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56" r:id="rId5"/>
    <p:sldId id="272" r:id="rId6"/>
    <p:sldId id="275" r:id="rId7"/>
    <p:sldId id="270" r:id="rId8"/>
    <p:sldId id="277" r:id="rId9"/>
    <p:sldId id="278" r:id="rId10"/>
    <p:sldId id="279" r:id="rId11"/>
    <p:sldId id="274" r:id="rId12"/>
    <p:sldId id="271" r:id="rId13"/>
    <p:sldId id="273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8" autoAdjust="0"/>
  </p:normalViewPr>
  <p:slideViewPr>
    <p:cSldViewPr>
      <p:cViewPr varScale="1">
        <p:scale>
          <a:sx n="80" d="100"/>
          <a:sy n="80" d="100"/>
        </p:scale>
        <p:origin x="90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2021/2/19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基因演算法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(Genetic Algorithm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GA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簡介</a:t>
            </a:r>
            <a:endParaRPr lang="zh-TW" altLang="en-US" sz="1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50912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898989"/>
                </a:solidFill>
              </a:rPr>
              <a:t>2021/02/19</a:t>
            </a:r>
          </a:p>
          <a:p>
            <a:pPr marL="0" indent="0" algn="ctr">
              <a:buFontTx/>
              <a:buNone/>
            </a:pPr>
            <a:r>
              <a:rPr lang="en-US" altLang="zh-TW" dirty="0" err="1" smtClean="0">
                <a:solidFill>
                  <a:srgbClr val="898989"/>
                </a:solidFill>
              </a:rPr>
              <a:t>hungkang</a:t>
            </a:r>
            <a:endParaRPr lang="en-US" altLang="zh-TW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全域最佳解取得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影響因子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初始族</a:t>
            </a:r>
            <a:r>
              <a:rPr lang="zh-TW" altLang="en-US" sz="2000" dirty="0"/>
              <a:t>群</a:t>
            </a:r>
            <a:r>
              <a:rPr lang="zh-TW" altLang="en-US" sz="2000" dirty="0" smtClean="0"/>
              <a:t>數量過少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Fitness function </a:t>
            </a:r>
            <a:r>
              <a:rPr lang="zh-TW" altLang="en-US" sz="2000" dirty="0"/>
              <a:t>設計</a:t>
            </a:r>
            <a:r>
              <a:rPr lang="zh-TW" altLang="en-US" sz="2000" dirty="0" smtClean="0"/>
              <a:t>不良</a:t>
            </a:r>
            <a:endParaRPr lang="en-US" altLang="zh-TW" sz="2000" dirty="0"/>
          </a:p>
          <a:p>
            <a:pPr lvl="1"/>
            <a:r>
              <a:rPr lang="zh-TW" altLang="en-US" sz="2000" dirty="0"/>
              <a:t>交配機率、突變機率定義失當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r>
              <a:rPr lang="zh-TW" altLang="en-US" sz="2000" dirty="0" smtClean="0"/>
              <a:t>具體避免陷入局部最佳解做法</a:t>
            </a:r>
            <a:endParaRPr lang="en-US" altLang="zh-TW" sz="1600" dirty="0" smtClean="0"/>
          </a:p>
          <a:p>
            <a:pPr lvl="1"/>
            <a:r>
              <a:rPr lang="zh-TW" altLang="en-US" sz="2000" dirty="0" smtClean="0"/>
              <a:t>災變</a:t>
            </a:r>
            <a:endParaRPr lang="en-US" altLang="zh-TW" sz="2000" dirty="0" smtClean="0"/>
          </a:p>
          <a:p>
            <a:pPr lvl="2"/>
            <a:r>
              <a:rPr lang="zh-TW" altLang="en-US" sz="2000" dirty="0"/>
              <a:t>若</a:t>
            </a:r>
            <a:r>
              <a:rPr lang="en-US" altLang="zh-TW" sz="2000" dirty="0"/>
              <a:t>N</a:t>
            </a:r>
            <a:r>
              <a:rPr lang="zh-TW" altLang="en-US" sz="2000" dirty="0"/>
              <a:t>代後沒有出現適應力更高</a:t>
            </a:r>
            <a:r>
              <a:rPr lang="zh-TW" altLang="en-US" sz="2000" dirty="0" smtClean="0"/>
              <a:t>的個體</a:t>
            </a:r>
            <a:r>
              <a:rPr lang="zh-TW" altLang="en-US" sz="2000" dirty="0"/>
              <a:t>，便剔除目前適應力最高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體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菁英策略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Elitist strategy)</a:t>
            </a:r>
          </a:p>
          <a:p>
            <a:pPr lvl="2"/>
            <a:r>
              <a:rPr lang="zh-TW" altLang="en-US" sz="2000" dirty="0" smtClean="0"/>
              <a:t>子代族</a:t>
            </a:r>
            <a:r>
              <a:rPr lang="zh-TW" altLang="en-US" sz="2000" dirty="0"/>
              <a:t>群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，包含父代適應力最高</a:t>
            </a:r>
            <a:r>
              <a:rPr lang="zh-TW" altLang="en-US" sz="2000" dirty="0" smtClean="0"/>
              <a:t>的個體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338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仿照生物界「適者生存」的進化方式所</a:t>
            </a:r>
            <a:r>
              <a:rPr lang="zh-TW" altLang="en-US" sz="2800" dirty="0"/>
              <a:t>發展</a:t>
            </a:r>
            <a:r>
              <a:rPr lang="zh-TW" altLang="en-US" sz="2800" dirty="0" smtClean="0"/>
              <a:t>出的演算法 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優勝劣汰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r>
              <a:rPr lang="zh-TW" altLang="en-US" sz="2800" smtClean="0"/>
              <a:t>一個</a:t>
            </a:r>
            <a:r>
              <a:rPr lang="zh-TW" altLang="en-US" sz="2800" dirty="0" smtClean="0"/>
              <a:t>可能的解就代表一個個體，隨著演算法的</a:t>
            </a:r>
            <a:r>
              <a:rPr lang="zh-TW" altLang="en-US" sz="2800" smtClean="0"/>
              <a:t>進行，「</a:t>
            </a:r>
            <a:r>
              <a:rPr lang="zh-TW" altLang="en-US" sz="2800" dirty="0" smtClean="0"/>
              <a:t>可能的解」終將演化出「最佳解」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優</a:t>
            </a:r>
            <a:r>
              <a:rPr lang="zh-TW" altLang="en-US" sz="2800" dirty="0"/>
              <a:t>點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適用於最佳化問題求解</a:t>
            </a:r>
          </a:p>
          <a:p>
            <a:pPr lvl="1"/>
            <a:r>
              <a:rPr lang="zh-TW" altLang="en-US" dirty="0" smtClean="0"/>
              <a:t>易於應用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定義編碼方式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適應函數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8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62981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Traveling </a:t>
            </a:r>
            <a:r>
              <a:rPr lang="en-US" altLang="zh-TW" dirty="0"/>
              <a:t>salesman problem (TSP)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650696" cy="38299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13927"/>
            <a:ext cx="4646603" cy="3588874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811796" y="5445224"/>
            <a:ext cx="8229600" cy="121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kern="0" dirty="0" smtClean="0"/>
              <a:t>5</a:t>
            </a:r>
            <a:r>
              <a:rPr lang="zh-TW" altLang="en-US" sz="2000" kern="0" dirty="0" smtClean="0"/>
              <a:t>個城市，</a:t>
            </a:r>
            <a:r>
              <a:rPr lang="en-US" altLang="zh-TW" sz="2000" kern="0" dirty="0" smtClean="0"/>
              <a:t>5!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=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120</a:t>
            </a:r>
          </a:p>
          <a:p>
            <a:r>
              <a:rPr lang="en-US" altLang="zh-TW" sz="2000" kern="0" dirty="0" smtClean="0"/>
              <a:t>10</a:t>
            </a:r>
            <a:r>
              <a:rPr lang="zh-TW" altLang="en-US" sz="2000" kern="0" dirty="0" smtClean="0"/>
              <a:t>個城市，</a:t>
            </a:r>
            <a:r>
              <a:rPr lang="en-US" altLang="zh-TW" sz="2000" kern="0" dirty="0" smtClean="0"/>
              <a:t>10!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=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3,628,800</a:t>
            </a:r>
          </a:p>
          <a:p>
            <a:r>
              <a:rPr lang="en-US" altLang="zh-TW" sz="2000" kern="0" dirty="0" smtClean="0"/>
              <a:t>20</a:t>
            </a:r>
            <a:r>
              <a:rPr lang="zh-TW" altLang="en-US" sz="2000" kern="0" dirty="0" smtClean="0"/>
              <a:t>個城市，</a:t>
            </a:r>
            <a:r>
              <a:rPr lang="en-US" altLang="zh-TW" sz="2000" kern="0" dirty="0" smtClean="0"/>
              <a:t>20</a:t>
            </a:r>
            <a:r>
              <a:rPr lang="en-US" altLang="zh-TW" sz="2000" kern="0" dirty="0"/>
              <a:t>!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=</a:t>
            </a:r>
            <a:r>
              <a:rPr lang="zh-TW" altLang="en-US" sz="2000" kern="0" dirty="0"/>
              <a:t> </a:t>
            </a:r>
            <a:r>
              <a:rPr lang="en-US" altLang="zh-TW" sz="2000" kern="0" dirty="0" smtClean="0"/>
              <a:t>2,432,902,008,176,640,000</a:t>
            </a:r>
            <a:endParaRPr lang="zh-TW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0879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7431"/>
            <a:ext cx="4788342" cy="67205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66405" y="163379"/>
            <a:ext cx="4070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找出一個 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，讓 </a:t>
            </a:r>
            <a:r>
              <a:rPr lang="en-US" altLang="zh-TW" dirty="0" smtClean="0"/>
              <a:t>f(x</a:t>
            </a:r>
            <a:r>
              <a:rPr lang="en-US" altLang="zh-TW" dirty="0"/>
              <a:t>) = x² </a:t>
            </a:r>
            <a:r>
              <a:rPr lang="zh-TW" altLang="en-US" dirty="0" smtClean="0"/>
              <a:t>最小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限制 </a:t>
            </a:r>
            <a:r>
              <a:rPr lang="en-US" altLang="zh-TW" dirty="0" smtClean="0"/>
              <a:t>: x &gt;= 0</a:t>
            </a:r>
          </a:p>
        </p:txBody>
      </p:sp>
      <p:sp>
        <p:nvSpPr>
          <p:cNvPr id="17" name="矩形 16"/>
          <p:cNvSpPr/>
          <p:nvPr/>
        </p:nvSpPr>
        <p:spPr>
          <a:xfrm>
            <a:off x="4895846" y="2781786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Fitness </a:t>
            </a:r>
            <a:r>
              <a:rPr lang="zh-TW" altLang="en-US" dirty="0"/>
              <a:t>function :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x</a:t>
            </a:r>
            <a:r>
              <a:rPr lang="zh-TW" altLang="en-US" dirty="0" smtClean="0"/>
              <a:t>²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30" y="895310"/>
            <a:ext cx="704850" cy="1676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46" y="895310"/>
            <a:ext cx="1323975" cy="16859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297385" y="1230660"/>
            <a:ext cx="7200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158873" y="1503834"/>
            <a:ext cx="545159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457560" y="1186770"/>
            <a:ext cx="1315461" cy="13849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518317" y="2257309"/>
            <a:ext cx="169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基因 </a:t>
            </a:r>
            <a:r>
              <a:rPr lang="en-US" altLang="zh-TW" sz="1400" dirty="0" smtClean="0">
                <a:solidFill>
                  <a:srgbClr val="FF0000"/>
                </a:solidFill>
              </a:rPr>
              <a:t>(Gene)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95388" y="1194927"/>
            <a:ext cx="206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染色體 </a:t>
            </a:r>
            <a:r>
              <a:rPr lang="en-US" altLang="zh-TW" sz="1400" dirty="0" smtClean="0">
                <a:solidFill>
                  <a:srgbClr val="00B050"/>
                </a:solidFill>
              </a:rPr>
              <a:t>(Chromosome)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個體 </a:t>
            </a:r>
            <a:r>
              <a:rPr lang="en-US" altLang="zh-TW" sz="1400" dirty="0" smtClean="0">
                <a:solidFill>
                  <a:srgbClr val="00B050"/>
                </a:solidFill>
              </a:rPr>
              <a:t>(Individual)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518317" y="1845178"/>
            <a:ext cx="206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B0F0"/>
                </a:solidFill>
              </a:rPr>
              <a:t>族群 </a:t>
            </a:r>
            <a:r>
              <a:rPr lang="en-US" altLang="zh-TW" sz="1400" dirty="0" smtClean="0">
                <a:solidFill>
                  <a:srgbClr val="00B0F0"/>
                </a:solidFill>
              </a:rPr>
              <a:t>(Population)</a:t>
            </a:r>
          </a:p>
        </p:txBody>
      </p:sp>
      <p:sp>
        <p:nvSpPr>
          <p:cNvPr id="14" name="矩形 13"/>
          <p:cNvSpPr/>
          <p:nvPr/>
        </p:nvSpPr>
        <p:spPr>
          <a:xfrm>
            <a:off x="163014" y="153104"/>
            <a:ext cx="2699953" cy="3130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4" grpId="0" animBg="1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7431"/>
            <a:ext cx="4788342" cy="67205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61" y="1892094"/>
            <a:ext cx="2553301" cy="5471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303" y="254333"/>
            <a:ext cx="1923543" cy="15695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4061" y="1328918"/>
            <a:ext cx="1902791" cy="49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90190" y="304129"/>
            <a:ext cx="38164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選擇</a:t>
            </a:r>
            <a:r>
              <a:rPr lang="en-US" altLang="zh-TW" sz="1400" dirty="0"/>
              <a:t>(Selection, Reproduction)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輪盤法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Roulete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wheel </a:t>
            </a:r>
            <a:r>
              <a:rPr lang="en-US" altLang="zh-TW" sz="1400" dirty="0" smtClean="0"/>
              <a:t>selection)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比較選擇</a:t>
            </a:r>
            <a:r>
              <a:rPr lang="zh-TW" altLang="en-US" sz="1400" dirty="0" smtClean="0"/>
              <a:t>法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Toumament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selection</a:t>
            </a:r>
            <a:r>
              <a:rPr lang="en-US" altLang="zh-TW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交配 </a:t>
            </a:r>
            <a:r>
              <a:rPr lang="en-US" altLang="zh-TW" sz="1400" dirty="0"/>
              <a:t>(Crossover</a:t>
            </a:r>
            <a:r>
              <a:rPr lang="en-US" altLang="zh-TW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Crossover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Crossover type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smtClean="0"/>
              <a:t>	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突變 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Mutation</a:t>
            </a:r>
            <a:r>
              <a:rPr lang="en-US" altLang="zh-TW" sz="1400" dirty="0" smtClean="0"/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Mutation probability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Mutation type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7" y="1111528"/>
            <a:ext cx="1881324" cy="19878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95942" y="4293096"/>
            <a:ext cx="2457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TW" altLang="en-US" sz="1400" dirty="0"/>
              <a:t>5 </a:t>
            </a:r>
            <a:r>
              <a:rPr lang="zh-TW" altLang="en-US" sz="1400" dirty="0" smtClean="0"/>
              <a:t>  : 00</a:t>
            </a:r>
            <a:r>
              <a:rPr lang="zh-TW" altLang="en-US" sz="1400" dirty="0" smtClean="0">
                <a:solidFill>
                  <a:srgbClr val="00B050"/>
                </a:solidFill>
              </a:rPr>
              <a:t>101       </a:t>
            </a:r>
            <a:r>
              <a:rPr lang="en-US" altLang="zh-TW" sz="1400" dirty="0" smtClean="0"/>
              <a:t>3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0</a:t>
            </a:r>
            <a:r>
              <a:rPr lang="en-US" altLang="zh-TW" sz="1400" dirty="0" smtClean="0"/>
              <a:t>0</a:t>
            </a:r>
            <a:r>
              <a:rPr lang="en-US" altLang="zh-TW" sz="1400" dirty="0" smtClean="0">
                <a:solidFill>
                  <a:srgbClr val="FF0000"/>
                </a:solidFill>
              </a:rPr>
              <a:t>011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en-US" altLang="zh-TW" sz="1400" dirty="0" smtClean="0"/>
              <a:t>11</a:t>
            </a:r>
            <a:r>
              <a:rPr lang="zh-TW" altLang="en-US" sz="1400" dirty="0" smtClean="0"/>
              <a:t> </a:t>
            </a:r>
            <a:r>
              <a:rPr lang="zh-TW" altLang="en-US" sz="1400" dirty="0"/>
              <a:t>: </a:t>
            </a:r>
            <a:r>
              <a:rPr lang="zh-TW" altLang="en-US" sz="1400" dirty="0" smtClean="0"/>
              <a:t>01</a:t>
            </a:r>
            <a:r>
              <a:rPr lang="en-US" altLang="zh-TW" sz="1400" dirty="0" smtClean="0">
                <a:solidFill>
                  <a:srgbClr val="FF0000"/>
                </a:solidFill>
              </a:rPr>
              <a:t>01</a:t>
            </a:r>
            <a:r>
              <a:rPr lang="zh-TW" altLang="en-US" sz="1400" dirty="0" smtClean="0">
                <a:solidFill>
                  <a:srgbClr val="FF0000"/>
                </a:solidFill>
              </a:rPr>
              <a:t>1     </a:t>
            </a:r>
            <a:r>
              <a:rPr lang="en-US" altLang="zh-TW" sz="1400" dirty="0" smtClean="0"/>
              <a:t>13</a:t>
            </a:r>
            <a:r>
              <a:rPr lang="zh-TW" altLang="en-US" sz="1400" dirty="0" smtClean="0"/>
              <a:t> 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0</a:t>
            </a:r>
            <a:r>
              <a:rPr lang="en-US" altLang="zh-TW" sz="1400" dirty="0" smtClean="0"/>
              <a:t>1</a:t>
            </a:r>
            <a:r>
              <a:rPr lang="zh-TW" altLang="en-US" sz="1400" dirty="0" smtClean="0">
                <a:solidFill>
                  <a:srgbClr val="00B050"/>
                </a:solidFill>
              </a:rPr>
              <a:t>101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84496" y="5997995"/>
            <a:ext cx="2272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TW" sz="1400" dirty="0"/>
              <a:t>3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zh-TW" altLang="en-US" sz="1400" dirty="0"/>
              <a:t>0</a:t>
            </a:r>
            <a:r>
              <a:rPr lang="en-US" altLang="zh-TW" sz="1400" dirty="0"/>
              <a:t>0</a:t>
            </a:r>
            <a:r>
              <a:rPr lang="en-US" altLang="zh-TW" sz="1400" dirty="0">
                <a:solidFill>
                  <a:srgbClr val="FF0000"/>
                </a:solidFill>
              </a:rPr>
              <a:t>011</a:t>
            </a:r>
            <a:r>
              <a:rPr lang="zh-TW" altLang="en-US" sz="1400" dirty="0" smtClean="0">
                <a:solidFill>
                  <a:srgbClr val="00B050"/>
                </a:solidFill>
              </a:rPr>
              <a:t>         </a:t>
            </a:r>
            <a:r>
              <a:rPr lang="en-US" altLang="zh-TW" sz="1400" dirty="0" smtClean="0"/>
              <a:t>0:</a:t>
            </a:r>
            <a:r>
              <a:rPr lang="zh-TW" altLang="en-US" sz="1400" dirty="0" smtClean="0"/>
              <a:t> 0</a:t>
            </a:r>
            <a:r>
              <a:rPr lang="en-US" altLang="zh-TW" sz="1400" dirty="0" smtClean="0"/>
              <a:t>0</a:t>
            </a:r>
            <a:r>
              <a:rPr lang="zh-TW" altLang="en-US" sz="1400" dirty="0" smtClean="0">
                <a:solidFill>
                  <a:srgbClr val="FF0000"/>
                </a:solidFill>
              </a:rPr>
              <a:t>0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00</a:t>
            </a:r>
            <a:endParaRPr lang="zh-TW" altLang="en-US" sz="1400" dirty="0"/>
          </a:p>
          <a:p>
            <a:r>
              <a:rPr lang="en-US" altLang="zh-TW" sz="1400" dirty="0"/>
              <a:t>13</a:t>
            </a:r>
            <a:r>
              <a:rPr lang="zh-TW" altLang="en-US" sz="1400" dirty="0"/>
              <a:t>  </a:t>
            </a:r>
            <a:r>
              <a:rPr lang="en-US" altLang="zh-TW" sz="1400" dirty="0"/>
              <a:t>:</a:t>
            </a:r>
            <a:r>
              <a:rPr lang="zh-TW" altLang="en-US" sz="1400" dirty="0"/>
              <a:t> 0</a:t>
            </a:r>
            <a:r>
              <a:rPr lang="en-US" altLang="zh-TW" sz="1400" dirty="0"/>
              <a:t>1</a:t>
            </a:r>
            <a:r>
              <a:rPr lang="zh-TW" altLang="en-US" sz="1400" dirty="0">
                <a:solidFill>
                  <a:srgbClr val="00B050"/>
                </a:solidFill>
              </a:rPr>
              <a:t>101</a:t>
            </a:r>
            <a:r>
              <a:rPr lang="zh-TW" altLang="en-US" sz="1400" dirty="0" smtClean="0">
                <a:solidFill>
                  <a:srgbClr val="FF0000"/>
                </a:solidFill>
              </a:rPr>
              <a:t>      </a:t>
            </a:r>
            <a:r>
              <a:rPr lang="en-US" altLang="zh-TW" sz="1400" dirty="0" smtClean="0"/>
              <a:t>14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0</a:t>
            </a:r>
            <a:r>
              <a:rPr lang="en-US" altLang="zh-TW" sz="1400" dirty="0" smtClean="0"/>
              <a:t>1</a:t>
            </a:r>
            <a:r>
              <a:rPr lang="zh-TW" altLang="en-US" sz="1400" dirty="0" smtClean="0">
                <a:solidFill>
                  <a:srgbClr val="00B050"/>
                </a:solidFill>
              </a:rPr>
              <a:t>1</a:t>
            </a:r>
            <a:r>
              <a:rPr lang="en-US" altLang="zh-TW" sz="1400" b="1" i="1" dirty="0" smtClean="0">
                <a:solidFill>
                  <a:srgbClr val="00B050"/>
                </a:solidFill>
              </a:rPr>
              <a:t>10</a:t>
            </a:r>
            <a:endParaRPr lang="en-US" altLang="zh-TW" sz="1400" b="1" i="1" dirty="0"/>
          </a:p>
        </p:txBody>
      </p:sp>
      <p:sp>
        <p:nvSpPr>
          <p:cNvPr id="21" name="矩形 20"/>
          <p:cNvSpPr/>
          <p:nvPr/>
        </p:nvSpPr>
        <p:spPr>
          <a:xfrm>
            <a:off x="3016076" y="1928910"/>
            <a:ext cx="2531286" cy="246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09" y="1260674"/>
            <a:ext cx="2346668" cy="6314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83568" y="4503077"/>
            <a:ext cx="1728192" cy="2304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24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Crossover type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06" y="1700808"/>
            <a:ext cx="5523387" cy="4387626"/>
          </a:xfrm>
        </p:spPr>
      </p:pic>
    </p:spTree>
    <p:extLst>
      <p:ext uri="{BB962C8B-B14F-4D97-AF65-F5344CB8AC3E}">
        <p14:creationId xmlns:p14="http://schemas.microsoft.com/office/powerpoint/2010/main" val="18871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Mutation type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2046858"/>
            <a:ext cx="4798853" cy="38884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68760"/>
            <a:ext cx="4630250" cy="17281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456792"/>
            <a:ext cx="4587572" cy="1072634"/>
          </a:xfrm>
          <a:prstGeom prst="rect">
            <a:avLst/>
          </a:prstGeom>
        </p:spPr>
      </p:pic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0" y="669996"/>
            <a:ext cx="2112222" cy="11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滿足停止準則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找到已達適應度門檻的</a:t>
            </a:r>
            <a:r>
              <a:rPr lang="zh-TW" altLang="en-US" dirty="0" smtClean="0"/>
              <a:t>個體</a:t>
            </a:r>
            <a:endParaRPr lang="en-US" altLang="zh-TW" dirty="0" smtClean="0"/>
          </a:p>
          <a:p>
            <a:r>
              <a:rPr lang="zh-TW" altLang="en-US" dirty="0" smtClean="0"/>
              <a:t>個體適應度</a:t>
            </a:r>
            <a:r>
              <a:rPr lang="zh-TW" altLang="en-US" dirty="0"/>
              <a:t>已</a:t>
            </a:r>
            <a:r>
              <a:rPr lang="zh-TW" altLang="en-US" dirty="0" smtClean="0"/>
              <a:t>不再上</a:t>
            </a:r>
            <a:r>
              <a:rPr lang="zh-TW" altLang="en-US" dirty="0"/>
              <a:t>升</a:t>
            </a:r>
            <a:endParaRPr lang="en-US" altLang="zh-TW" dirty="0" smtClean="0"/>
          </a:p>
          <a:p>
            <a:r>
              <a:rPr lang="zh-TW" altLang="en-US" dirty="0"/>
              <a:t>演</a:t>
            </a:r>
            <a:r>
              <a:rPr lang="zh-TW" altLang="en-US" dirty="0" smtClean="0"/>
              <a:t>化</a:t>
            </a:r>
            <a:r>
              <a:rPr lang="zh-TW" altLang="en-US" dirty="0"/>
              <a:t>次數</a:t>
            </a:r>
            <a:r>
              <a:rPr lang="zh-TW" altLang="en-US" dirty="0" smtClean="0"/>
              <a:t>限制</a:t>
            </a:r>
            <a:endParaRPr lang="zh-TW" altLang="en-US" dirty="0"/>
          </a:p>
          <a:p>
            <a:r>
              <a:rPr lang="zh-TW" altLang="en-US" dirty="0" smtClean="0"/>
              <a:t>耗用資源限制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如時間、占</a:t>
            </a:r>
            <a:r>
              <a:rPr lang="zh-TW" altLang="en-US" dirty="0"/>
              <a:t>用的記憶體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人為干預</a:t>
            </a:r>
            <a:endParaRPr lang="zh-TW" altLang="en-US" dirty="0"/>
          </a:p>
          <a:p>
            <a:r>
              <a:rPr lang="zh-TW" altLang="en-US" dirty="0" smtClean="0"/>
              <a:t>以上</a:t>
            </a:r>
            <a:r>
              <a:rPr lang="zh-TW" altLang="en-US" dirty="0"/>
              <a:t>兩種或更多種的</a:t>
            </a:r>
            <a:r>
              <a:rPr lang="zh-TW" altLang="en-US" dirty="0" smtClean="0"/>
              <a:t>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5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200" dirty="0" smtClean="0">
                <a:sym typeface="Wingdings" panose="05000000000000000000" pitchFamily="2" charset="2"/>
              </a:rPr>
              <a:t>GA</a:t>
            </a:r>
            <a:r>
              <a:rPr lang="zh-TW" altLang="en-US" sz="4200" dirty="0" smtClean="0">
                <a:sym typeface="Wingdings" panose="05000000000000000000" pitchFamily="2" charset="2"/>
              </a:rPr>
              <a:t> 不</a:t>
            </a:r>
            <a:r>
              <a:rPr lang="zh-TW" altLang="en-US" sz="4200" dirty="0">
                <a:sym typeface="Wingdings" panose="05000000000000000000" pitchFamily="2" charset="2"/>
              </a:rPr>
              <a:t>保證</a:t>
            </a:r>
            <a:r>
              <a:rPr lang="zh-TW" altLang="en-US" sz="4200" dirty="0" smtClean="0">
                <a:sym typeface="Wingdings" panose="05000000000000000000" pitchFamily="2" charset="2"/>
              </a:rPr>
              <a:t>求得全</a:t>
            </a:r>
            <a:r>
              <a:rPr lang="zh-TW" altLang="en-US" sz="4200" dirty="0">
                <a:sym typeface="Wingdings" panose="05000000000000000000" pitchFamily="2" charset="2"/>
              </a:rPr>
              <a:t>域最佳</a:t>
            </a:r>
            <a:r>
              <a:rPr lang="zh-TW" altLang="en-US" sz="4200" dirty="0" smtClean="0">
                <a:sym typeface="Wingdings" panose="05000000000000000000" pitchFamily="2" charset="2"/>
              </a:rPr>
              <a:t>解</a:t>
            </a:r>
            <a:endParaRPr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2180" y="1438071"/>
            <a:ext cx="2664296" cy="76679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solidFill>
                  <a:srgbClr val="00B050"/>
                </a:solidFill>
              </a:rPr>
              <a:t>全</a:t>
            </a:r>
            <a:r>
              <a:rPr lang="zh-TW" altLang="en-US" sz="2000" dirty="0">
                <a:solidFill>
                  <a:srgbClr val="00B050"/>
                </a:solidFill>
              </a:rPr>
              <a:t>域最佳</a:t>
            </a:r>
            <a:r>
              <a:rPr lang="zh-TW" altLang="en-US" sz="2000" dirty="0" smtClean="0">
                <a:solidFill>
                  <a:srgbClr val="00B050"/>
                </a:solidFill>
              </a:rPr>
              <a:t>解 </a:t>
            </a:r>
            <a:r>
              <a:rPr lang="en-US" altLang="zh-TW" sz="2000" dirty="0" smtClean="0">
                <a:solidFill>
                  <a:srgbClr val="00B050"/>
                </a:solidFill>
              </a:rPr>
              <a:t>=</a:t>
            </a:r>
            <a:r>
              <a:rPr lang="zh-TW" altLang="en-US" sz="2000" dirty="0" smtClean="0">
                <a:solidFill>
                  <a:srgbClr val="00B050"/>
                </a:solidFill>
              </a:rPr>
              <a:t> 最大值</a:t>
            </a:r>
            <a:endParaRPr lang="en-US" altLang="zh-TW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局部</a:t>
            </a:r>
            <a:r>
              <a:rPr lang="zh-TW" altLang="en-US" sz="2000" dirty="0">
                <a:solidFill>
                  <a:srgbClr val="FF0000"/>
                </a:solidFill>
              </a:rPr>
              <a:t>最佳</a:t>
            </a:r>
            <a:r>
              <a:rPr lang="zh-TW" altLang="en-US" sz="2000" dirty="0" smtClean="0">
                <a:solidFill>
                  <a:srgbClr val="FF0000"/>
                </a:solidFill>
              </a:rPr>
              <a:t>解 </a:t>
            </a:r>
            <a:r>
              <a:rPr lang="en-US" altLang="zh-TW" sz="2000" dirty="0" smtClean="0">
                <a:solidFill>
                  <a:srgbClr val="FF0000"/>
                </a:solidFill>
              </a:rPr>
              <a:t>=</a:t>
            </a:r>
            <a:r>
              <a:rPr lang="zh-TW" altLang="en-US" sz="2000" dirty="0" smtClean="0">
                <a:solidFill>
                  <a:srgbClr val="FF0000"/>
                </a:solidFill>
              </a:rPr>
              <a:t> 極大值</a:t>
            </a:r>
            <a:endParaRPr lang="en-US" altLang="zh-TW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zh-TW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8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800" dirty="0" smtClean="0">
              <a:solidFill>
                <a:srgbClr val="0070C0"/>
              </a:solidFill>
            </a:endParaRPr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5"/>
            <a:ext cx="8072724" cy="46438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96336" y="2204865"/>
            <a:ext cx="360040" cy="936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64288" y="2420889"/>
            <a:ext cx="3600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79650" y="2852936"/>
            <a:ext cx="3600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1006924" y="1448782"/>
            <a:ext cx="54006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問題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找出 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 與 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，讓 </a:t>
            </a:r>
            <a:r>
              <a:rPr lang="en-US" altLang="zh-TW" sz="2000" dirty="0" smtClean="0"/>
              <a:t>x²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y</a:t>
            </a:r>
            <a:r>
              <a:rPr lang="en-US" altLang="zh-TW" sz="2000" dirty="0" smtClean="0"/>
              <a:t>² </a:t>
            </a:r>
            <a:r>
              <a:rPr lang="zh-TW" altLang="en-US" sz="2000" dirty="0" smtClean="0"/>
              <a:t>最大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135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103824-B62D-47B4-AFB0-5500DA723A62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339</Words>
  <Application>Microsoft Office PowerPoint</Application>
  <PresentationFormat>如螢幕大小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Wingdings</vt:lpstr>
      <vt:lpstr>1_自訂設計</vt:lpstr>
      <vt:lpstr>基因演算法  (Genetic Algorithm，GA) 簡介</vt:lpstr>
      <vt:lpstr>概念</vt:lpstr>
      <vt:lpstr>Traveling salesman problem (TSP)</vt:lpstr>
      <vt:lpstr>PowerPoint 簡報</vt:lpstr>
      <vt:lpstr>PowerPoint 簡報</vt:lpstr>
      <vt:lpstr>Crossover type</vt:lpstr>
      <vt:lpstr>Mutation type</vt:lpstr>
      <vt:lpstr>滿足停止準則</vt:lpstr>
      <vt:lpstr>GA 不保證求得全域最佳解</vt:lpstr>
      <vt:lpstr>全域最佳解取得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營運系統部 - 王鴻康</dc:creator>
  <cp:lastModifiedBy>INSTALL</cp:lastModifiedBy>
  <cp:revision>323</cp:revision>
  <dcterms:created xsi:type="dcterms:W3CDTF">2018-07-27T03:16:51Z</dcterms:created>
  <dcterms:modified xsi:type="dcterms:W3CDTF">2021-02-19T01:12:41Z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