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39"/>
  </p:notesMasterIdLst>
  <p:sldIdLst>
    <p:sldId id="256" r:id="rId5"/>
    <p:sldId id="258" r:id="rId6"/>
    <p:sldId id="304" r:id="rId7"/>
    <p:sldId id="302" r:id="rId8"/>
    <p:sldId id="305" r:id="rId9"/>
    <p:sldId id="306" r:id="rId10"/>
    <p:sldId id="307" r:id="rId11"/>
    <p:sldId id="309" r:id="rId12"/>
    <p:sldId id="286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83" r:id="rId28"/>
    <p:sldId id="289" r:id="rId29"/>
    <p:sldId id="290" r:id="rId30"/>
    <p:sldId id="291" r:id="rId31"/>
    <p:sldId id="275" r:id="rId32"/>
    <p:sldId id="295" r:id="rId33"/>
    <p:sldId id="297" r:id="rId34"/>
    <p:sldId id="298" r:id="rId35"/>
    <p:sldId id="299" r:id="rId36"/>
    <p:sldId id="301" r:id="rId37"/>
    <p:sldId id="310" r:id="rId3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0099"/>
    <a:srgbClr val="FF99FF"/>
    <a:srgbClr val="0099FF"/>
    <a:srgbClr val="92B9EE"/>
    <a:srgbClr val="339933"/>
    <a:srgbClr val="6600CC"/>
    <a:srgbClr val="9900CC"/>
    <a:srgbClr val="F27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4688" autoAdjust="0"/>
  </p:normalViewPr>
  <p:slideViewPr>
    <p:cSldViewPr>
      <p:cViewPr varScale="1">
        <p:scale>
          <a:sx n="94" d="100"/>
          <a:sy n="94" d="100"/>
        </p:scale>
        <p:origin x="122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D57D6-AD6B-47EC-A483-BEC9CC73490C}" type="datetimeFigureOut">
              <a:rPr lang="zh-TW" altLang="en-US" smtClean="0"/>
              <a:t>2021/1/25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65C74-AF68-4E74-8DBC-6C3036354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96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65C74-AF68-4E74-8DBC-6C30363545D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15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96ABE-4FBF-46D6-9826-4F3BCF5CF13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05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4769FF-1610-475C-9C42-CFD83BD81A6F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E41D9-12A7-4684-867D-F83D418FB20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517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E96E21-3CD3-44E1-92EB-CB7248F53B3D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041BF-90E2-43A6-A7E7-96BBA0BC34D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911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AA6271-B3F7-4F05-9259-E4E47344A1D2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536E9-1E92-4220-8850-0710B7A9F22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242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975781-E264-4129-AB89-9588824FFCF7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DB474-E80F-4895-B549-6F2A231E58F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768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BA421-8CF6-45A2-9150-0C74D67362C4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D887E-DAA3-4C97-AF1F-FEA99F58C10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382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ACF39A-2685-4C45-89D2-D314E496880E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F8FE-5F53-4DA1-A1B1-AE9DE495226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86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F85A30-25D1-4656-B8FB-CFE51D968149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02900-8A5F-46C2-83E8-88215FD17D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932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A3A40-CBAF-4B37-9467-B34E573CFC88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AB245-A035-4BC7-9A6C-98EA38934F7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659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AE030B-D14D-4F59-A5A5-C422AB4FE0FB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96B49-AF2E-4B43-8027-F51260F5BAD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735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D3A52A-BAD3-4637-962E-F372F9F123E8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2607A-5685-4299-B55A-2E906985620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928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9B1DE4-9018-44A1-B8D8-F8773A481092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BC111-3EE6-4B1B-9B11-4D22ED6F8E9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533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9700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+mn-ea"/>
              </a:defRPr>
            </a:lvl1pPr>
          </a:lstStyle>
          <a:p>
            <a:fld id="{413E0D95-89C3-49BF-ABCD-3D862F84D4D9}" type="datetimeFigureOut">
              <a:rPr lang="zh-TW" altLang="en-US"/>
              <a:pPr/>
              <a:t>2021/1/25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+mn-ea"/>
              </a:defRPr>
            </a:lvl1pPr>
          </a:lstStyle>
          <a:p>
            <a:fld id="{D33DE5FD-8357-487E-B427-6914B1B7B6B6}" type="slidenum">
              <a:rPr lang="zh-TW" altLang="en-US"/>
              <a:pPr/>
              <a:t>‹#›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87"/>
            <a:ext cx="1815452" cy="4668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w511.com/a/01/9384.html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titanic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cktpublishing/Feature-Engineering-Made-Eas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標題 3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</a:rPr>
              <a:t>Chapter 2</a:t>
            </a:r>
            <a:br>
              <a:rPr lang="en-US" altLang="zh-TW" dirty="0">
                <a:latin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</a:rPr>
              <a:t>特徵理解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marL="0" indent="0" algn="ctr">
              <a:buFontTx/>
              <a:buNone/>
            </a:pPr>
            <a:endParaRPr lang="zh-TW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A9D250-5FE0-4928-B55A-D416525D5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233169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Chapter 3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特徵改進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清洗資料集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60B212-2C08-42F7-814A-09F20F703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114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EB466-3F76-4094-AF06-92DA08C0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清洗資料集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E6D53C-92B0-4646-8B40-C1BB5615B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資料前置處理作業</a:t>
            </a:r>
            <a:r>
              <a:rPr lang="en-US" altLang="zh-TW" sz="24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資料清理</a:t>
            </a:r>
            <a:r>
              <a:rPr lang="en-US" altLang="zh-TW" sz="24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識別資料中的遺漏值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(missing value)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處理遺漏值 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刪除存在遺漏值的列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填補遺漏值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zh-TW" altLang="en-US" sz="20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standardization</a:t>
            </a:r>
            <a:r>
              <a:rPr lang="en-US" altLang="zh-TW" sz="200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058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9B7786-8ED6-44B4-B267-DA03E97C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探索式資料分析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000" dirty="0"/>
              <a:t>(Exploratory Data Analysis</a:t>
            </a:r>
            <a:r>
              <a:rPr lang="zh-TW" altLang="en-US" sz="2000" dirty="0"/>
              <a:t>，</a:t>
            </a:r>
            <a:r>
              <a:rPr lang="en-US" altLang="zh-TW" sz="2000" dirty="0"/>
              <a:t>EDA</a:t>
            </a:r>
            <a:r>
              <a:rPr lang="zh-TW" altLang="en-US" sz="2000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04278B-D0F6-42DB-B8E5-039BE619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Lato"/>
              </a:rPr>
              <a:t>探索式</a:t>
            </a:r>
            <a:r>
              <a:rPr lang="zh-TW" altLang="en-US" dirty="0">
                <a:latin typeface="Lato"/>
              </a:rPr>
              <a:t>資料分析是分析數據過程的第一步</a:t>
            </a:r>
            <a:endParaRPr lang="en-US" altLang="zh-TW" b="0" i="0" dirty="0">
              <a:effectLst/>
              <a:latin typeface="Lato"/>
            </a:endParaRPr>
          </a:p>
          <a:p>
            <a:pPr marL="0" indent="0">
              <a:buNone/>
            </a:pPr>
            <a:r>
              <a:rPr lang="zh-TW" altLang="en-US" b="0" i="0" dirty="0">
                <a:effectLst/>
                <a:latin typeface="Lato"/>
              </a:rPr>
              <a:t>   運用視覺化、統計繪圖、基本的統計等工具</a:t>
            </a:r>
            <a:endParaRPr lang="en-US" altLang="zh-TW" b="0" i="0" dirty="0">
              <a:effectLst/>
              <a:latin typeface="Lato"/>
            </a:endParaRPr>
          </a:p>
          <a:p>
            <a:pPr lvl="1"/>
            <a:r>
              <a:rPr lang="zh-TW" altLang="en-US" sz="2000" dirty="0"/>
              <a:t>發掘特徵變數之間的關聯性</a:t>
            </a:r>
            <a:endParaRPr lang="en-US" altLang="zh-TW" sz="2000" dirty="0"/>
          </a:p>
          <a:p>
            <a:pPr lvl="1"/>
            <a:r>
              <a:rPr lang="zh-TW" altLang="en-US" sz="2000" b="0" i="0" dirty="0">
                <a:effectLst/>
                <a:latin typeface="Helvetica Neue"/>
              </a:rPr>
              <a:t>找出重要的特徵變數</a:t>
            </a:r>
            <a:endParaRPr lang="en-US" altLang="zh-TW" sz="2000" b="0" i="0" dirty="0">
              <a:effectLst/>
              <a:latin typeface="Lato"/>
            </a:endParaRPr>
          </a:p>
          <a:p>
            <a:pPr lvl="1"/>
            <a:r>
              <a:rPr lang="zh-TW" altLang="en-US" sz="2000" b="0" i="0" dirty="0">
                <a:effectLst/>
                <a:latin typeface="Lato"/>
              </a:rPr>
              <a:t>識別遺漏值</a:t>
            </a:r>
            <a:r>
              <a:rPr lang="en-US" altLang="zh-TW" sz="2000" b="0" i="0" dirty="0">
                <a:effectLst/>
                <a:latin typeface="Lato"/>
              </a:rPr>
              <a:t>,</a:t>
            </a:r>
            <a:r>
              <a:rPr lang="zh-TW" altLang="en-US" sz="2000" b="0" i="0" dirty="0">
                <a:effectLst/>
                <a:latin typeface="Lato"/>
              </a:rPr>
              <a:t>檢查是否有異常值或離群值</a:t>
            </a:r>
            <a:r>
              <a:rPr lang="en-US" altLang="zh-TW" sz="2000" b="0" i="0" dirty="0">
                <a:effectLst/>
                <a:latin typeface="Lato"/>
              </a:rPr>
              <a:t>(Outliers)</a:t>
            </a:r>
          </a:p>
        </p:txBody>
      </p:sp>
    </p:spTree>
    <p:extLst>
      <p:ext uri="{BB962C8B-B14F-4D97-AF65-F5344CB8AC3E}">
        <p14:creationId xmlns:p14="http://schemas.microsoft.com/office/powerpoint/2010/main" val="79998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>
            <a:extLst>
              <a:ext uri="{FF2B5EF4-FFF2-40B4-BE49-F238E27FC236}">
                <a16:creationId xmlns:a16="http://schemas.microsoft.com/office/drawing/2014/main" id="{8EE2ED27-6DB0-4F58-8AE4-E323B07A91E1}"/>
              </a:ext>
            </a:extLst>
          </p:cNvPr>
          <p:cNvGrpSpPr/>
          <p:nvPr/>
        </p:nvGrpSpPr>
        <p:grpSpPr>
          <a:xfrm>
            <a:off x="276906" y="476672"/>
            <a:ext cx="4727142" cy="1730801"/>
            <a:chOff x="512332" y="2476151"/>
            <a:chExt cx="5151380" cy="1668925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F27E5E07-82CE-449F-A0E8-CFE6BEB58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332" y="2476151"/>
              <a:ext cx="3604572" cy="1668925"/>
            </a:xfrm>
            <a:prstGeom prst="rect">
              <a:avLst/>
            </a:prstGeom>
            <a:solidFill>
              <a:srgbClr val="4472C4"/>
            </a:solidFill>
          </p:spPr>
        </p:pic>
        <p:sp>
          <p:nvSpPr>
            <p:cNvPr id="39" name="語音泡泡: 矩形 14">
              <a:extLst>
                <a:ext uri="{FF2B5EF4-FFF2-40B4-BE49-F238E27FC236}">
                  <a16:creationId xmlns:a16="http://schemas.microsoft.com/office/drawing/2014/main" id="{8A8828B5-E76F-4BFC-A268-CF4E700624A3}"/>
                </a:ext>
              </a:extLst>
            </p:cNvPr>
            <p:cNvSpPr/>
            <p:nvPr/>
          </p:nvSpPr>
          <p:spPr>
            <a:xfrm>
              <a:off x="3677515" y="2736408"/>
              <a:ext cx="1986197" cy="741586"/>
            </a:xfrm>
            <a:prstGeom prst="wedgeRectCallout">
              <a:avLst>
                <a:gd name="adj1" fmla="val -72527"/>
                <a:gd name="adj2" fmla="val 52758"/>
              </a:avLst>
            </a:prstGeom>
            <a:gradFill rotWithShape="1">
              <a:gsLst>
                <a:gs pos="0">
                  <a:srgbClr val="A5A5A5">
                    <a:satMod val="103000"/>
                    <a:lumMod val="102000"/>
                    <a:tint val="94000"/>
                  </a:srgbClr>
                </a:gs>
                <a:gs pos="50000">
                  <a:srgbClr val="A5A5A5">
                    <a:satMod val="110000"/>
                    <a:lumMod val="100000"/>
                    <a:shade val="100000"/>
                  </a:srgbClr>
                </a:gs>
                <a:gs pos="100000">
                  <a:srgbClr val="A5A5A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體檢結果資料集</a:t>
              </a:r>
              <a:endParaRPr kumimoji="0" lang="en-US" altLang="zh-TW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(768</a:t>
              </a:r>
              <a:r>
                <a:rPr kumimoji="0" lang="zh-TW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筆資料</a:t>
              </a:r>
              <a:r>
                <a:rPr kumimoji="0" lang="en-US" altLang="zh-TW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kumimoji="0" lang="zh-TW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5817946B-6855-4F2C-A487-A512538EA74C}"/>
              </a:ext>
            </a:extLst>
          </p:cNvPr>
          <p:cNvSpPr txBox="1"/>
          <p:nvPr/>
        </p:nvSpPr>
        <p:spPr>
          <a:xfrm>
            <a:off x="3880721" y="3122168"/>
            <a:ext cx="189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是否患有糖尿病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281848" y="2541484"/>
            <a:ext cx="3648766" cy="1459181"/>
            <a:chOff x="281848" y="2541484"/>
            <a:chExt cx="3648766" cy="1459181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FBBC0BAB-F5E5-49FA-A74D-F99980E6E513}"/>
                </a:ext>
              </a:extLst>
            </p:cNvPr>
            <p:cNvSpPr/>
            <p:nvPr/>
          </p:nvSpPr>
          <p:spPr>
            <a:xfrm>
              <a:off x="281850" y="2541484"/>
              <a:ext cx="281940" cy="257175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33AB7D91-F101-4C2A-9D52-1F74E2417513}"/>
                </a:ext>
              </a:extLst>
            </p:cNvPr>
            <p:cNvSpPr/>
            <p:nvPr/>
          </p:nvSpPr>
          <p:spPr>
            <a:xfrm>
              <a:off x="281849" y="3743490"/>
              <a:ext cx="281940" cy="257175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D1C9854F-6C51-40AF-BA8C-A895B971E948}"/>
                </a:ext>
              </a:extLst>
            </p:cNvPr>
            <p:cNvSpPr/>
            <p:nvPr/>
          </p:nvSpPr>
          <p:spPr>
            <a:xfrm>
              <a:off x="281848" y="2862237"/>
              <a:ext cx="281940" cy="257175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C83BF2D1-46C6-46D6-A927-7D196B0C532D}"/>
                </a:ext>
              </a:extLst>
            </p:cNvPr>
            <p:cNvSpPr txBox="1"/>
            <p:nvPr/>
          </p:nvSpPr>
          <p:spPr>
            <a:xfrm>
              <a:off x="286574" y="3209567"/>
              <a:ext cx="4407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·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·</a:t>
              </a:r>
              <a:endParaRPr kumimoji="0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CE6C569A-D7A6-497B-80F2-3D947ADF8E24}"/>
                </a:ext>
              </a:extLst>
            </p:cNvPr>
            <p:cNvCxnSpPr>
              <a:cxnSpLocks/>
            </p:cNvCxnSpPr>
            <p:nvPr/>
          </p:nvCxnSpPr>
          <p:spPr>
            <a:xfrm>
              <a:off x="535850" y="2702384"/>
              <a:ext cx="1352090" cy="41021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992B8E9E-DA55-40A2-BE04-A6F3A2FA860A}"/>
                </a:ext>
              </a:extLst>
            </p:cNvPr>
            <p:cNvCxnSpPr>
              <a:cxnSpLocks/>
            </p:cNvCxnSpPr>
            <p:nvPr/>
          </p:nvCxnSpPr>
          <p:spPr>
            <a:xfrm>
              <a:off x="523648" y="2994194"/>
              <a:ext cx="1332019" cy="17961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E333E69A-4F30-4778-8398-E3AFC1A0F7FD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 flipV="1">
              <a:off x="563789" y="3410987"/>
              <a:ext cx="1344220" cy="46109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50" name="圖形 22" descr="監視器">
              <a:extLst>
                <a:ext uri="{FF2B5EF4-FFF2-40B4-BE49-F238E27FC236}">
                  <a16:creationId xmlns:a16="http://schemas.microsoft.com/office/drawing/2014/main" id="{27082252-FB05-49F9-9441-1AA2A1A65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0069" y="2843887"/>
              <a:ext cx="1144980" cy="1073419"/>
            </a:xfrm>
            <a:prstGeom prst="rect">
              <a:avLst/>
            </a:prstGeom>
          </p:spPr>
        </p:pic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479BADA1-9403-4AF4-BD8F-952366B6C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52" y="3320618"/>
              <a:ext cx="1366388" cy="346294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9DF67FC3-5302-451D-9A65-5146E1CB1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834" y="3236229"/>
              <a:ext cx="1352834" cy="22679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箭號: 向右 25">
              <a:extLst>
                <a:ext uri="{FF2B5EF4-FFF2-40B4-BE49-F238E27FC236}">
                  <a16:creationId xmlns:a16="http://schemas.microsoft.com/office/drawing/2014/main" id="{7B2456BA-AAA6-4431-B8C5-E3D9ACFDABD6}"/>
                </a:ext>
              </a:extLst>
            </p:cNvPr>
            <p:cNvSpPr/>
            <p:nvPr/>
          </p:nvSpPr>
          <p:spPr>
            <a:xfrm>
              <a:off x="3113750" y="3018241"/>
              <a:ext cx="816864" cy="548749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預測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DAD3B17-D811-4C1E-A39A-AD7C99B90D2D}"/>
                </a:ext>
              </a:extLst>
            </p:cNvPr>
            <p:cNvSpPr txBox="1"/>
            <p:nvPr/>
          </p:nvSpPr>
          <p:spPr>
            <a:xfrm>
              <a:off x="2000624" y="3147438"/>
              <a:ext cx="1199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Learning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6F2DBC14-0C65-4A2F-8DC9-4E5A2F0146A7}"/>
              </a:ext>
            </a:extLst>
          </p:cNvPr>
          <p:cNvGrpSpPr>
            <a:grpSpLocks noChangeAspect="1"/>
          </p:cNvGrpSpPr>
          <p:nvPr/>
        </p:nvGrpSpPr>
        <p:grpSpPr>
          <a:xfrm>
            <a:off x="155284" y="4509120"/>
            <a:ext cx="9030151" cy="1625070"/>
            <a:chOff x="307469" y="4471601"/>
            <a:chExt cx="11759941" cy="2116324"/>
          </a:xfrm>
        </p:grpSpPr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9EEC3638-3AE5-4341-ACA8-4E41EEFDC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469" y="4822487"/>
              <a:ext cx="11759941" cy="1765438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" lastClr="FFFFFF">
                  <a:lumMod val="50000"/>
                </a:sysClr>
              </a:solidFill>
            </a:ln>
          </p:spPr>
        </p:pic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1A0C2D2D-DCE5-45FC-88E7-1D8BD04C6A8D}"/>
                </a:ext>
              </a:extLst>
            </p:cNvPr>
            <p:cNvSpPr/>
            <p:nvPr/>
          </p:nvSpPr>
          <p:spPr>
            <a:xfrm>
              <a:off x="934402" y="4479587"/>
              <a:ext cx="352425" cy="342900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0E27D109-2F76-4D7B-9EF0-5C3D0A26FA61}"/>
                </a:ext>
              </a:extLst>
            </p:cNvPr>
            <p:cNvSpPr/>
            <p:nvPr/>
          </p:nvSpPr>
          <p:spPr>
            <a:xfrm>
              <a:off x="2553652" y="4475339"/>
              <a:ext cx="352425" cy="342900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943BA384-FE2B-4623-A421-0197AFE78BF9}"/>
                </a:ext>
              </a:extLst>
            </p:cNvPr>
            <p:cNvSpPr/>
            <p:nvPr/>
          </p:nvSpPr>
          <p:spPr>
            <a:xfrm>
              <a:off x="4715827" y="4475339"/>
              <a:ext cx="352425" cy="342900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0AA96DF0-CC85-4EB1-A64E-D49B50630C1A}"/>
                </a:ext>
              </a:extLst>
            </p:cNvPr>
            <p:cNvSpPr/>
            <p:nvPr/>
          </p:nvSpPr>
          <p:spPr>
            <a:xfrm>
              <a:off x="6438993" y="4475339"/>
              <a:ext cx="352425" cy="342900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0F1F985E-9F46-42EB-BD74-53386DC05288}"/>
                </a:ext>
              </a:extLst>
            </p:cNvPr>
            <p:cNvSpPr/>
            <p:nvPr/>
          </p:nvSpPr>
          <p:spPr>
            <a:xfrm>
              <a:off x="7814495" y="4471601"/>
              <a:ext cx="352425" cy="342900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0419CCBC-C974-4CB6-BA6E-AE966BF0D878}"/>
                </a:ext>
              </a:extLst>
            </p:cNvPr>
            <p:cNvSpPr/>
            <p:nvPr/>
          </p:nvSpPr>
          <p:spPr>
            <a:xfrm>
              <a:off x="8573452" y="4471601"/>
              <a:ext cx="352425" cy="342900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C2823220-F5E8-4EAA-BE5F-331EB09B3F81}"/>
                </a:ext>
              </a:extLst>
            </p:cNvPr>
            <p:cNvSpPr/>
            <p:nvPr/>
          </p:nvSpPr>
          <p:spPr>
            <a:xfrm>
              <a:off x="9499560" y="4480097"/>
              <a:ext cx="352425" cy="342900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604D364D-A0A5-4067-A9C5-1AEAF9F83161}"/>
                </a:ext>
              </a:extLst>
            </p:cNvPr>
            <p:cNvSpPr/>
            <p:nvPr/>
          </p:nvSpPr>
          <p:spPr>
            <a:xfrm>
              <a:off x="10425668" y="4479587"/>
              <a:ext cx="352425" cy="342900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F2118A14-8E0D-44C8-A932-28F2AAE9C195}"/>
                </a:ext>
              </a:extLst>
            </p:cNvPr>
            <p:cNvSpPr/>
            <p:nvPr/>
          </p:nvSpPr>
          <p:spPr>
            <a:xfrm>
              <a:off x="11264265" y="4471601"/>
              <a:ext cx="331655" cy="342900"/>
            </a:xfrm>
            <a:prstGeom prst="ellipse">
              <a:avLst/>
            </a:prstGeom>
            <a:gradFill rotWithShape="1">
              <a:gsLst>
                <a:gs pos="0">
                  <a:srgbClr val="ED7D31">
                    <a:satMod val="103000"/>
                    <a:lumMod val="102000"/>
                    <a:tint val="94000"/>
                  </a:srgbClr>
                </a:gs>
                <a:gs pos="50000">
                  <a:srgbClr val="ED7D31">
                    <a:satMod val="110000"/>
                    <a:lumMod val="100000"/>
                    <a:shade val="100000"/>
                  </a:srgbClr>
                </a:gs>
                <a:gs pos="100000">
                  <a:srgbClr val="ED7D31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</a:t>
              </a:r>
              <a:endPara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5134139" y="1931683"/>
            <a:ext cx="4039377" cy="2561708"/>
            <a:chOff x="5134139" y="1931683"/>
            <a:chExt cx="4039377" cy="2561708"/>
          </a:xfrm>
        </p:grpSpPr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4A256752-6B32-4788-8FD4-6E71DC63A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34139" y="1931683"/>
              <a:ext cx="3956832" cy="1037383"/>
            </a:xfrm>
            <a:prstGeom prst="rect">
              <a:avLst/>
            </a:prstGeom>
            <a:ln>
              <a:solidFill>
                <a:srgbClr val="ED7D31">
                  <a:lumMod val="75000"/>
                </a:srgbClr>
              </a:solidFill>
            </a:ln>
          </p:spPr>
        </p:pic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311F2865-FF9D-4497-A98D-D48DC68563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6416" y="3537293"/>
              <a:ext cx="379640" cy="956098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FFE34E77-8B89-48FC-9F65-6002EF125D67}"/>
                </a:ext>
              </a:extLst>
            </p:cNvPr>
            <p:cNvSpPr txBox="1"/>
            <p:nvPr/>
          </p:nvSpPr>
          <p:spPr>
            <a:xfrm>
              <a:off x="6946669" y="2989810"/>
              <a:ext cx="22268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65%</a:t>
              </a:r>
              <a:r>
                <a:rPr kumimoji="0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正常</a:t>
              </a:r>
              <a:endPara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將近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35%</a:t>
              </a:r>
              <a:r>
                <a:rPr kumimoji="0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患有糖尿病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171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E173B27-D066-44CF-9B4D-73D9EDB38EA4}"/>
              </a:ext>
            </a:extLst>
          </p:cNvPr>
          <p:cNvSpPr txBox="1"/>
          <p:nvPr/>
        </p:nvSpPr>
        <p:spPr>
          <a:xfrm>
            <a:off x="251520" y="5716169"/>
            <a:ext cx="809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直方圖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糖尿病患者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血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漿</a:t>
            </a:r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葡萄糖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濃度會有很大的增長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舒張壓也比</a:t>
            </a:r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</a:t>
            </a:r>
            <a:r>
              <a:rPr lang="zh-CN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常人低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00A8EC74-3AA0-4721-8E5E-E54F63A18134}"/>
              </a:ext>
            </a:extLst>
          </p:cNvPr>
          <p:cNvGrpSpPr/>
          <p:nvPr/>
        </p:nvGrpSpPr>
        <p:grpSpPr>
          <a:xfrm>
            <a:off x="251520" y="3637044"/>
            <a:ext cx="2901307" cy="1880691"/>
            <a:chOff x="8257752" y="1457630"/>
            <a:chExt cx="3535986" cy="2293819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AD73DD5B-A8A4-4FA5-AFE5-C9936927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57752" y="1457630"/>
              <a:ext cx="3535986" cy="2293819"/>
            </a:xfrm>
            <a:prstGeom prst="rect">
              <a:avLst/>
            </a:prstGeom>
          </p:spPr>
        </p:pic>
        <p:sp>
          <p:nvSpPr>
            <p:cNvPr id="8" name="星形: 五角 7">
              <a:extLst>
                <a:ext uri="{FF2B5EF4-FFF2-40B4-BE49-F238E27FC236}">
                  <a16:creationId xmlns:a16="http://schemas.microsoft.com/office/drawing/2014/main" id="{1F538873-8871-4A4C-8A9E-4ACF343DA729}"/>
                </a:ext>
              </a:extLst>
            </p:cNvPr>
            <p:cNvSpPr/>
            <p:nvPr/>
          </p:nvSpPr>
          <p:spPr>
            <a:xfrm>
              <a:off x="11153839" y="2061175"/>
              <a:ext cx="254524" cy="259237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A7F78E98-6E60-4F2C-AF50-D3B2FA429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630" y="3576328"/>
            <a:ext cx="2815222" cy="1954674"/>
          </a:xfrm>
          <a:prstGeom prst="rect">
            <a:avLst/>
          </a:prstGeom>
        </p:spPr>
      </p:pic>
      <p:grpSp>
        <p:nvGrpSpPr>
          <p:cNvPr id="36" name="群組 35">
            <a:extLst>
              <a:ext uri="{FF2B5EF4-FFF2-40B4-BE49-F238E27FC236}">
                <a16:creationId xmlns:a16="http://schemas.microsoft.com/office/drawing/2014/main" id="{75B86D76-4D4F-44A5-B9CA-003C58D985A5}"/>
              </a:ext>
            </a:extLst>
          </p:cNvPr>
          <p:cNvGrpSpPr/>
          <p:nvPr/>
        </p:nvGrpSpPr>
        <p:grpSpPr>
          <a:xfrm>
            <a:off x="6123655" y="3611419"/>
            <a:ext cx="2624809" cy="1917683"/>
            <a:chOff x="4685070" y="4247471"/>
            <a:chExt cx="3307367" cy="2331922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87B3491-69A5-440B-99B4-F4CF0DED3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5070" y="4247471"/>
              <a:ext cx="3307367" cy="2331922"/>
            </a:xfrm>
            <a:prstGeom prst="rect">
              <a:avLst/>
            </a:prstGeom>
          </p:spPr>
        </p:pic>
        <p:sp>
          <p:nvSpPr>
            <p:cNvPr id="5" name="星形: 五角 4">
              <a:extLst>
                <a:ext uri="{FF2B5EF4-FFF2-40B4-BE49-F238E27FC236}">
                  <a16:creationId xmlns:a16="http://schemas.microsoft.com/office/drawing/2014/main" id="{EE53EF52-AB9D-4CDE-84F7-C36240D5E5AF}"/>
                </a:ext>
              </a:extLst>
            </p:cNvPr>
            <p:cNvSpPr/>
            <p:nvPr/>
          </p:nvSpPr>
          <p:spPr>
            <a:xfrm>
              <a:off x="7538772" y="4978437"/>
              <a:ext cx="254525" cy="259238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標題 30">
            <a:extLst>
              <a:ext uri="{FF2B5EF4-FFF2-40B4-BE49-F238E27FC236}">
                <a16:creationId xmlns:a16="http://schemas.microsoft.com/office/drawing/2014/main" id="{A352C329-7D7C-4CBB-A29D-C125D9E8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/>
              <a:t>以視覺化、統計繪圖發掘特徵變數之間關聯性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99" y="1926066"/>
            <a:ext cx="6454699" cy="15317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52249" y="1978056"/>
            <a:ext cx="4771406" cy="16480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E173B27-D066-44CF-9B4D-73D9EDB38EA4}"/>
              </a:ext>
            </a:extLst>
          </p:cNvPr>
          <p:cNvSpPr txBox="1"/>
          <p:nvPr/>
        </p:nvSpPr>
        <p:spPr>
          <a:xfrm>
            <a:off x="397485" y="1542622"/>
            <a:ext cx="809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以直方圖顯示 健康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糖尿病患者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BMI,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血漿葡萄糖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濃度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舒張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壓 這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個特徵值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28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5BCA39A9-1822-4CE2-B717-4DF7CBD01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419" y="1754589"/>
            <a:ext cx="4698137" cy="3915114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87DAC1ED-A2A4-4BB7-9C33-F849DE21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i="0" dirty="0">
                <a:effectLst/>
                <a:latin typeface="Helvetica Neue"/>
              </a:rPr>
              <a:t>找出重要的特徵變數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5BB57A-84AD-4927-9702-EC34FD80D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26" y="2229807"/>
            <a:ext cx="4719768" cy="166998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49426" y="1754589"/>
            <a:ext cx="4350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latin typeface="+mn-ea"/>
                <a:ea typeface="+mn-ea"/>
              </a:rPr>
              <a:t>相關</a:t>
            </a:r>
            <a:r>
              <a:rPr lang="zh-TW" altLang="en-US" sz="1600" b="1" dirty="0">
                <a:latin typeface="+mn-ea"/>
                <a:ea typeface="+mn-ea"/>
              </a:rPr>
              <a:t>係數</a:t>
            </a:r>
            <a:r>
              <a:rPr lang="zh-TW" altLang="en-US" sz="1600" b="1" dirty="0" smtClean="0">
                <a:latin typeface="+mn-ea"/>
                <a:ea typeface="+mn-ea"/>
              </a:rPr>
              <a:t>矩陣 </a:t>
            </a:r>
            <a:r>
              <a:rPr lang="en-US" altLang="zh-TW" sz="1600" b="1" dirty="0">
                <a:latin typeface="+mn-ea"/>
                <a:ea typeface="+mn-ea"/>
              </a:rPr>
              <a:t>&gt;&gt;</a:t>
            </a:r>
            <a:r>
              <a:rPr lang="zh-TW" altLang="en-US" sz="1600" b="1" dirty="0">
                <a:latin typeface="+mn-ea"/>
                <a:ea typeface="+mn-ea"/>
              </a:rPr>
              <a:t> 量化變數</a:t>
            </a:r>
            <a:r>
              <a:rPr lang="zh-TW" altLang="en-US" sz="1600" b="1" dirty="0" smtClean="0">
                <a:latin typeface="+mn-ea"/>
                <a:ea typeface="+mn-ea"/>
              </a:rPr>
              <a:t>之間的關</a:t>
            </a:r>
            <a:r>
              <a:rPr lang="zh-TW" altLang="en-US" sz="1600" b="1" dirty="0">
                <a:latin typeface="+mn-ea"/>
                <a:ea typeface="+mn-ea"/>
              </a:rPr>
              <a:t>係</a:t>
            </a:r>
            <a:endParaRPr lang="zh-TW" altLang="en-US" sz="1600" dirty="0"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51720" y="3527477"/>
            <a:ext cx="576064" cy="100913"/>
          </a:xfrm>
          <a:prstGeom prst="rect">
            <a:avLst/>
          </a:prstGeom>
          <a:noFill/>
          <a:ln w="19050">
            <a:solidFill>
              <a:srgbClr val="92B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051720" y="3267738"/>
            <a:ext cx="576064" cy="100913"/>
          </a:xfrm>
          <a:prstGeom prst="rect">
            <a:avLst/>
          </a:prstGeom>
          <a:noFill/>
          <a:ln w="19050">
            <a:solidFill>
              <a:srgbClr val="92B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481BDD-CA2F-4777-BA7B-E71503B612CC}"/>
              </a:ext>
            </a:extLst>
          </p:cNvPr>
          <p:cNvSpPr txBox="1"/>
          <p:nvPr/>
        </p:nvSpPr>
        <p:spPr>
          <a:xfrm>
            <a:off x="323528" y="4522220"/>
            <a:ext cx="5228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+mn-ea"/>
                <a:ea typeface="+mn-ea"/>
              </a:rPr>
              <a:t>EDA</a:t>
            </a:r>
            <a:r>
              <a:rPr lang="zh-TW" altLang="en-US" sz="1400" dirty="0">
                <a:latin typeface="+mn-ea"/>
                <a:ea typeface="+mn-ea"/>
              </a:rPr>
              <a:t>提示</a:t>
            </a:r>
            <a:r>
              <a:rPr lang="en-US" altLang="zh-TW" sz="1400" dirty="0">
                <a:latin typeface="+mn-ea"/>
                <a:ea typeface="+mn-ea"/>
              </a:rPr>
              <a:t>:</a:t>
            </a:r>
          </a:p>
          <a:p>
            <a:r>
              <a:rPr kumimoji="0" lang="en-US" altLang="zh-TW" sz="1400" dirty="0" smtClean="0">
                <a:solidFill>
                  <a:srgbClr val="000000"/>
                </a:solidFill>
                <a:latin typeface="+mn-ea"/>
                <a:ea typeface="+mn-ea"/>
              </a:rPr>
              <a:t>P</a:t>
            </a:r>
            <a:r>
              <a:rPr kumimoji="0" lang="zh-TW" altLang="zh-TW" sz="1400" dirty="0" smtClean="0">
                <a:solidFill>
                  <a:srgbClr val="000000"/>
                </a:solidFill>
                <a:latin typeface="+mn-ea"/>
                <a:ea typeface="+mn-ea"/>
              </a:rPr>
              <a:t>lasma</a:t>
            </a:r>
            <a:r>
              <a:rPr kumimoji="0" lang="zh-TW" altLang="zh-TW" sz="1400" dirty="0">
                <a:solidFill>
                  <a:srgbClr val="000000"/>
                </a:solidFill>
                <a:latin typeface="+mn-ea"/>
                <a:ea typeface="+mn-ea"/>
              </a:rPr>
              <a:t>_glucose</a:t>
            </a:r>
            <a:r>
              <a:rPr kumimoji="0" lang="zh-TW" altLang="zh-TW" sz="1400" dirty="0" smtClean="0">
                <a:solidFill>
                  <a:srgbClr val="000000"/>
                </a:solidFill>
                <a:latin typeface="+mn-ea"/>
                <a:ea typeface="+mn-ea"/>
              </a:rPr>
              <a:t>_concentratio</a:t>
            </a:r>
            <a:r>
              <a:rPr kumimoji="0" lang="en-US" altLang="zh-TW" sz="1400" dirty="0" smtClean="0">
                <a:solidFill>
                  <a:srgbClr val="000000"/>
                </a:solidFill>
                <a:latin typeface="+mn-ea"/>
                <a:ea typeface="+mn-ea"/>
              </a:rPr>
              <a:t>n(</a:t>
            </a:r>
            <a:r>
              <a:rPr lang="zh-CN" altLang="en-US" sz="1400" dirty="0">
                <a:latin typeface="+mn-ea"/>
                <a:ea typeface="+mn-ea"/>
              </a:rPr>
              <a:t>血</a:t>
            </a:r>
            <a:r>
              <a:rPr lang="zh-TW" altLang="en-US" sz="1400" dirty="0">
                <a:latin typeface="+mn-ea"/>
                <a:ea typeface="+mn-ea"/>
              </a:rPr>
              <a:t>漿</a:t>
            </a:r>
            <a:r>
              <a:rPr lang="zh-CN" altLang="en-US" sz="1400" dirty="0">
                <a:latin typeface="+mn-ea"/>
                <a:ea typeface="+mn-ea"/>
              </a:rPr>
              <a:t>葡萄糖</a:t>
            </a:r>
            <a:r>
              <a:rPr lang="zh-TW" altLang="en-US" sz="1400" dirty="0">
                <a:latin typeface="+mn-ea"/>
                <a:ea typeface="+mn-ea"/>
              </a:rPr>
              <a:t>濃度</a:t>
            </a:r>
            <a:r>
              <a:rPr kumimoji="0" lang="en-US" altLang="zh-TW" sz="14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kumimoji="0" lang="en-US" altLang="zh-TW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kumimoji="0" lang="zh-TW" altLang="en-US" sz="1400" dirty="0">
                <a:solidFill>
                  <a:srgbClr val="000000"/>
                </a:solidFill>
                <a:latin typeface="+mn-ea"/>
                <a:ea typeface="+mn-ea"/>
              </a:rPr>
              <a:t>是預測糖尿病的</a:t>
            </a:r>
            <a:r>
              <a:rPr lang="zh-TW" altLang="en-US" sz="1400" dirty="0">
                <a:solidFill>
                  <a:srgbClr val="000000"/>
                </a:solidFill>
                <a:latin typeface="+mn-ea"/>
                <a:ea typeface="+mn-ea"/>
              </a:rPr>
              <a:t> 重要變數</a:t>
            </a:r>
            <a:endParaRPr lang="zh-TW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56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A00C4-BAB5-4606-B2B2-C7A0270D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檢視是否有遺漏值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78C410-3C62-4996-9788-28CA7CB0E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06096"/>
            <a:ext cx="5150864" cy="19975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CB00AD33-2C5A-4FAC-AB8D-ACD690F3C9FC}"/>
              </a:ext>
            </a:extLst>
          </p:cNvPr>
          <p:cNvSpPr/>
          <p:nvPr/>
        </p:nvSpPr>
        <p:spPr>
          <a:xfrm>
            <a:off x="5724128" y="2465434"/>
            <a:ext cx="685799" cy="50515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1B4989-38B3-4317-9474-252FADAFB5AD}"/>
              </a:ext>
            </a:extLst>
          </p:cNvPr>
          <p:cNvSpPr txBox="1"/>
          <p:nvPr/>
        </p:nvSpPr>
        <p:spPr>
          <a:xfrm>
            <a:off x="6588224" y="2601258"/>
            <a:ext cx="18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顯示無遺漏值</a:t>
            </a:r>
          </a:p>
        </p:txBody>
      </p:sp>
    </p:spTree>
    <p:extLst>
      <p:ext uri="{BB962C8B-B14F-4D97-AF65-F5344CB8AC3E}">
        <p14:creationId xmlns:p14="http://schemas.microsoft.com/office/powerpoint/2010/main" val="42798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標題 1030">
            <a:extLst>
              <a:ext uri="{FF2B5EF4-FFF2-40B4-BE49-F238E27FC236}">
                <a16:creationId xmlns:a16="http://schemas.microsoft.com/office/drawing/2014/main" id="{94CB12C1-546F-49F2-AF38-D792306A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檢視是否有遺漏值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6A506A-4122-424B-AE5D-60C8B4220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3904"/>
            <a:ext cx="9035970" cy="204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3725E37-2D4F-4717-813D-57749D7E389E}"/>
              </a:ext>
            </a:extLst>
          </p:cNvPr>
          <p:cNvCxnSpPr>
            <a:cxnSpLocks/>
          </p:cNvCxnSpPr>
          <p:nvPr/>
        </p:nvCxnSpPr>
        <p:spPr>
          <a:xfrm flipH="1" flipV="1">
            <a:off x="6692631" y="2522238"/>
            <a:ext cx="88452" cy="207769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圖說文字: 直線 1024">
            <a:extLst>
              <a:ext uri="{FF2B5EF4-FFF2-40B4-BE49-F238E27FC236}">
                <a16:creationId xmlns:a16="http://schemas.microsoft.com/office/drawing/2014/main" id="{68E37C2C-9721-4167-BAD8-28196611E780}"/>
              </a:ext>
            </a:extLst>
          </p:cNvPr>
          <p:cNvSpPr/>
          <p:nvPr/>
        </p:nvSpPr>
        <p:spPr>
          <a:xfrm>
            <a:off x="5427360" y="1659754"/>
            <a:ext cx="1692143" cy="686351"/>
          </a:xfrm>
          <a:prstGeom prst="borderCallout1">
            <a:avLst>
              <a:gd name="adj1" fmla="val 18750"/>
              <a:gd name="adj2" fmla="val -8333"/>
              <a:gd name="adj3" fmla="val 50880"/>
              <a:gd name="adj4" fmla="val -4848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資料中有遺漏值</a:t>
            </a:r>
            <a:endParaRPr lang="en-US" altLang="zh-TW" sz="1600" dirty="0"/>
          </a:p>
          <a:p>
            <a:pPr algn="ctr"/>
            <a:r>
              <a:rPr lang="zh-TW" altLang="en-US" sz="1600" dirty="0" smtClean="0"/>
              <a:t>用</a:t>
            </a:r>
            <a:r>
              <a:rPr lang="en-US" altLang="zh-TW" sz="1600" dirty="0"/>
              <a:t>0</a:t>
            </a:r>
            <a:r>
              <a:rPr lang="zh-TW" altLang="en-US" sz="1600" dirty="0"/>
              <a:t>填補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3013259" y="1798068"/>
            <a:ext cx="3488897" cy="2431165"/>
            <a:chOff x="3013259" y="1798068"/>
            <a:chExt cx="3488897" cy="2431165"/>
          </a:xfrm>
        </p:grpSpPr>
        <p:pic>
          <p:nvPicPr>
            <p:cNvPr id="18" name="圖形 29" descr="問號">
              <a:extLst>
                <a:ext uri="{FF2B5EF4-FFF2-40B4-BE49-F238E27FC236}">
                  <a16:creationId xmlns:a16="http://schemas.microsoft.com/office/drawing/2014/main" id="{28189182-2638-4C70-967F-F0011FDA0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04147" y="1798068"/>
              <a:ext cx="527970" cy="527970"/>
            </a:xfrm>
            <a:prstGeom prst="rect">
              <a:avLst/>
            </a:prstGeom>
          </p:spPr>
        </p:pic>
        <p:cxnSp>
          <p:nvCxnSpPr>
            <p:cNvPr id="3" name="直線單箭頭接點 2"/>
            <p:cNvCxnSpPr/>
            <p:nvPr/>
          </p:nvCxnSpPr>
          <p:spPr>
            <a:xfrm flipV="1">
              <a:off x="3013259" y="2306885"/>
              <a:ext cx="1156917" cy="192234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flipV="1">
              <a:off x="4259659" y="2337680"/>
              <a:ext cx="10533" cy="188340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 flipH="1" flipV="1">
              <a:off x="4421151" y="2306886"/>
              <a:ext cx="736512" cy="191420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H="1" flipV="1">
              <a:off x="4545476" y="2306885"/>
              <a:ext cx="1352656" cy="19142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 flipH="1" flipV="1">
              <a:off x="4646893" y="2306885"/>
              <a:ext cx="1855263" cy="191420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806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AF5A130-D4B7-4011-8AFE-E054FEFB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處理</a:t>
            </a:r>
            <a:r>
              <a:rPr lang="en-US" altLang="zh-TW" dirty="0"/>
              <a:t>Dataset</a:t>
            </a:r>
            <a:r>
              <a:rPr lang="zh-TW" altLang="en-US" dirty="0"/>
              <a:t>中的遺漏值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0D5F614-48B9-4FB8-91A8-62551B325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348880"/>
            <a:ext cx="8496944" cy="755738"/>
          </a:xfrm>
          <a:prstGeom prst="rect">
            <a:avLst/>
          </a:prstGeom>
          <a:ln>
            <a:solidFill>
              <a:srgbClr val="E7E6E6">
                <a:lumMod val="50000"/>
              </a:srgbClr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7E87C5E-63E6-4BAC-81FC-F3EB5EA70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3334200"/>
            <a:ext cx="5044877" cy="2080440"/>
          </a:xfrm>
          <a:prstGeom prst="rect">
            <a:avLst/>
          </a:prstGeom>
          <a:ln>
            <a:solidFill>
              <a:srgbClr val="E7E6E6">
                <a:lumMod val="50000"/>
              </a:srgbClr>
            </a:solidFill>
          </a:ln>
        </p:spPr>
      </p:pic>
      <p:sp>
        <p:nvSpPr>
          <p:cNvPr id="11" name="圖說文字: 直線 11">
            <a:extLst>
              <a:ext uri="{FF2B5EF4-FFF2-40B4-BE49-F238E27FC236}">
                <a16:creationId xmlns:a16="http://schemas.microsoft.com/office/drawing/2014/main" id="{1DD97633-64EF-442D-ADE0-64E3BFD24335}"/>
              </a:ext>
            </a:extLst>
          </p:cNvPr>
          <p:cNvSpPr/>
          <p:nvPr/>
        </p:nvSpPr>
        <p:spPr>
          <a:xfrm>
            <a:off x="6920516" y="1716027"/>
            <a:ext cx="1786822" cy="457200"/>
          </a:xfrm>
          <a:prstGeom prst="borderCallout1">
            <a:avLst>
              <a:gd name="adj1" fmla="val 18750"/>
              <a:gd name="adj2" fmla="val -8333"/>
              <a:gd name="adj3" fmla="val 165951"/>
              <a:gd name="adj4" fmla="val -34773"/>
            </a:avLst>
          </a:prstGeom>
          <a:solidFill>
            <a:sysClr val="window" lastClr="FFFFFF">
              <a:lumMod val="50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替換成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None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圖說文字: 直線 12">
            <a:extLst>
              <a:ext uri="{FF2B5EF4-FFF2-40B4-BE49-F238E27FC236}">
                <a16:creationId xmlns:a16="http://schemas.microsoft.com/office/drawing/2014/main" id="{BC4B4852-9DB4-41FA-92F2-475E466DE8A3}"/>
              </a:ext>
            </a:extLst>
          </p:cNvPr>
          <p:cNvSpPr/>
          <p:nvPr/>
        </p:nvSpPr>
        <p:spPr>
          <a:xfrm>
            <a:off x="5724128" y="4740654"/>
            <a:ext cx="1786822" cy="666345"/>
          </a:xfrm>
          <a:prstGeom prst="borderCallout1">
            <a:avLst>
              <a:gd name="adj1" fmla="val 18750"/>
              <a:gd name="adj2" fmla="val -8333"/>
              <a:gd name="adj3" fmla="val -45700"/>
              <a:gd name="adj4" fmla="val -24837"/>
            </a:avLst>
          </a:prstGeom>
          <a:solidFill>
            <a:sysClr val="window" lastClr="FFFFFF">
              <a:lumMod val="50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檢查遺漏值數量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8CE231-A556-45EE-A9D4-077EF543BD25}"/>
              </a:ext>
            </a:extLst>
          </p:cNvPr>
          <p:cNvSpPr/>
          <p:nvPr/>
        </p:nvSpPr>
        <p:spPr>
          <a:xfrm>
            <a:off x="5508104" y="3320075"/>
            <a:ext cx="1730074" cy="58296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體檢結果資料集</a:t>
            </a:r>
            <a:endParaRPr kumimoji="0" lang="en-US" altLang="zh-TW" sz="1600" b="0" i="0" u="none" strike="noStrike" kern="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(768</a:t>
            </a:r>
            <a:r>
              <a:rPr kumimoji="0" lang="zh-TW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</a:t>
            </a:r>
            <a:r>
              <a:rPr kumimoji="0" lang="en-US" altLang="zh-TW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E95733D-B134-4775-BEC7-4030E66426F9}"/>
              </a:ext>
            </a:extLst>
          </p:cNvPr>
          <p:cNvCxnSpPr/>
          <p:nvPr/>
        </p:nvCxnSpPr>
        <p:spPr>
          <a:xfrm>
            <a:off x="3391432" y="4542034"/>
            <a:ext cx="216816" cy="0"/>
          </a:xfrm>
          <a:prstGeom prst="line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1792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3E829-F76A-4ECE-9D3B-9A8389CC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處理</a:t>
            </a:r>
            <a:r>
              <a:rPr lang="en-US" altLang="zh-TW" dirty="0"/>
              <a:t>Dataset</a:t>
            </a:r>
            <a:r>
              <a:rPr lang="zh-TW" altLang="en-US" dirty="0"/>
              <a:t>中的遺漏值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8447BA-265A-4155-A84E-B86FE603E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9" y="1764253"/>
            <a:ext cx="9001490" cy="1680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CF73FD8-AC9A-470B-AA8B-88E27F6AA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00" y="708683"/>
            <a:ext cx="925910" cy="48010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9AA064B-B813-47FD-958B-8A711E060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5717" y="1202649"/>
            <a:ext cx="737299" cy="46867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EE39049-04C3-4B19-A976-2DDCB2F72AEA}"/>
              </a:ext>
            </a:extLst>
          </p:cNvPr>
          <p:cNvSpPr txBox="1"/>
          <p:nvPr/>
        </p:nvSpPr>
        <p:spPr>
          <a:xfrm>
            <a:off x="179512" y="3646919"/>
            <a:ext cx="678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將遺漏值正確插入資料集  探索式資料分析也會更準確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77909" y="4019723"/>
            <a:ext cx="9066092" cy="2102414"/>
            <a:chOff x="77909" y="3878428"/>
            <a:chExt cx="9066092" cy="210241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4B6E3A9-E96B-4B39-B204-692A4921A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40506" y="3878428"/>
              <a:ext cx="4903495" cy="2102414"/>
            </a:xfrm>
            <a:prstGeom prst="rect">
              <a:avLst/>
            </a:prstGeom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D3F0D00C-13D2-4EE9-8A9A-F971A33D0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09" y="4169826"/>
              <a:ext cx="4162597" cy="1783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AC767F96-89D3-4893-BFC1-68816B3B2F4F}"/>
                </a:ext>
              </a:extLst>
            </p:cNvPr>
            <p:cNvSpPr/>
            <p:nvPr/>
          </p:nvSpPr>
          <p:spPr>
            <a:xfrm>
              <a:off x="4377572" y="4986191"/>
              <a:ext cx="388856" cy="30401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圓角矩形 2"/>
            <p:cNvSpPr/>
            <p:nvPr/>
          </p:nvSpPr>
          <p:spPr>
            <a:xfrm>
              <a:off x="1259632" y="4364022"/>
              <a:ext cx="648072" cy="1589774"/>
            </a:xfrm>
            <a:prstGeom prst="roundRect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6105256" y="4387596"/>
              <a:ext cx="648072" cy="1589774"/>
            </a:xfrm>
            <a:prstGeom prst="roundRect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48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584342" y="692696"/>
            <a:ext cx="98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75236" y="2998967"/>
            <a:ext cx="22890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有些資料可以被認為是定量資料也是定性資料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滿意度調查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1-5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分別代表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非常不滿意、不滿意、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普通、滿意、非常滿意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定量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定性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8" name="群組 67"/>
          <p:cNvGrpSpPr/>
          <p:nvPr/>
        </p:nvGrpSpPr>
        <p:grpSpPr>
          <a:xfrm>
            <a:off x="2822991" y="1928881"/>
            <a:ext cx="5014750" cy="1701766"/>
            <a:chOff x="2907179" y="2731360"/>
            <a:chExt cx="5014750" cy="1701766"/>
          </a:xfrm>
        </p:grpSpPr>
        <p:sp>
          <p:nvSpPr>
            <p:cNvPr id="8" name="文字方塊 7"/>
            <p:cNvSpPr txBox="1"/>
            <p:nvPr/>
          </p:nvSpPr>
          <p:spPr>
            <a:xfrm>
              <a:off x="6337753" y="3293592"/>
              <a:ext cx="158417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定量資料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數值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Ex: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年齡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溫度</a:t>
              </a: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907179" y="3294353"/>
              <a:ext cx="187220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定性資料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分類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Ex: 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血型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國籍</a:t>
              </a:r>
            </a:p>
            <a:p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3896156" y="2731360"/>
              <a:ext cx="3367912" cy="526293"/>
              <a:chOff x="3772214" y="2749744"/>
              <a:chExt cx="3367912" cy="526293"/>
            </a:xfrm>
          </p:grpSpPr>
          <p:cxnSp>
            <p:nvCxnSpPr>
              <p:cNvPr id="48" name="直線接點 47"/>
              <p:cNvCxnSpPr/>
              <p:nvPr/>
            </p:nvCxnSpPr>
            <p:spPr>
              <a:xfrm>
                <a:off x="3772214" y="3022421"/>
                <a:ext cx="3367912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>
              <a:xfrm>
                <a:off x="3772214" y="3022421"/>
                <a:ext cx="0" cy="25361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>
              <a:xfrm>
                <a:off x="7140126" y="3022421"/>
                <a:ext cx="0" cy="25361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>
                <a:off x="5456170" y="2749744"/>
                <a:ext cx="0" cy="272677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DF1B8D9-7487-40AC-9CDC-A78A57FF5E82}"/>
              </a:ext>
            </a:extLst>
          </p:cNvPr>
          <p:cNvGrpSpPr/>
          <p:nvPr/>
        </p:nvGrpSpPr>
        <p:grpSpPr>
          <a:xfrm>
            <a:off x="1837053" y="1010007"/>
            <a:ext cx="4629413" cy="954056"/>
            <a:chOff x="1837053" y="1154023"/>
            <a:chExt cx="4629413" cy="954056"/>
          </a:xfrm>
        </p:grpSpPr>
        <p:grpSp>
          <p:nvGrpSpPr>
            <p:cNvPr id="63" name="群組 62"/>
            <p:cNvGrpSpPr/>
            <p:nvPr/>
          </p:nvGrpSpPr>
          <p:grpSpPr>
            <a:xfrm>
              <a:off x="2747341" y="1154023"/>
              <a:ext cx="2748583" cy="574732"/>
              <a:chOff x="2831529" y="1812486"/>
              <a:chExt cx="2748583" cy="574732"/>
            </a:xfrm>
          </p:grpSpPr>
          <p:cxnSp>
            <p:nvCxnSpPr>
              <p:cNvPr id="41" name="直線接點 40"/>
              <p:cNvCxnSpPr/>
              <p:nvPr/>
            </p:nvCxnSpPr>
            <p:spPr>
              <a:xfrm>
                <a:off x="2831529" y="2099852"/>
                <a:ext cx="2748583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>
                <a:off x="2831529" y="2099852"/>
                <a:ext cx="0" cy="28736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>
              <a:xfrm>
                <a:off x="5580112" y="2099852"/>
                <a:ext cx="0" cy="28736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>
              <a:xfrm>
                <a:off x="4135151" y="1812486"/>
                <a:ext cx="0" cy="28736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文字方塊 39"/>
            <p:cNvSpPr txBox="1"/>
            <p:nvPr/>
          </p:nvSpPr>
          <p:spPr>
            <a:xfrm>
              <a:off x="4810282" y="1738747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結構化資料</a:t>
              </a: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837053" y="1721949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非結構化資料</a:t>
              </a:r>
            </a:p>
          </p:txBody>
        </p:sp>
        <p:grpSp>
          <p:nvGrpSpPr>
            <p:cNvPr id="67" name="群組 66"/>
            <p:cNvGrpSpPr/>
            <p:nvPr/>
          </p:nvGrpSpPr>
          <p:grpSpPr>
            <a:xfrm>
              <a:off x="3358171" y="1667398"/>
              <a:ext cx="1440000" cy="307777"/>
              <a:chOff x="3411626" y="2288769"/>
              <a:chExt cx="1440000" cy="307777"/>
            </a:xfrm>
          </p:grpSpPr>
          <p:cxnSp>
            <p:nvCxnSpPr>
              <p:cNvPr id="65" name="直線單箭頭接點 64"/>
              <p:cNvCxnSpPr/>
              <p:nvPr/>
            </p:nvCxnSpPr>
            <p:spPr>
              <a:xfrm>
                <a:off x="3411626" y="2565078"/>
                <a:ext cx="1440000" cy="0"/>
              </a:xfrm>
              <a:prstGeom prst="straightConnector1">
                <a:avLst/>
              </a:prstGeom>
              <a:ln>
                <a:solidFill>
                  <a:srgbClr val="CC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字方塊 65"/>
              <p:cNvSpPr txBox="1"/>
              <p:nvPr/>
            </p:nvSpPr>
            <p:spPr>
              <a:xfrm>
                <a:off x="3807590" y="2288769"/>
                <a:ext cx="7371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accent6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</a:t>
                </a:r>
              </a:p>
            </p:txBody>
          </p:sp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65AD8AC-2695-4C8F-BFCC-2CD44C4E2CFF}"/>
              </a:ext>
            </a:extLst>
          </p:cNvPr>
          <p:cNvGrpSpPr/>
          <p:nvPr/>
        </p:nvGrpSpPr>
        <p:grpSpPr>
          <a:xfrm>
            <a:off x="2298967" y="3428320"/>
            <a:ext cx="6124908" cy="1322408"/>
            <a:chOff x="2756792" y="3505857"/>
            <a:chExt cx="6124908" cy="1322408"/>
          </a:xfrm>
        </p:grpSpPr>
        <p:grpSp>
          <p:nvGrpSpPr>
            <p:cNvPr id="81" name="群組 80"/>
            <p:cNvGrpSpPr/>
            <p:nvPr/>
          </p:nvGrpSpPr>
          <p:grpSpPr>
            <a:xfrm>
              <a:off x="2767101" y="3505857"/>
              <a:ext cx="6114599" cy="1322408"/>
              <a:chOff x="2435441" y="4207815"/>
              <a:chExt cx="6114599" cy="132240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435441" y="4668449"/>
                <a:ext cx="1419428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定類等級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名目尺度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algn="ctr"/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(nominal level)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082488" y="4650867"/>
                <a:ext cx="1322285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定序等級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1800" dirty="0">
                    <a:latin typeface="+mn-ea"/>
                    <a:ea typeface="+mn-ea"/>
                  </a:rPr>
                  <a:t>順序尺度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algn="ctr"/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(ordinal level)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428771" y="4665047"/>
                <a:ext cx="1121269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定比等級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比例尺度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(ratio level)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837701" y="4665048"/>
                <a:ext cx="1358128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dirty="0">
                    <a:latin typeface="+mn-ea"/>
                    <a:ea typeface="+mn-ea"/>
                  </a:rPr>
                  <a:t>定距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等級</a:t>
                </a:r>
                <a:endParaRPr lang="en-US" altLang="zh-TW" dirty="0">
                  <a:latin typeface="+mn-ea"/>
                  <a:ea typeface="+mn-ea"/>
                </a:endParaRPr>
              </a:p>
              <a:p>
                <a:pPr algn="ctr"/>
                <a:r>
                  <a:rPr lang="en-US" altLang="zh-TW" dirty="0">
                    <a:latin typeface="+mn-ea"/>
                    <a:ea typeface="+mn-ea"/>
                  </a:rPr>
                  <a:t>(</a:t>
                </a:r>
                <a:r>
                  <a:rPr lang="zh-TW" altLang="en-US" sz="1800" dirty="0">
                    <a:latin typeface="+mn-ea"/>
                    <a:ea typeface="+mn-ea"/>
                  </a:rPr>
                  <a:t>區間尺度</a:t>
                </a:r>
                <a:r>
                  <a:rPr lang="en-US" altLang="zh-TW" sz="1800" dirty="0">
                    <a:latin typeface="+mn-ea"/>
                    <a:ea typeface="+mn-ea"/>
                  </a:rPr>
                  <a:t>)</a:t>
                </a:r>
                <a:endParaRPr lang="en-US" altLang="zh-TW" dirty="0">
                  <a:latin typeface="+mn-ea"/>
                  <a:ea typeface="+mn-ea"/>
                </a:endParaRPr>
              </a:p>
              <a:p>
                <a:pPr algn="ctr"/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(interval level)</a:t>
                </a:r>
              </a:p>
            </p:txBody>
          </p:sp>
          <p:grpSp>
            <p:nvGrpSpPr>
              <p:cNvPr id="36" name="群組 35"/>
              <p:cNvGrpSpPr/>
              <p:nvPr/>
            </p:nvGrpSpPr>
            <p:grpSpPr>
              <a:xfrm>
                <a:off x="3217928" y="4216922"/>
                <a:ext cx="1359643" cy="451527"/>
                <a:chOff x="1870918" y="3036075"/>
                <a:chExt cx="1520603" cy="2217885"/>
              </a:xfrm>
            </p:grpSpPr>
            <p:cxnSp>
              <p:nvCxnSpPr>
                <p:cNvPr id="29" name="直線接點 28"/>
                <p:cNvCxnSpPr/>
                <p:nvPr/>
              </p:nvCxnSpPr>
              <p:spPr>
                <a:xfrm>
                  <a:off x="1870918" y="4101832"/>
                  <a:ext cx="1512168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接點 29"/>
                <p:cNvCxnSpPr/>
                <p:nvPr/>
              </p:nvCxnSpPr>
              <p:spPr>
                <a:xfrm>
                  <a:off x="1879353" y="4101832"/>
                  <a:ext cx="0" cy="1152128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>
                  <a:off x="3391521" y="4101832"/>
                  <a:ext cx="0" cy="1152128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/>
                <p:cNvCxnSpPr/>
                <p:nvPr/>
              </p:nvCxnSpPr>
              <p:spPr>
                <a:xfrm>
                  <a:off x="2570529" y="3036075"/>
                  <a:ext cx="0" cy="1065757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群組 51"/>
              <p:cNvGrpSpPr/>
              <p:nvPr/>
            </p:nvGrpSpPr>
            <p:grpSpPr>
              <a:xfrm>
                <a:off x="6483252" y="4207815"/>
                <a:ext cx="1359643" cy="451527"/>
                <a:chOff x="1870918" y="3036075"/>
                <a:chExt cx="1520603" cy="2217885"/>
              </a:xfrm>
            </p:grpSpPr>
            <p:cxnSp>
              <p:nvCxnSpPr>
                <p:cNvPr id="53" name="直線接點 52"/>
                <p:cNvCxnSpPr/>
                <p:nvPr/>
              </p:nvCxnSpPr>
              <p:spPr>
                <a:xfrm>
                  <a:off x="1870918" y="4101832"/>
                  <a:ext cx="1512168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>
                <a:xfrm>
                  <a:off x="1879353" y="4101832"/>
                  <a:ext cx="0" cy="1152128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>
                <a:xfrm>
                  <a:off x="3391521" y="4101832"/>
                  <a:ext cx="0" cy="1152128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>
                <a:xfrm>
                  <a:off x="2570529" y="3036075"/>
                  <a:ext cx="0" cy="1065757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向下箭號 82"/>
            <p:cNvSpPr/>
            <p:nvPr/>
          </p:nvSpPr>
          <p:spPr>
            <a:xfrm rot="17859279">
              <a:off x="2798087" y="3621889"/>
              <a:ext cx="326087" cy="408677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2C9E8391-6D10-4662-A4EB-A4A54AD740E8}"/>
              </a:ext>
            </a:extLst>
          </p:cNvPr>
          <p:cNvGrpSpPr/>
          <p:nvPr/>
        </p:nvGrpSpPr>
        <p:grpSpPr>
          <a:xfrm>
            <a:off x="3143923" y="4895804"/>
            <a:ext cx="4704001" cy="1019498"/>
            <a:chOff x="3591565" y="4585019"/>
            <a:chExt cx="4704001" cy="1019498"/>
          </a:xfrm>
        </p:grpSpPr>
        <p:grpSp>
          <p:nvGrpSpPr>
            <p:cNvPr id="15" name="群組 14"/>
            <p:cNvGrpSpPr/>
            <p:nvPr/>
          </p:nvGrpSpPr>
          <p:grpSpPr>
            <a:xfrm>
              <a:off x="3591565" y="4585019"/>
              <a:ext cx="4704001" cy="287366"/>
              <a:chOff x="3374223" y="5486315"/>
              <a:chExt cx="4704001" cy="287366"/>
            </a:xfrm>
          </p:grpSpPr>
          <p:cxnSp>
            <p:nvCxnSpPr>
              <p:cNvPr id="43" name="直線接點 42"/>
              <p:cNvCxnSpPr/>
              <p:nvPr/>
            </p:nvCxnSpPr>
            <p:spPr>
              <a:xfrm flipH="1">
                <a:off x="3381765" y="5768536"/>
                <a:ext cx="4696459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 rot="10800000">
                <a:off x="8078223" y="5486315"/>
                <a:ext cx="0" cy="28736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rot="10800000">
                <a:off x="3374223" y="5486315"/>
                <a:ext cx="0" cy="28736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 rot="10800000">
                <a:off x="5049342" y="5486315"/>
                <a:ext cx="0" cy="28736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/>
              <p:nvPr/>
            </p:nvCxnSpPr>
            <p:spPr>
              <a:xfrm rot="10800000">
                <a:off x="6756545" y="5486315"/>
                <a:ext cx="0" cy="28736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字方塊 60"/>
            <p:cNvSpPr txBox="1"/>
            <p:nvPr/>
          </p:nvSpPr>
          <p:spPr>
            <a:xfrm>
              <a:off x="4762625" y="5235185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資料視覺化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描述性統計</a:t>
              </a:r>
            </a:p>
          </p:txBody>
        </p:sp>
        <p:sp>
          <p:nvSpPr>
            <p:cNvPr id="16" name="向下箭號 15"/>
            <p:cNvSpPr/>
            <p:nvPr/>
          </p:nvSpPr>
          <p:spPr>
            <a:xfrm>
              <a:off x="5869462" y="4881421"/>
              <a:ext cx="299899" cy="360040"/>
            </a:xfrm>
            <a:prstGeom prst="downArrow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aphicFrame>
        <p:nvGraphicFramePr>
          <p:cNvPr id="58" name="表格 3">
            <a:extLst>
              <a:ext uri="{FF2B5EF4-FFF2-40B4-BE49-F238E27FC236}">
                <a16:creationId xmlns:a16="http://schemas.microsoft.com/office/drawing/2014/main" id="{5CD5A5EB-BBEC-4067-B8D5-CA60BDD82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95232"/>
              </p:ext>
            </p:extLst>
          </p:nvPr>
        </p:nvGraphicFramePr>
        <p:xfrm>
          <a:off x="6241819" y="1074765"/>
          <a:ext cx="25482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51">
                  <a:extLst>
                    <a:ext uri="{9D8B030D-6E8A-4147-A177-3AD203B41FA5}">
                      <a16:colId xmlns:a16="http://schemas.microsoft.com/office/drawing/2014/main" val="3519776590"/>
                    </a:ext>
                  </a:extLst>
                </a:gridCol>
                <a:gridCol w="509651">
                  <a:extLst>
                    <a:ext uri="{9D8B030D-6E8A-4147-A177-3AD203B41FA5}">
                      <a16:colId xmlns:a16="http://schemas.microsoft.com/office/drawing/2014/main" val="742513575"/>
                    </a:ext>
                  </a:extLst>
                </a:gridCol>
                <a:gridCol w="509651">
                  <a:extLst>
                    <a:ext uri="{9D8B030D-6E8A-4147-A177-3AD203B41FA5}">
                      <a16:colId xmlns:a16="http://schemas.microsoft.com/office/drawing/2014/main" val="1858204775"/>
                    </a:ext>
                  </a:extLst>
                </a:gridCol>
                <a:gridCol w="509651">
                  <a:extLst>
                    <a:ext uri="{9D8B030D-6E8A-4147-A177-3AD203B41FA5}">
                      <a16:colId xmlns:a16="http://schemas.microsoft.com/office/drawing/2014/main" val="3049954789"/>
                    </a:ext>
                  </a:extLst>
                </a:gridCol>
                <a:gridCol w="509651">
                  <a:extLst>
                    <a:ext uri="{9D8B030D-6E8A-4147-A177-3AD203B41FA5}">
                      <a16:colId xmlns:a16="http://schemas.microsoft.com/office/drawing/2014/main" val="1801464334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身高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體重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血型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性別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81666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Lisa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52.5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912098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Ted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175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85.6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270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25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3B17C-8978-445F-A559-80BEB423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處理</a:t>
            </a:r>
            <a:r>
              <a:rPr lang="en-US" altLang="zh-TW" dirty="0"/>
              <a:t>Dataset</a:t>
            </a:r>
            <a:r>
              <a:rPr lang="zh-TW" altLang="en-US" dirty="0"/>
              <a:t>中的遺漏值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A3914D-12FA-49E2-BEF7-3DC0A259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zh-TW" altLang="en-US" dirty="0"/>
              <a:t>刪除存在遺漏值值的列</a:t>
            </a:r>
          </a:p>
          <a:p>
            <a:pPr marL="385763" indent="-385763">
              <a:buFont typeface="+mj-lt"/>
              <a:buAutoNum type="arabicPeriod"/>
            </a:pPr>
            <a:r>
              <a:rPr lang="zh-TW" altLang="en-US" dirty="0"/>
              <a:t>填補遺漏值</a:t>
            </a:r>
            <a:endParaRPr lang="en-US" altLang="zh-TW" dirty="0"/>
          </a:p>
          <a:p>
            <a:pPr lvl="1"/>
            <a:r>
              <a:rPr lang="zh-TW" altLang="en-US" sz="2400" dirty="0"/>
              <a:t>以平均值補</a:t>
            </a:r>
            <a:endParaRPr lang="en-US" altLang="zh-TW" sz="2400" dirty="0"/>
          </a:p>
          <a:p>
            <a:pPr lvl="1"/>
            <a:r>
              <a:rPr lang="zh-TW" altLang="en-US" sz="2400" dirty="0"/>
              <a:t>以中位數填補</a:t>
            </a:r>
            <a:endParaRPr lang="en-US" altLang="zh-TW" sz="2400" dirty="0"/>
          </a:p>
          <a:p>
            <a:pPr lvl="1"/>
            <a:r>
              <a:rPr lang="zh-TW" altLang="en-US" sz="2400" dirty="0"/>
              <a:t>以</a:t>
            </a:r>
            <a:r>
              <a:rPr lang="en-US" altLang="zh-TW" sz="2400" dirty="0"/>
              <a:t>0</a:t>
            </a:r>
            <a:r>
              <a:rPr lang="zh-TW" altLang="en-US" sz="2400" dirty="0"/>
              <a:t>填補</a:t>
            </a:r>
          </a:p>
          <a:p>
            <a:pPr marL="385763" indent="-385763">
              <a:buFont typeface="+mj-lt"/>
              <a:buAutoNum type="arabicPeriod"/>
            </a:pP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31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1397B1-A206-479A-A8D0-2E50CD98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81370"/>
          </a:xfrm>
        </p:spPr>
        <p:txBody>
          <a:bodyPr/>
          <a:lstStyle/>
          <a:p>
            <a:r>
              <a:rPr lang="zh-TW" altLang="en-US" dirty="0" smtClean="0"/>
              <a:t>刪除存在遺漏值的列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358539-DBA6-4CC0-9234-B1F04C42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66" y="1556792"/>
            <a:ext cx="8015722" cy="11521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9A7354A-C140-4563-A905-504B0A69B38F}"/>
              </a:ext>
            </a:extLst>
          </p:cNvPr>
          <p:cNvSpPr txBox="1"/>
          <p:nvPr/>
        </p:nvSpPr>
        <p:spPr>
          <a:xfrm>
            <a:off x="611560" y="2943272"/>
            <a:ext cx="6108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+mn-ea"/>
                <a:ea typeface="+mn-ea"/>
              </a:rPr>
              <a:t>有</a:t>
            </a:r>
            <a:r>
              <a:rPr lang="en-US" altLang="zh-TW" sz="1600" dirty="0" smtClean="0">
                <a:latin typeface="+mn-ea"/>
                <a:ea typeface="+mn-ea"/>
              </a:rPr>
              <a:t>51%</a:t>
            </a:r>
            <a:r>
              <a:rPr lang="zh-TW" altLang="en-US" sz="1600" dirty="0" smtClean="0">
                <a:latin typeface="+mn-ea"/>
                <a:ea typeface="+mn-ea"/>
              </a:rPr>
              <a:t>的資料被刪除 一半以上的觀察值被忽略</a:t>
            </a:r>
            <a:endParaRPr lang="zh-TW" altLang="en-US" sz="1600" dirty="0">
              <a:latin typeface="+mn-ea"/>
              <a:ea typeface="+mn-ea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020161A-D8CF-4144-9429-A616F2458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37" y="4368393"/>
            <a:ext cx="4161595" cy="179691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85A7BC0-F571-4DD6-880C-B9BC00FD3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575" y="4368392"/>
            <a:ext cx="4556672" cy="179691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01D8764-3E23-44F9-B74C-EC6905CC8CE6}"/>
              </a:ext>
            </a:extLst>
          </p:cNvPr>
          <p:cNvSpPr txBox="1"/>
          <p:nvPr/>
        </p:nvSpPr>
        <p:spPr>
          <a:xfrm>
            <a:off x="5580112" y="4065421"/>
            <a:ext cx="2852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+mn-ea"/>
                <a:ea typeface="+mn-ea"/>
              </a:rPr>
              <a:t>刪除遺漏值計算的平均值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23528B-3A12-4B21-B5B4-BE18D774492E}"/>
              </a:ext>
            </a:extLst>
          </p:cNvPr>
          <p:cNvSpPr txBox="1"/>
          <p:nvPr/>
        </p:nvSpPr>
        <p:spPr>
          <a:xfrm>
            <a:off x="939055" y="4123605"/>
            <a:ext cx="3338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+mn-ea"/>
                <a:ea typeface="+mn-ea"/>
              </a:rPr>
              <a:t>不算遺漏值 計算出的平均值</a:t>
            </a:r>
            <a:endParaRPr lang="en-US" altLang="zh-TW" sz="1400" dirty="0">
              <a:latin typeface="+mn-ea"/>
              <a:ea typeface="+mn-ea"/>
            </a:endParaRPr>
          </a:p>
          <a:p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778DD56-EE1A-48AA-83F7-B5057E59AD4D}"/>
              </a:ext>
            </a:extLst>
          </p:cNvPr>
          <p:cNvSpPr txBox="1"/>
          <p:nvPr/>
        </p:nvSpPr>
        <p:spPr>
          <a:xfrm>
            <a:off x="611560" y="3523984"/>
            <a:ext cx="4570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  <a:ea typeface="+mn-ea"/>
              </a:rPr>
              <a:t>比較丟棄遺漏值前後的統計資料</a:t>
            </a:r>
          </a:p>
        </p:txBody>
      </p:sp>
      <p:sp>
        <p:nvSpPr>
          <p:cNvPr id="3" name="矩形 2"/>
          <p:cNvSpPr/>
          <p:nvPr/>
        </p:nvSpPr>
        <p:spPr>
          <a:xfrm>
            <a:off x="4211960" y="3569921"/>
            <a:ext cx="2502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kern="0" dirty="0" smtClean="0">
                <a:ln w="0"/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1400" kern="0" dirty="0" smtClean="0">
                <a:ln w="0"/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體檢</a:t>
            </a:r>
            <a:r>
              <a:rPr kumimoji="0" lang="zh-TW" altLang="en-US" sz="1400" kern="0" dirty="0">
                <a:ln w="0"/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結果資料</a:t>
            </a:r>
            <a:r>
              <a:rPr kumimoji="0" lang="zh-TW" altLang="en-US" sz="1400" kern="0" dirty="0" smtClean="0">
                <a:ln w="0"/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 </a:t>
            </a:r>
            <a:r>
              <a:rPr kumimoji="0" lang="en-US" altLang="zh-TW" sz="1400" kern="0" dirty="0">
                <a:ln w="0"/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0" lang="en-US" altLang="zh-TW" sz="1400" kern="0" dirty="0" smtClean="0">
                <a:ln w="0"/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768</a:t>
            </a:r>
            <a:r>
              <a:rPr kumimoji="0" lang="zh-TW" altLang="en-US" sz="1400" kern="0" dirty="0">
                <a:ln w="0"/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r>
              <a:rPr kumimoji="0" lang="zh-TW" altLang="en-US" sz="1400" kern="0" dirty="0" smtClean="0">
                <a:ln w="0"/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kumimoji="0" lang="en-US" altLang="zh-TW" sz="1400" kern="0" dirty="0" smtClean="0">
                <a:ln w="0"/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0" lang="zh-TW" altLang="en-US" sz="1400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向上箭號 3"/>
          <p:cNvSpPr/>
          <p:nvPr/>
        </p:nvSpPr>
        <p:spPr>
          <a:xfrm>
            <a:off x="2088522" y="2689661"/>
            <a:ext cx="216024" cy="288032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6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DD2F6C9-778A-49BD-9F30-5987B4E4C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0" y="2048393"/>
            <a:ext cx="8849967" cy="8045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EA1D9CC-3FA3-4844-95A6-FF76A7B3B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490" y="2960543"/>
            <a:ext cx="3269264" cy="3537892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452C9521-D335-4D54-8781-E1576410F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706" y="4065170"/>
            <a:ext cx="65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/>
            <a:endParaRPr kumimoji="0"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3371CC0-CF52-43FF-8618-C6F0B2D1F1D3}"/>
              </a:ext>
            </a:extLst>
          </p:cNvPr>
          <p:cNvSpPr txBox="1"/>
          <p:nvPr/>
        </p:nvSpPr>
        <p:spPr>
          <a:xfrm>
            <a:off x="505220" y="3773262"/>
            <a:ext cx="38797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times_pregnant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懷孕次數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0" lang="en-US" altLang="zh-TW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pedigree_function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糖尿病家族函數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在刪除</a:t>
            </a:r>
            <a:r>
              <a:rPr kumimoji="0"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觀察值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後會造成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嘗試儘可能地保留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0" lang="en-US" altLang="zh-TW" sz="1600" kern="0" dirty="0" smtClean="0">
                <a:ln w="0"/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kumimoji="0" lang="zh-TW" altLang="en-US" sz="1600" kern="0" dirty="0" smtClean="0">
                <a:ln w="0"/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如何保留</a:t>
            </a:r>
            <a:r>
              <a:rPr kumimoji="0" lang="en-US" altLang="zh-TW" sz="1600" kern="0" dirty="0" smtClean="0">
                <a:ln w="0"/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768</a:t>
            </a:r>
            <a:r>
              <a:rPr kumimoji="0" lang="zh-TW" altLang="en-US" sz="1600" kern="0" dirty="0" smtClean="0">
                <a:ln w="0"/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筆資料進行預測</a:t>
            </a:r>
            <a:r>
              <a:rPr kumimoji="0" lang="en-US" altLang="zh-TW" sz="1600" kern="0" dirty="0" smtClean="0">
                <a:ln w="0"/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FDAE1A50-2980-4E35-8D9B-3366DCF161BD}"/>
              </a:ext>
            </a:extLst>
          </p:cNvPr>
          <p:cNvSpPr/>
          <p:nvPr/>
        </p:nvSpPr>
        <p:spPr>
          <a:xfrm flipH="1">
            <a:off x="4521441" y="4386695"/>
            <a:ext cx="411186" cy="342794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281397B1-A206-479A-A8D0-2E50CD98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zh-TW" altLang="en-US" sz="4000" dirty="0"/>
              <a:t>刪除存在遺漏值的列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1D8764-3E23-44F9-B74C-EC6905CC8CE6}"/>
              </a:ext>
            </a:extLst>
          </p:cNvPr>
          <p:cNvSpPr txBox="1"/>
          <p:nvPr/>
        </p:nvSpPr>
        <p:spPr>
          <a:xfrm>
            <a:off x="211770" y="1556792"/>
            <a:ext cx="285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平均值變化</a:t>
            </a:r>
          </a:p>
        </p:txBody>
      </p:sp>
    </p:spTree>
    <p:extLst>
      <p:ext uri="{BB962C8B-B14F-4D97-AF65-F5344CB8AC3E}">
        <p14:creationId xmlns:p14="http://schemas.microsoft.com/office/powerpoint/2010/main" val="29100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908FE14F-3449-43C4-88CE-6D8317A3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填補遺漏值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155F07-C881-44D4-B7AB-C08448776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3061102"/>
            <a:ext cx="7787208" cy="1684783"/>
          </a:xfrm>
        </p:spPr>
        <p:txBody>
          <a:bodyPr/>
          <a:lstStyle/>
          <a:p>
            <a:r>
              <a:rPr lang="zh-TW" altLang="en-US" sz="2000" dirty="0">
                <a:latin typeface="微軟正黑體" panose="020B0604030504040204" pitchFamily="34" charset="-120"/>
              </a:rPr>
              <a:t>遺漏值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填補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以平均值補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以中位數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填補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57200" y="508518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  <a:ea typeface="+mn-ea"/>
              </a:rPr>
              <a:t>使用哪種填補方法可以得到最佳預測結果</a:t>
            </a:r>
            <a:r>
              <a:rPr lang="en-US" altLang="zh-TW" dirty="0" smtClean="0">
                <a:latin typeface="+mn-ea"/>
                <a:ea typeface="+mn-ea"/>
              </a:rPr>
              <a:t>?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8447BA-265A-4155-A84E-B86FE603E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86761"/>
            <a:ext cx="8597544" cy="16046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7115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5472608"/>
          </a:xfrm>
        </p:spPr>
        <p:txBody>
          <a:bodyPr/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KNN(k-nearest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neighbor)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分類預測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 search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 進行機器學習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KNN(k-nearest neighbor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1800" dirty="0">
                <a:latin typeface="+mn-ea"/>
              </a:rPr>
              <a:t> </a:t>
            </a:r>
            <a:endParaRPr lang="en-US" altLang="zh-TW" sz="1800" dirty="0">
              <a:latin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 search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00050" lvl="1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在所有候選的參數中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嘗試每種組合可能性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自動找出表現好的參數組合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00050" lvl="1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Scikit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-Learn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GridSearchCV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探索多種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2" descr="這裡寫圖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180975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781350" y="2357532"/>
            <a:ext cx="58951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近鄰演算法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找出離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最近的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(K: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最多數是哪一類，預測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的類型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5763" indent="-385763">
              <a:buFont typeface="+mj-lt"/>
              <a:buAutoNum type="arabicPeriod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輸入資料與訓練資料之間的距離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5763" indent="-385763">
              <a:buFont typeface="+mj-lt"/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以最近輸入資料的位置為起點 取得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個訓練資料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5763" indent="-385763">
              <a:buFont typeface="+mj-lt"/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根據訓練資料標籤的數量 以多數決方式決定分類結果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5517232"/>
            <a:ext cx="4048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zh-TW" altLang="en-US" sz="1200" dirty="0">
                <a:latin typeface="+mj-ea"/>
                <a:ea typeface="+mj-ea"/>
              </a:rPr>
              <a:t>初步學習</a:t>
            </a:r>
            <a:r>
              <a:rPr lang="en-US" altLang="zh-TW" sz="1200" dirty="0">
                <a:latin typeface="+mj-ea"/>
                <a:ea typeface="+mj-ea"/>
              </a:rPr>
              <a:t>k-NN</a:t>
            </a:r>
            <a:r>
              <a:rPr lang="zh-TW" altLang="en-US" sz="1200" dirty="0">
                <a:latin typeface="+mj-ea"/>
                <a:ea typeface="+mj-ea"/>
              </a:rPr>
              <a:t>演算法以及使用</a:t>
            </a:r>
            <a:r>
              <a:rPr lang="en-US" altLang="zh-TW" sz="1200" dirty="0" err="1">
                <a:latin typeface="+mj-ea"/>
                <a:ea typeface="+mj-ea"/>
              </a:rPr>
              <a:t>GridSearchCV</a:t>
            </a:r>
            <a:r>
              <a:rPr lang="zh-TW" altLang="en-US" sz="1200" dirty="0">
                <a:latin typeface="+mj-ea"/>
                <a:ea typeface="+mj-ea"/>
              </a:rPr>
              <a:t>進行調參</a:t>
            </a:r>
            <a:endParaRPr lang="en-US" altLang="zh-TW" sz="1200" dirty="0" smtClean="0">
              <a:latin typeface="+mj-ea"/>
              <a:ea typeface="+mj-ea"/>
            </a:endParaRPr>
          </a:p>
          <a:p>
            <a:r>
              <a:rPr lang="zh-TW" altLang="en-US" sz="1200" dirty="0" smtClean="0">
                <a:latin typeface="+mj-ea"/>
                <a:ea typeface="+mj-ea"/>
                <a:hlinkClick r:id="rId3"/>
              </a:rPr>
              <a:t>https</a:t>
            </a:r>
            <a:r>
              <a:rPr lang="zh-TW" altLang="en-US" sz="1200" dirty="0">
                <a:latin typeface="+mj-ea"/>
                <a:ea typeface="+mj-ea"/>
                <a:hlinkClick r:id="rId3"/>
              </a:rPr>
              <a:t>://tw511.com/a/01/9384</a:t>
            </a:r>
            <a:r>
              <a:rPr lang="zh-TW" altLang="en-US" sz="1200" dirty="0" smtClean="0">
                <a:latin typeface="+mj-ea"/>
                <a:ea typeface="+mj-ea"/>
                <a:hlinkClick r:id="rId3"/>
              </a:rPr>
              <a:t>.html</a:t>
            </a:r>
            <a:endParaRPr lang="zh-TW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87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27A2E9F-37B5-442B-9825-37FBE4EE3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921" y="970126"/>
            <a:ext cx="3758539" cy="22789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9DEE451-9717-4419-855D-478600072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16" y="1173732"/>
            <a:ext cx="4184197" cy="37323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52ED1EF-CD0E-4A90-AD38-6B6525943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75" y="5877272"/>
            <a:ext cx="5309695" cy="49153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31C100D-0E09-41DA-882B-125CCDFAB527}"/>
              </a:ext>
            </a:extLst>
          </p:cNvPr>
          <p:cNvSpPr txBox="1"/>
          <p:nvPr/>
        </p:nvSpPr>
        <p:spPr>
          <a:xfrm>
            <a:off x="5224994" y="3670392"/>
            <a:ext cx="3351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填補 準確率下降，低於直接刪掉有遺漏值的列。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768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列資料中學習而且比用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392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列的結果還好 即準確率須高於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74.5%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747411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刪除存在遺漏值的列</a:t>
            </a:r>
          </a:p>
        </p:txBody>
      </p:sp>
      <p:sp>
        <p:nvSpPr>
          <p:cNvPr id="3" name="矩形 2"/>
          <p:cNvSpPr/>
          <p:nvPr/>
        </p:nvSpPr>
        <p:spPr>
          <a:xfrm>
            <a:off x="5796136" y="578134"/>
            <a:ext cx="1534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填補遺漏值</a:t>
            </a:r>
          </a:p>
        </p:txBody>
      </p:sp>
      <p:sp>
        <p:nvSpPr>
          <p:cNvPr id="4" name="向下箭號 3"/>
          <p:cNvSpPr/>
          <p:nvPr/>
        </p:nvSpPr>
        <p:spPr>
          <a:xfrm>
            <a:off x="6156176" y="3294416"/>
            <a:ext cx="360040" cy="34145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4316" y="4725144"/>
            <a:ext cx="1017324" cy="14401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860032" y="3089161"/>
            <a:ext cx="1017324" cy="14401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1398302" y="4869160"/>
            <a:ext cx="1008112" cy="0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6035371" y="3225122"/>
            <a:ext cx="1008112" cy="0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55374A6-80F8-4D4F-A447-C1E98826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7677110" cy="489654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3585" y="83671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以平均值 或 中位數 填補遺漏值</a:t>
            </a:r>
          </a:p>
        </p:txBody>
      </p:sp>
    </p:spTree>
    <p:extLst>
      <p:ext uri="{BB962C8B-B14F-4D97-AF65-F5344CB8AC3E}">
        <p14:creationId xmlns:p14="http://schemas.microsoft.com/office/powerpoint/2010/main" val="16480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4B03451-5C0A-4180-B0FD-AE74A9185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62471"/>
              </p:ext>
            </p:extLst>
          </p:nvPr>
        </p:nvGraphicFramePr>
        <p:xfrm>
          <a:off x="1403648" y="692696"/>
          <a:ext cx="4786458" cy="14097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486">
                  <a:extLst>
                    <a:ext uri="{9D8B030D-6E8A-4147-A177-3AD203B41FA5}">
                      <a16:colId xmlns:a16="http://schemas.microsoft.com/office/drawing/2014/main" val="3592719829"/>
                    </a:ext>
                  </a:extLst>
                </a:gridCol>
                <a:gridCol w="1595486">
                  <a:extLst>
                    <a:ext uri="{9D8B030D-6E8A-4147-A177-3AD203B41FA5}">
                      <a16:colId xmlns:a16="http://schemas.microsoft.com/office/drawing/2014/main" val="1222840966"/>
                    </a:ext>
                  </a:extLst>
                </a:gridCol>
                <a:gridCol w="1595486">
                  <a:extLst>
                    <a:ext uri="{9D8B030D-6E8A-4147-A177-3AD203B41FA5}">
                      <a16:colId xmlns:a16="http://schemas.microsoft.com/office/drawing/2014/main" val="99253479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訓練資料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交叉驗證準確率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084918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刪除遺漏值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392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0.74489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2694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填補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768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0.7304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7045135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用平均值填補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768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0.7318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077573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用中位數填補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768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0.7357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1336526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A48214E-0B1E-4090-A21E-FDE6247CAC17}"/>
              </a:ext>
            </a:extLst>
          </p:cNvPr>
          <p:cNvSpPr txBox="1"/>
          <p:nvPr/>
        </p:nvSpPr>
        <p:spPr>
          <a:xfrm>
            <a:off x="555003" y="3516353"/>
            <a:ext cx="4570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020"/>
            <a:ext cx="9182896" cy="217950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31C100D-0E09-41DA-882B-125CCDFAB527}"/>
              </a:ext>
            </a:extLst>
          </p:cNvPr>
          <p:cNvSpPr txBox="1"/>
          <p:nvPr/>
        </p:nvSpPr>
        <p:spPr>
          <a:xfrm>
            <a:off x="2115747" y="2633362"/>
            <a:ext cx="3888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中位數 填補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準確率仍低於直接刪掉有遺漏值的列。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3616857" y="2163699"/>
            <a:ext cx="360040" cy="34145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0" y="3318466"/>
            <a:ext cx="4427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再次檢視資料，是否忽略其他小細節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700433" y="3280524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特徵之間資料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Scale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基準不同</a:t>
            </a:r>
          </a:p>
        </p:txBody>
      </p:sp>
    </p:spTree>
    <p:extLst>
      <p:ext uri="{BB962C8B-B14F-4D97-AF65-F5344CB8AC3E}">
        <p14:creationId xmlns:p14="http://schemas.microsoft.com/office/powerpoint/2010/main" val="372622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C50C27-426D-406B-B7BF-382DB146B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800" dirty="0">
                <a:latin typeface="微軟正黑體" panose="020B0604030504040204" pitchFamily="34" charset="-120"/>
              </a:rPr>
              <a:t>資料的尺度</a:t>
            </a:r>
            <a:r>
              <a:rPr lang="en-US" altLang="zh-TW" sz="1800" dirty="0">
                <a:latin typeface="微軟正黑體" panose="020B0604030504040204" pitchFamily="34" charset="-120"/>
              </a:rPr>
              <a:t>(Scale)</a:t>
            </a:r>
            <a:r>
              <a:rPr lang="zh-TW" altLang="en-US" sz="1800" dirty="0">
                <a:latin typeface="微軟正黑體" panose="020B0604030504040204" pitchFamily="34" charset="-120"/>
              </a:rPr>
              <a:t>越大的特徵，對機器學習模型會起決定性作用，而尺度小的特徵，其作用可能會被忽略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800" dirty="0">
                <a:latin typeface="微軟正黑體" panose="020B0604030504040204" pitchFamily="34" charset="-120"/>
              </a:rPr>
              <a:t>為了對每個特徵同等看待，需消除特徵間單位和尺度差異的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，將特徵標準化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sz="1800" dirty="0">
                <a:latin typeface="微軟正黑體" panose="020B0604030504040204" pitchFamily="34" charset="-120"/>
              </a:rPr>
              <a:t>特徵縮放</a:t>
            </a:r>
            <a:endParaRPr lang="en-US" altLang="zh-TW" sz="1800" dirty="0">
              <a:latin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特徵縮放兩種常用方法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Max-Min Scaling</a:t>
            </a:r>
          </a:p>
          <a:p>
            <a:pPr marL="400050" lvl="1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是將</a:t>
            </a:r>
            <a:r>
              <a:rPr lang="zh-TW" altLang="en-US" sz="1600" dirty="0"/>
              <a:t>特徵數據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按比例縮放</a:t>
            </a:r>
            <a:r>
              <a:rPr lang="zh-TW" altLang="en-US" sz="1600" dirty="0">
                <a:latin typeface="微軟正黑體" panose="020B0604030504040204" pitchFamily="34" charset="-120"/>
              </a:rPr>
              <a:t>，縮放到</a:t>
            </a:r>
            <a:r>
              <a:rPr lang="zh-TW" altLang="en-US" sz="1600" dirty="0"/>
              <a:t>到</a:t>
            </a:r>
            <a:r>
              <a:rPr lang="en-US" altLang="zh-TW" sz="1600" dirty="0"/>
              <a:t>0</a:t>
            </a:r>
            <a:r>
              <a:rPr lang="zh-TW" altLang="en-US" sz="1600" dirty="0"/>
              <a:t>到</a:t>
            </a:r>
            <a:r>
              <a:rPr lang="en-US" altLang="zh-TW" sz="1600" dirty="0"/>
              <a:t>1</a:t>
            </a:r>
            <a:r>
              <a:rPr lang="zh-TW" altLang="en-US" sz="1600" dirty="0">
                <a:latin typeface="微軟正黑體" panose="020B0604030504040204" pitchFamily="34" charset="-120"/>
              </a:rPr>
              <a:t>之間。</a:t>
            </a:r>
            <a:endParaRPr lang="en-US" altLang="zh-TW" sz="1600" dirty="0">
              <a:latin typeface="微軟正黑體" panose="020B0604030504040204" pitchFamily="34" charset="-120"/>
            </a:endParaRPr>
          </a:p>
          <a:p>
            <a:pPr marL="400050" lvl="1" indent="0">
              <a:buNone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800" dirty="0">
                <a:latin typeface="微軟正黑體" panose="020B0604030504040204" pitchFamily="34" charset="-120"/>
              </a:rPr>
              <a:t>Z-score Standardization</a:t>
            </a:r>
            <a:r>
              <a:rPr lang="zh-TW" altLang="en-US" sz="1800" dirty="0">
                <a:latin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</a:rPr>
              <a:t>(</a:t>
            </a:r>
            <a:r>
              <a:rPr lang="zh-TW" altLang="en-US" sz="1800" dirty="0">
                <a:latin typeface="微軟正黑體" panose="020B0604030504040204" pitchFamily="34" charset="-120"/>
              </a:rPr>
              <a:t>標準化</a:t>
            </a:r>
            <a:r>
              <a:rPr lang="en-US" altLang="zh-TW" sz="1800" dirty="0">
                <a:latin typeface="微軟正黑體" panose="020B0604030504040204" pitchFamily="34" charset="-120"/>
              </a:rPr>
              <a:t>)</a:t>
            </a:r>
          </a:p>
          <a:p>
            <a:pPr marL="400050" lvl="1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將所有特徵數據縮放成平均為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、標準差為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marL="400050" lvl="1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</a:rPr>
              <a:t>公式：</a:t>
            </a:r>
            <a:r>
              <a:rPr lang="en-US" altLang="zh-TW" sz="1600" dirty="0">
                <a:latin typeface="微軟正黑體" panose="020B0604030504040204" pitchFamily="34" charset="-120"/>
              </a:rPr>
              <a:t>z = (x - </a:t>
            </a:r>
            <a:r>
              <a:rPr lang="el-GR" altLang="zh-TW" sz="1600" dirty="0">
                <a:latin typeface="微軟正黑體" panose="020B0604030504040204" pitchFamily="34" charset="-120"/>
              </a:rPr>
              <a:t>μ) / σ</a:t>
            </a:r>
            <a:r>
              <a:rPr lang="zh-TW" altLang="en-US" sz="1600" dirty="0">
                <a:latin typeface="微軟正黑體" panose="020B0604030504040204" pitchFamily="34" charset="-120"/>
              </a:rPr>
              <a:t>     </a:t>
            </a:r>
            <a:r>
              <a:rPr lang="el-GR" altLang="zh-TW" sz="1600" dirty="0">
                <a:latin typeface="微軟正黑體" panose="020B0604030504040204" pitchFamily="34" charset="-120"/>
              </a:rPr>
              <a:t>μ</a:t>
            </a:r>
            <a:r>
              <a:rPr lang="zh-TW" altLang="en-US" sz="1600" dirty="0">
                <a:latin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</a:rPr>
              <a:t> 平均值   </a:t>
            </a:r>
            <a:r>
              <a:rPr lang="el-GR" altLang="zh-TW" sz="1600" dirty="0">
                <a:latin typeface="微軟正黑體" panose="020B0604030504040204" pitchFamily="34" charset="-120"/>
              </a:rPr>
              <a:t> σ</a:t>
            </a:r>
            <a:r>
              <a:rPr lang="zh-TW" altLang="en-US" sz="1600" dirty="0">
                <a:latin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</a:rPr>
              <a:t> 標準差 </a:t>
            </a:r>
            <a:endParaRPr lang="en-US" altLang="zh-TW" sz="1600" dirty="0">
              <a:latin typeface="微軟正黑體" panose="020B0604030504040204" pitchFamily="34" charset="-120"/>
            </a:endParaRPr>
          </a:p>
          <a:p>
            <a:pPr marL="400050" lvl="1" indent="0">
              <a:buNone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特徵縮放</a:t>
            </a:r>
            <a:endParaRPr lang="zh-TW" altLang="en-US" dirty="0"/>
          </a:p>
        </p:txBody>
      </p:sp>
      <p:pic>
        <p:nvPicPr>
          <p:cNvPr id="5" name="Picture 2" descr="normal">
            <a:extLst>
              <a:ext uri="{FF2B5EF4-FFF2-40B4-BE49-F238E27FC236}">
                <a16:creationId xmlns:a16="http://schemas.microsoft.com/office/drawing/2014/main" id="{EB247655-F99C-4658-982D-00FB20D62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863181"/>
            <a:ext cx="1625203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968" y="5024176"/>
            <a:ext cx="1257409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5" y="1628800"/>
            <a:ext cx="8854750" cy="3380677"/>
          </a:xfrm>
          <a:prstGeom prst="rect">
            <a:avLst/>
          </a:prstGeom>
        </p:spPr>
      </p:pic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</a:rPr>
              <a:t>特徵縮放 採</a:t>
            </a:r>
            <a:r>
              <a:rPr lang="en-US" altLang="zh-TW" sz="2400" dirty="0">
                <a:latin typeface="微軟正黑體" panose="020B0604030504040204" pitchFamily="34" charset="-120"/>
              </a:rPr>
              <a:t>Min-Max Scaling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75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各資料尺度允許的數學操作及視覺化方式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1226940"/>
            <a:ext cx="578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Sample Data: Titanic - Machine Learning from Disaster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05999"/>
              </p:ext>
            </p:extLst>
          </p:nvPr>
        </p:nvGraphicFramePr>
        <p:xfrm>
          <a:off x="1043608" y="1622731"/>
          <a:ext cx="6552728" cy="3557167"/>
        </p:xfrm>
        <a:graphic>
          <a:graphicData uri="http://schemas.openxmlformats.org/drawingml/2006/table">
            <a:tbl>
              <a:tblPr/>
              <a:tblGrid>
                <a:gridCol w="1298181">
                  <a:extLst>
                    <a:ext uri="{9D8B030D-6E8A-4147-A177-3AD203B41FA5}">
                      <a16:colId xmlns:a16="http://schemas.microsoft.com/office/drawing/2014/main" val="4092093000"/>
                    </a:ext>
                  </a:extLst>
                </a:gridCol>
                <a:gridCol w="5254547">
                  <a:extLst>
                    <a:ext uri="{9D8B030D-6E8A-4147-A177-3AD203B41FA5}">
                      <a16:colId xmlns:a16="http://schemas.microsoft.com/office/drawing/2014/main" val="1488275781"/>
                    </a:ext>
                  </a:extLst>
                </a:gridCol>
              </a:tblGrid>
              <a:tr h="20977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欄位名稱</a:t>
                      </a:r>
                    </a:p>
                  </a:txBody>
                  <a:tcPr marL="67552" marR="33776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33776" marR="33776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19921"/>
                  </a:ext>
                </a:extLst>
              </a:tr>
              <a:tr h="20977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  <a:latin typeface="+mn-ea"/>
                          <a:ea typeface="+mn-ea"/>
                        </a:rPr>
                        <a:t>PassengerId</a:t>
                      </a:r>
                      <a:endParaRPr lang="en-US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7552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乘客編號</a:t>
                      </a:r>
                    </a:p>
                  </a:txBody>
                  <a:tcPr marL="33776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735345"/>
                  </a:ext>
                </a:extLst>
              </a:tr>
              <a:tr h="209774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Survived</a:t>
                      </a:r>
                    </a:p>
                  </a:txBody>
                  <a:tcPr marL="67552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是否存活（</a:t>
                      </a:r>
                      <a:r>
                        <a:rPr lang="en-US" altLang="zh-TW" sz="1300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：否、</a:t>
                      </a:r>
                      <a:r>
                        <a:rPr lang="en-US" altLang="zh-TW" sz="13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：是）</a:t>
                      </a:r>
                    </a:p>
                  </a:txBody>
                  <a:tcPr marL="33776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52034"/>
                  </a:ext>
                </a:extLst>
              </a:tr>
              <a:tr h="209774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Pclass</a:t>
                      </a:r>
                    </a:p>
                  </a:txBody>
                  <a:tcPr marL="67552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艙別（</a:t>
                      </a:r>
                      <a:r>
                        <a:rPr lang="en-US" altLang="zh-TW" sz="13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：高、</a:t>
                      </a:r>
                      <a:r>
                        <a:rPr lang="en-US" altLang="zh-TW" sz="13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：中、</a:t>
                      </a:r>
                      <a:r>
                        <a:rPr lang="en-US" altLang="zh-TW" sz="130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：低）</a:t>
                      </a:r>
                    </a:p>
                  </a:txBody>
                  <a:tcPr marL="33776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57524"/>
                  </a:ext>
                </a:extLst>
              </a:tr>
              <a:tr h="20977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marL="67552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姓名</a:t>
                      </a:r>
                    </a:p>
                  </a:txBody>
                  <a:tcPr marL="33776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763791"/>
                  </a:ext>
                </a:extLst>
              </a:tr>
              <a:tr h="20977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  <a:latin typeface="+mn-ea"/>
                          <a:ea typeface="+mn-ea"/>
                        </a:rPr>
                        <a:t>Sex</a:t>
                      </a:r>
                    </a:p>
                  </a:txBody>
                  <a:tcPr marL="67552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性別</a:t>
                      </a:r>
                    </a:p>
                  </a:txBody>
                  <a:tcPr marL="33776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112251"/>
                  </a:ext>
                </a:extLst>
              </a:tr>
              <a:tr h="209774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Age</a:t>
                      </a:r>
                    </a:p>
                  </a:txBody>
                  <a:tcPr marL="67552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年齡（</a:t>
                      </a:r>
                      <a:r>
                        <a:rPr lang="en-US" altLang="zh-TW" sz="1300" dirty="0">
                          <a:effectLst/>
                          <a:latin typeface="+mn-ea"/>
                          <a:ea typeface="+mn-ea"/>
                        </a:rPr>
                        <a:t>XX.5 </a:t>
                      </a:r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表示預估年齡）</a:t>
                      </a:r>
                    </a:p>
                  </a:txBody>
                  <a:tcPr marL="33776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799005"/>
                  </a:ext>
                </a:extLst>
              </a:tr>
              <a:tr h="20977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  <a:latin typeface="+mn-ea"/>
                          <a:ea typeface="+mn-ea"/>
                        </a:rPr>
                        <a:t>SibSp</a:t>
                      </a:r>
                    </a:p>
                  </a:txBody>
                  <a:tcPr marL="67552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在船上的兄弟姊妹及配偶總數</a:t>
                      </a:r>
                    </a:p>
                  </a:txBody>
                  <a:tcPr marL="33776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87139"/>
                  </a:ext>
                </a:extLst>
              </a:tr>
              <a:tr h="20977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  <a:latin typeface="+mn-ea"/>
                          <a:ea typeface="+mn-ea"/>
                        </a:rPr>
                        <a:t>Parch</a:t>
                      </a:r>
                    </a:p>
                  </a:txBody>
                  <a:tcPr marL="67552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在船上的父母及子女總數</a:t>
                      </a:r>
                    </a:p>
                  </a:txBody>
                  <a:tcPr marL="33776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036120"/>
                  </a:ext>
                </a:extLst>
              </a:tr>
              <a:tr h="20977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  <a:latin typeface="+mn-ea"/>
                          <a:ea typeface="+mn-ea"/>
                        </a:rPr>
                        <a:t>Ticket</a:t>
                      </a:r>
                    </a:p>
                  </a:txBody>
                  <a:tcPr marL="67552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船票號碼</a:t>
                      </a:r>
                    </a:p>
                  </a:txBody>
                  <a:tcPr marL="33776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15726"/>
                  </a:ext>
                </a:extLst>
              </a:tr>
              <a:tr h="20977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  <a:latin typeface="+mn-ea"/>
                          <a:ea typeface="+mn-ea"/>
                        </a:rPr>
                        <a:t>Fare</a:t>
                      </a:r>
                    </a:p>
                  </a:txBody>
                  <a:tcPr marL="67552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票價</a:t>
                      </a:r>
                    </a:p>
                  </a:txBody>
                  <a:tcPr marL="33776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41220"/>
                  </a:ext>
                </a:extLst>
              </a:tr>
              <a:tr h="20977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  <a:latin typeface="+mn-ea"/>
                          <a:ea typeface="+mn-ea"/>
                        </a:rPr>
                        <a:t>Cabin</a:t>
                      </a:r>
                    </a:p>
                  </a:txBody>
                  <a:tcPr marL="67552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座艙編號</a:t>
                      </a:r>
                    </a:p>
                  </a:txBody>
                  <a:tcPr marL="33776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725415"/>
                  </a:ext>
                </a:extLst>
              </a:tr>
              <a:tr h="369103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  <a:latin typeface="+mn-ea"/>
                          <a:ea typeface="+mn-ea"/>
                        </a:rPr>
                        <a:t>Embarked</a:t>
                      </a:r>
                    </a:p>
                  </a:txBody>
                  <a:tcPr marL="67552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登船港口（</a:t>
                      </a:r>
                      <a:r>
                        <a:rPr lang="en-US" altLang="zh-TW" sz="1300" dirty="0"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：法國瑟堡、</a:t>
                      </a:r>
                      <a:r>
                        <a:rPr lang="en-US" altLang="zh-TW" sz="1300" dirty="0">
                          <a:effectLst/>
                          <a:latin typeface="+mn-ea"/>
                          <a:ea typeface="+mn-ea"/>
                        </a:rPr>
                        <a:t>Q</a:t>
                      </a:r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：紐西蘭皇后鎮、</a:t>
                      </a:r>
                      <a:r>
                        <a:rPr lang="en-US" altLang="zh-TW" sz="1300" dirty="0"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lang="zh-TW" altLang="en-US" sz="1300" dirty="0">
                          <a:effectLst/>
                          <a:latin typeface="+mn-ea"/>
                          <a:ea typeface="+mn-ea"/>
                        </a:rPr>
                        <a:t>：英格蘭南安普敦）</a:t>
                      </a:r>
                    </a:p>
                  </a:txBody>
                  <a:tcPr marL="33776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9469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580112" y="1618948"/>
            <a:ext cx="3005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https://www.kaggle.com/c/titanic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3" y="5361815"/>
            <a:ext cx="8835394" cy="8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0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89069"/>
            <a:ext cx="8946655" cy="307112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67544" y="898805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用平均數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中位數填補遺漏值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特徵縮放 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Min-Max Scaling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7345" y="4581128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中位數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填補遺漏值 得到較佳的結果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35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</a:rPr>
              <a:t>特徵縮放 採</a:t>
            </a:r>
            <a:r>
              <a:rPr lang="en-US" altLang="zh-TW" sz="2400" dirty="0">
                <a:latin typeface="微軟正黑體" panose="020B0604030504040204" pitchFamily="34" charset="-120"/>
              </a:rPr>
              <a:t>Standardization</a:t>
            </a:r>
            <a:r>
              <a:rPr lang="zh-TW" altLang="en-US" sz="2400" dirty="0">
                <a:latin typeface="微軟正黑體" panose="020B0604030504040204" pitchFamily="34" charset="-120"/>
              </a:rPr>
              <a:t> 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3" y="1700808"/>
            <a:ext cx="9121930" cy="270533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7345" y="4581128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填補遺漏值 得到較佳的結果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17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64B03451-5C0A-4180-B0FD-AE74A9185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09531"/>
              </p:ext>
            </p:extLst>
          </p:nvPr>
        </p:nvGraphicFramePr>
        <p:xfrm>
          <a:off x="467545" y="980729"/>
          <a:ext cx="7560839" cy="22510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52990">
                  <a:extLst>
                    <a:ext uri="{9D8B030D-6E8A-4147-A177-3AD203B41FA5}">
                      <a16:colId xmlns:a16="http://schemas.microsoft.com/office/drawing/2014/main" val="3592719829"/>
                    </a:ext>
                  </a:extLst>
                </a:gridCol>
                <a:gridCol w="2038878">
                  <a:extLst>
                    <a:ext uri="{9D8B030D-6E8A-4147-A177-3AD203B41FA5}">
                      <a16:colId xmlns:a16="http://schemas.microsoft.com/office/drawing/2014/main" val="1222840966"/>
                    </a:ext>
                  </a:extLst>
                </a:gridCol>
                <a:gridCol w="1868971">
                  <a:extLst>
                    <a:ext uri="{9D8B030D-6E8A-4147-A177-3AD203B41FA5}">
                      <a16:colId xmlns:a16="http://schemas.microsoft.com/office/drawing/2014/main" val="992534795"/>
                    </a:ext>
                  </a:extLst>
                </a:gridCol>
              </a:tblGrid>
              <a:tr h="273276">
                <a:tc>
                  <a:txBody>
                    <a:bodyPr/>
                    <a:lstStyle/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訓練資料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交叉驗證準確率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0849182"/>
                  </a:ext>
                </a:extLst>
              </a:tr>
              <a:tr h="273276"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刪除遺漏值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392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99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0.7448</a:t>
                      </a:r>
                      <a:endParaRPr lang="zh-TW" altLang="en-US" sz="1600" dirty="0">
                        <a:solidFill>
                          <a:srgbClr val="0099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26944"/>
                  </a:ext>
                </a:extLst>
              </a:tr>
              <a:tr h="273276"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填補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768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0.7304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70451354"/>
                  </a:ext>
                </a:extLst>
              </a:tr>
              <a:tr h="273276"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用平均值填補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768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0.7318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0775736"/>
                  </a:ext>
                </a:extLst>
              </a:tr>
              <a:tr h="273276"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用中位數填補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768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0.7357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13365264"/>
                  </a:ext>
                </a:extLst>
              </a:tr>
              <a:tr h="273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中位數填補 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Max-Min Scaling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768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CC009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0.7630</a:t>
                      </a:r>
                      <a:endParaRPr lang="zh-TW" altLang="en-US" sz="1600" dirty="0">
                        <a:solidFill>
                          <a:srgbClr val="CC009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88190476"/>
                  </a:ext>
                </a:extLst>
              </a:tr>
              <a:tr h="376570"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平均值填補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Z-score Standardization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768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0.75391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44340894"/>
                  </a:ext>
                </a:extLst>
              </a:tr>
            </a:tbl>
          </a:graphicData>
        </a:graphic>
      </p:graphicFrame>
      <p:sp>
        <p:nvSpPr>
          <p:cNvPr id="6" name="五角星形 5"/>
          <p:cNvSpPr/>
          <p:nvPr/>
        </p:nvSpPr>
        <p:spPr>
          <a:xfrm>
            <a:off x="7164288" y="2564904"/>
            <a:ext cx="216024" cy="216024"/>
          </a:xfrm>
          <a:prstGeom prst="star5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611560" y="3789040"/>
            <a:ext cx="7532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在此範例中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保留所有資料的狀況下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使用中位數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填補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Max-Min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Scaling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可以得到較佳的結果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06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A48DBA-6D12-45B7-BECE-75FE09FB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F853C24-277F-4D7F-9C20-6EB67EFD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Feature Engineering Made Easy</a:t>
            </a:r>
          </a:p>
          <a:p>
            <a:r>
              <a:rPr lang="zh-TW" altLang="en-US" dirty="0"/>
              <a:t>程式碼下載 </a:t>
            </a:r>
            <a:endParaRPr lang="en-US" altLang="zh-TW" dirty="0"/>
          </a:p>
          <a:p>
            <a:pPr marL="400050" lvl="1" indent="0">
              <a:buNone/>
            </a:pPr>
            <a:r>
              <a:rPr lang="en-US" altLang="zh-TW" dirty="0">
                <a:hlinkClick r:id="rId2"/>
              </a:rPr>
              <a:t>https://github.com/packtpublishing/Feature-Engineering-Made-Easy</a:t>
            </a:r>
            <a:endParaRPr lang="en-US" altLang="zh-TW" dirty="0"/>
          </a:p>
          <a:p>
            <a:pPr marL="40005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3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/>
              <a:t>日期是甚麼尺度</a:t>
            </a:r>
            <a:r>
              <a:rPr lang="en-US" altLang="zh-TW" sz="2400" dirty="0" smtClean="0"/>
              <a:t>?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1400" dirty="0" smtClean="0"/>
              <a:t>參考</a:t>
            </a:r>
            <a:r>
              <a:rPr lang="en-US" altLang="zh-TW" sz="1400" dirty="0"/>
              <a:t>:https://www.cdc.gov/csels/dsepd/ss1978/lesson2/section2.html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57" y="2134030"/>
            <a:ext cx="761344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5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+mn-ea"/>
                <a:ea typeface="+mn-ea"/>
              </a:rPr>
              <a:t>定類等級</a:t>
            </a:r>
            <a:r>
              <a:rPr lang="en-US" altLang="zh-TW" sz="2400" dirty="0">
                <a:latin typeface="+mn-ea"/>
                <a:ea typeface="+mn-ea"/>
              </a:rPr>
              <a:t>(nominal level;</a:t>
            </a:r>
            <a:r>
              <a:rPr lang="zh-TW" altLang="en-US" sz="2400" dirty="0">
                <a:latin typeface="+mn-ea"/>
                <a:ea typeface="+mn-ea"/>
              </a:rPr>
              <a:t>名目尺度</a:t>
            </a:r>
            <a:r>
              <a:rPr lang="en-US" altLang="zh-TW" sz="2400" dirty="0">
                <a:latin typeface="+mn-ea"/>
                <a:ea typeface="+mn-ea"/>
              </a:rPr>
              <a:t>)</a:t>
            </a:r>
            <a:endParaRPr lang="zh-TW" altLang="en-US" sz="2400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3715" y="1343719"/>
            <a:ext cx="820891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latin typeface="+mn-ea"/>
                <a:ea typeface="+mn-ea"/>
              </a:rPr>
              <a:t>觀察</a:t>
            </a:r>
            <a:r>
              <a:rPr lang="zh-TW" altLang="en-US" sz="1600" dirty="0">
                <a:latin typeface="+mn-ea"/>
                <a:ea typeface="+mn-ea"/>
              </a:rPr>
              <a:t>值僅代表類別。</a:t>
            </a:r>
            <a:endParaRPr lang="en-US" altLang="zh-TW" sz="1600" dirty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+mn-ea"/>
                <a:ea typeface="+mn-ea"/>
              </a:rPr>
              <a:t>只能用來比較相等或不相等，不能比大小</a:t>
            </a:r>
            <a:r>
              <a:rPr lang="en-US" altLang="zh-TW" sz="1600" dirty="0">
                <a:latin typeface="+mn-ea"/>
                <a:ea typeface="+mn-ea"/>
              </a:rPr>
              <a:t>(</a:t>
            </a:r>
            <a:r>
              <a:rPr lang="zh-TW" altLang="en-US" sz="1600" dirty="0">
                <a:latin typeface="+mn-ea"/>
                <a:ea typeface="+mn-ea"/>
              </a:rPr>
              <a:t>無法排序</a:t>
            </a:r>
            <a:r>
              <a:rPr lang="en-US" altLang="zh-TW" sz="1600" dirty="0">
                <a:latin typeface="+mn-ea"/>
                <a:ea typeface="+mn-ea"/>
              </a:rPr>
              <a:t>)</a:t>
            </a:r>
            <a:r>
              <a:rPr lang="zh-TW" altLang="en-US" sz="1600" dirty="0">
                <a:latin typeface="+mn-ea"/>
                <a:ea typeface="+mn-ea"/>
              </a:rPr>
              <a:t> 。</a:t>
            </a:r>
            <a:endParaRPr lang="en-US" altLang="zh-TW" sz="1600" dirty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latin typeface="+mn-ea"/>
                <a:ea typeface="+mn-ea"/>
              </a:rPr>
              <a:t>可對</a:t>
            </a:r>
            <a:r>
              <a:rPr lang="zh-TW" altLang="en-US" sz="1600" dirty="0">
                <a:latin typeface="+mn-ea"/>
                <a:ea typeface="+mn-ea"/>
              </a:rPr>
              <a:t>種類進行計數</a:t>
            </a:r>
            <a:r>
              <a:rPr lang="zh-TW" altLang="en-US" sz="1600" dirty="0" smtClean="0">
                <a:latin typeface="+mn-ea"/>
                <a:ea typeface="+mn-ea"/>
              </a:rPr>
              <a:t>。</a:t>
            </a:r>
            <a:endParaRPr lang="en-US" altLang="zh-TW" sz="1600" dirty="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latin typeface="+mn-ea"/>
                <a:ea typeface="+mn-ea"/>
              </a:rPr>
              <a:t>可以</a:t>
            </a:r>
            <a:r>
              <a:rPr lang="zh-TW" altLang="en-US" sz="1600" dirty="0">
                <a:latin typeface="+mn-ea"/>
                <a:ea typeface="+mn-ea"/>
              </a:rPr>
              <a:t>使用長條圖與圓餅圖 做視覺化。</a:t>
            </a:r>
            <a:r>
              <a:rPr lang="zh-TW" altLang="en-US" sz="1600" dirty="0">
                <a:solidFill>
                  <a:srgbClr val="6A9955"/>
                </a:solidFill>
                <a:latin typeface="+mn-ea"/>
                <a:ea typeface="+mn-ea"/>
              </a:rPr>
              <a:t> </a:t>
            </a:r>
            <a:endParaRPr lang="en-US" altLang="zh-TW" sz="1600" dirty="0" smtClean="0">
              <a:solidFill>
                <a:srgbClr val="6A9955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 smtClean="0">
              <a:solidFill>
                <a:srgbClr val="6A9955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6600CC"/>
                </a:solidFill>
                <a:latin typeface="+mn-ea"/>
                <a:ea typeface="+mn-ea"/>
              </a:rPr>
              <a:t>範例  </a:t>
            </a:r>
            <a:r>
              <a:rPr lang="en-US" altLang="zh-TW" sz="1600" dirty="0">
                <a:solidFill>
                  <a:srgbClr val="6600CC"/>
                </a:solidFill>
                <a:latin typeface="+mn-ea"/>
                <a:ea typeface="+mn-ea"/>
              </a:rPr>
              <a:t>: Titanic</a:t>
            </a:r>
          </a:p>
          <a:p>
            <a:r>
              <a:rPr lang="zh-TW" altLang="en-US" sz="1600" dirty="0">
                <a:latin typeface="+mn-ea"/>
                <a:ea typeface="+mn-ea"/>
              </a:rPr>
              <a:t>欄位</a:t>
            </a:r>
            <a:r>
              <a:rPr lang="en-US" altLang="zh-TW" sz="1600" dirty="0">
                <a:latin typeface="+mn-ea"/>
                <a:ea typeface="+mn-ea"/>
              </a:rPr>
              <a:t>:Embarked</a:t>
            </a:r>
            <a:r>
              <a:rPr lang="zh-TW" altLang="en-US" sz="1600" dirty="0">
                <a:latin typeface="+mn-ea"/>
                <a:ea typeface="+mn-ea"/>
              </a:rPr>
              <a:t>是乘客上船的港口</a:t>
            </a:r>
            <a:r>
              <a:rPr lang="zh-TW" altLang="en-US" sz="1600" dirty="0" smtClean="0">
                <a:latin typeface="+mn-ea"/>
                <a:ea typeface="+mn-ea"/>
              </a:rPr>
              <a:t>。</a:t>
            </a:r>
            <a:endParaRPr lang="en-US" altLang="zh-TW" sz="1600" dirty="0" smtClean="0">
              <a:latin typeface="+mn-ea"/>
              <a:ea typeface="+mn-ea"/>
            </a:endParaRPr>
          </a:p>
          <a:p>
            <a:r>
              <a:rPr lang="en-US" altLang="zh-TW" sz="1600" dirty="0">
                <a:latin typeface="+mn-ea"/>
                <a:ea typeface="+mn-ea"/>
              </a:rPr>
              <a:t>S</a:t>
            </a:r>
            <a:r>
              <a:rPr lang="zh-TW" altLang="en-US" sz="1600" dirty="0">
                <a:latin typeface="+mn-ea"/>
                <a:ea typeface="+mn-ea"/>
              </a:rPr>
              <a:t>是</a:t>
            </a:r>
            <a:r>
              <a:rPr lang="en-US" altLang="zh-TW" sz="1600" dirty="0">
                <a:latin typeface="+mn-ea"/>
                <a:ea typeface="+mn-ea"/>
              </a:rPr>
              <a:t>Embarked</a:t>
            </a:r>
            <a:r>
              <a:rPr lang="zh-TW" altLang="en-US" sz="1600" dirty="0">
                <a:latin typeface="+mn-ea"/>
                <a:ea typeface="+mn-ea"/>
              </a:rPr>
              <a:t>最常出現的類別，代表最多人上船的港口</a:t>
            </a:r>
            <a:r>
              <a:rPr lang="zh-TW" altLang="en-US" sz="1600" dirty="0" smtClean="0">
                <a:latin typeface="+mn-ea"/>
                <a:ea typeface="+mn-ea"/>
              </a:rPr>
              <a:t>。</a:t>
            </a:r>
          </a:p>
          <a:p>
            <a:r>
              <a:rPr lang="zh-TW" altLang="en-US" sz="1200" dirty="0" smtClean="0">
                <a:latin typeface="+mn-ea"/>
                <a:ea typeface="+mn-ea"/>
              </a:rPr>
              <a:t>登船</a:t>
            </a:r>
            <a:r>
              <a:rPr lang="zh-TW" altLang="en-US" sz="1200" dirty="0">
                <a:latin typeface="+mn-ea"/>
                <a:ea typeface="+mn-ea"/>
              </a:rPr>
              <a:t>港口（</a:t>
            </a:r>
            <a:r>
              <a:rPr lang="en-US" altLang="zh-TW" sz="1200" dirty="0">
                <a:latin typeface="+mn-ea"/>
                <a:ea typeface="+mn-ea"/>
              </a:rPr>
              <a:t>C</a:t>
            </a:r>
            <a:r>
              <a:rPr lang="zh-TW" altLang="en-US" sz="1200" dirty="0">
                <a:latin typeface="+mn-ea"/>
                <a:ea typeface="+mn-ea"/>
              </a:rPr>
              <a:t>：法國瑟堡、</a:t>
            </a:r>
            <a:r>
              <a:rPr lang="en-US" altLang="zh-TW" sz="1200" dirty="0">
                <a:latin typeface="+mn-ea"/>
                <a:ea typeface="+mn-ea"/>
              </a:rPr>
              <a:t>Q</a:t>
            </a:r>
            <a:r>
              <a:rPr lang="zh-TW" altLang="en-US" sz="1200" dirty="0">
                <a:latin typeface="+mn-ea"/>
                <a:ea typeface="+mn-ea"/>
              </a:rPr>
              <a:t>：紐西蘭皇后鎮、</a:t>
            </a:r>
            <a:r>
              <a:rPr lang="en-US" altLang="zh-TW" sz="1200" dirty="0">
                <a:latin typeface="+mn-ea"/>
                <a:ea typeface="+mn-ea"/>
              </a:rPr>
              <a:t>S</a:t>
            </a:r>
            <a:r>
              <a:rPr lang="zh-TW" altLang="en-US" sz="1200" dirty="0">
                <a:latin typeface="+mn-ea"/>
                <a:ea typeface="+mn-ea"/>
              </a:rPr>
              <a:t>：英格蘭南安普敦）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b="0" dirty="0">
              <a:solidFill>
                <a:srgbClr val="D4D4D4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59420" y="2321105"/>
            <a:ext cx="3330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data = </a:t>
            </a:r>
            <a:r>
              <a:rPr lang="en-US" altLang="zh-TW" sz="1400" dirty="0" err="1"/>
              <a:t>pd.read_csv</a:t>
            </a:r>
            <a:r>
              <a:rPr lang="en-US" altLang="zh-TW" sz="1400" dirty="0"/>
              <a:t>('data/train.csv')</a:t>
            </a:r>
            <a:endParaRPr lang="en-US" altLang="zh-TW" sz="1400" dirty="0">
              <a:latin typeface="+mn-ea"/>
              <a:ea typeface="+mn-ea"/>
            </a:endParaRPr>
          </a:p>
          <a:p>
            <a:r>
              <a:rPr lang="en-US" altLang="zh-TW" sz="1400" dirty="0">
                <a:latin typeface="+mn-ea"/>
                <a:ea typeface="+mn-ea"/>
              </a:rPr>
              <a:t>print (</a:t>
            </a:r>
            <a:r>
              <a:rPr lang="en-US" altLang="zh-TW" sz="1400" dirty="0" err="1">
                <a:latin typeface="+mn-ea"/>
                <a:ea typeface="+mn-ea"/>
              </a:rPr>
              <a:t>data.Embarked.value_counts</a:t>
            </a:r>
            <a:r>
              <a:rPr lang="en-US" altLang="zh-TW" sz="1400" dirty="0">
                <a:latin typeface="+mn-ea"/>
                <a:ea typeface="+mn-ea"/>
              </a:rPr>
              <a:t>()) </a:t>
            </a:r>
            <a:endParaRPr lang="zh-TW" altLang="en-US" sz="1400" dirty="0">
              <a:latin typeface="+mn-ea"/>
              <a:ea typeface="+mn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335" y="2872330"/>
            <a:ext cx="2324301" cy="60965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46" y="4149080"/>
            <a:ext cx="2927870" cy="23114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57200" y="3747793"/>
            <a:ext cx="39604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339933"/>
                </a:solidFill>
                <a:latin typeface="+mn-ea"/>
                <a:ea typeface="+mn-ea"/>
              </a:rPr>
              <a:t>#</a:t>
            </a:r>
            <a:r>
              <a:rPr lang="zh-TW" altLang="en-US" sz="1400" dirty="0">
                <a:solidFill>
                  <a:srgbClr val="339933"/>
                </a:solidFill>
                <a:latin typeface="+mn-ea"/>
                <a:ea typeface="+mn-ea"/>
              </a:rPr>
              <a:t>圓餅圖</a:t>
            </a:r>
          </a:p>
          <a:p>
            <a:r>
              <a:rPr lang="en-US" altLang="zh-TW" sz="1400" dirty="0" err="1">
                <a:latin typeface="+mn-ea"/>
                <a:ea typeface="+mn-ea"/>
              </a:rPr>
              <a:t>data.Embarked.value_counts</a:t>
            </a:r>
            <a:r>
              <a:rPr lang="en-US" altLang="zh-TW" sz="1400" dirty="0">
                <a:latin typeface="+mn-ea"/>
                <a:ea typeface="+mn-ea"/>
              </a:rPr>
              <a:t>().plot(kind='pie')</a:t>
            </a:r>
          </a:p>
          <a:p>
            <a:r>
              <a:rPr lang="en-US" altLang="zh-TW" sz="1400" dirty="0" err="1">
                <a:latin typeface="+mn-ea"/>
                <a:ea typeface="+mn-ea"/>
              </a:rPr>
              <a:t>plt.show</a:t>
            </a:r>
            <a:r>
              <a:rPr lang="en-US" altLang="zh-TW" sz="1400" dirty="0">
                <a:latin typeface="+mn-ea"/>
                <a:ea typeface="+mn-ea"/>
              </a:rPr>
              <a:t>()</a:t>
            </a:r>
            <a:endParaRPr lang="zh-TW" altLang="en-US" sz="1400" dirty="0"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99486" y="342822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rgbClr val="339933"/>
                </a:solidFill>
                <a:latin typeface="+mn-ea"/>
                <a:ea typeface="+mn-ea"/>
              </a:rPr>
              <a:t>#</a:t>
            </a:r>
            <a:r>
              <a:rPr lang="zh-TW" altLang="en-US" sz="1400" dirty="0">
                <a:solidFill>
                  <a:srgbClr val="339933"/>
                </a:solidFill>
                <a:latin typeface="+mn-ea"/>
                <a:ea typeface="+mn-ea"/>
              </a:rPr>
              <a:t>長條圖</a:t>
            </a:r>
          </a:p>
          <a:p>
            <a:r>
              <a:rPr lang="en-US" altLang="zh-TW" sz="1400" dirty="0" err="1">
                <a:latin typeface="+mn-ea"/>
                <a:ea typeface="+mn-ea"/>
              </a:rPr>
              <a:t>data.Embarked.value_counts</a:t>
            </a:r>
            <a:r>
              <a:rPr lang="en-US" altLang="zh-TW" sz="1400" dirty="0">
                <a:latin typeface="+mn-ea"/>
                <a:ea typeface="+mn-ea"/>
              </a:rPr>
              <a:t>().</a:t>
            </a:r>
            <a:r>
              <a:rPr lang="en-US" altLang="zh-TW" sz="1400" dirty="0" err="1">
                <a:latin typeface="+mn-ea"/>
                <a:ea typeface="+mn-ea"/>
              </a:rPr>
              <a:t>plot.barh</a:t>
            </a:r>
            <a:endParaRPr lang="en-US" altLang="zh-TW" sz="1400" dirty="0">
              <a:latin typeface="+mn-ea"/>
              <a:ea typeface="+mn-ea"/>
            </a:endParaRPr>
          </a:p>
          <a:p>
            <a:r>
              <a:rPr lang="en-US" altLang="zh-TW" sz="1400" dirty="0">
                <a:latin typeface="+mn-ea"/>
                <a:ea typeface="+mn-ea"/>
              </a:rPr>
              <a:t>(x='Port of Embarkation',  y='number of people')</a:t>
            </a:r>
          </a:p>
          <a:p>
            <a:r>
              <a:rPr lang="en-US" altLang="zh-TW" sz="1400" dirty="0" err="1">
                <a:latin typeface="+mn-ea"/>
                <a:ea typeface="+mn-ea"/>
              </a:rPr>
              <a:t>plt.show</a:t>
            </a:r>
            <a:r>
              <a:rPr lang="en-US" altLang="zh-TW" sz="1400" dirty="0">
                <a:latin typeface="+mn-ea"/>
                <a:ea typeface="+mn-ea"/>
              </a:rPr>
              <a:t>()</a:t>
            </a:r>
            <a:endParaRPr lang="en-US" altLang="zh-TW" sz="1400" b="0" dirty="0">
              <a:effectLst/>
              <a:latin typeface="+mn-ea"/>
              <a:ea typeface="+mn-ea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255" y="4343954"/>
            <a:ext cx="3187090" cy="245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7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+mn-ea"/>
                <a:ea typeface="+mn-ea"/>
              </a:rPr>
              <a:t>定序等級</a:t>
            </a:r>
            <a:r>
              <a:rPr lang="en-US" altLang="zh-TW" sz="2400" dirty="0">
                <a:latin typeface="+mn-ea"/>
                <a:ea typeface="+mn-ea"/>
              </a:rPr>
              <a:t>(ordinal level;</a:t>
            </a:r>
            <a:r>
              <a:rPr lang="zh-TW" altLang="en-US" sz="2400" dirty="0">
                <a:latin typeface="+mn-ea"/>
                <a:ea typeface="+mn-ea"/>
              </a:rPr>
              <a:t>順序尺度</a:t>
            </a:r>
            <a:r>
              <a:rPr lang="en-US" altLang="zh-TW" sz="2400" dirty="0">
                <a:latin typeface="+mn-ea"/>
                <a:ea typeface="+mn-ea"/>
              </a:rPr>
              <a:t>)</a:t>
            </a:r>
            <a:endParaRPr lang="zh-TW" altLang="en-US" sz="2400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0040" y="1417638"/>
            <a:ext cx="66341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+mn-ea"/>
                <a:ea typeface="+mn-ea"/>
              </a:rPr>
              <a:t>可以像在名目尺度上進行基本計數，也可以比較和排序。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+mn-ea"/>
                <a:ea typeface="+mn-ea"/>
              </a:rPr>
              <a:t>可以像名目尺度繪製長條和圓餅圖。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+mn-ea"/>
                <a:ea typeface="+mn-ea"/>
              </a:rPr>
              <a:t>因為可排序和比較可以計算中位數和百分位數。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+mn-ea"/>
                <a:ea typeface="+mn-ea"/>
              </a:rPr>
              <a:t>有了中位數和百分位數，便可以繪製箱形圖。</a:t>
            </a:r>
          </a:p>
          <a:p>
            <a:endParaRPr lang="en-US" altLang="zh-TW" sz="1600" dirty="0" smtClean="0">
              <a:solidFill>
                <a:srgbClr val="7030A0"/>
              </a:solidFill>
              <a:latin typeface="+mn-ea"/>
              <a:ea typeface="+mn-ea"/>
            </a:endParaRPr>
          </a:p>
          <a:p>
            <a:r>
              <a:rPr lang="zh-TW" altLang="en-US" sz="1600" dirty="0" smtClean="0">
                <a:solidFill>
                  <a:srgbClr val="7030A0"/>
                </a:solidFill>
                <a:latin typeface="+mn-ea"/>
                <a:ea typeface="+mn-ea"/>
              </a:rPr>
              <a:t>範例  </a:t>
            </a:r>
            <a:r>
              <a:rPr lang="en-US" altLang="zh-TW" sz="1600" dirty="0">
                <a:solidFill>
                  <a:srgbClr val="7030A0"/>
                </a:solidFill>
                <a:latin typeface="+mn-ea"/>
                <a:ea typeface="+mn-ea"/>
              </a:rPr>
              <a:t>: Titanic</a:t>
            </a:r>
            <a:endParaRPr lang="en-US" altLang="zh-TW" sz="1600" dirty="0">
              <a:solidFill>
                <a:srgbClr val="303233"/>
              </a:solidFill>
              <a:latin typeface="+mn-ea"/>
              <a:ea typeface="+mn-ea"/>
            </a:endParaRPr>
          </a:p>
          <a:p>
            <a:r>
              <a:rPr lang="zh-TW" altLang="en-US" sz="1600" dirty="0">
                <a:solidFill>
                  <a:srgbClr val="303233"/>
                </a:solidFill>
                <a:latin typeface="+mn-ea"/>
                <a:ea typeface="+mn-ea"/>
              </a:rPr>
              <a:t>符合此資料尺度的欄位為</a:t>
            </a:r>
            <a:r>
              <a:rPr lang="en-US" altLang="zh-TW" sz="1600" dirty="0">
                <a:solidFill>
                  <a:srgbClr val="303233"/>
                </a:solidFill>
                <a:latin typeface="+mn-ea"/>
                <a:ea typeface="+mn-ea"/>
              </a:rPr>
              <a:t>:</a:t>
            </a:r>
            <a:r>
              <a:rPr lang="en-US" altLang="zh-TW" sz="1600" dirty="0" err="1">
                <a:solidFill>
                  <a:srgbClr val="303233"/>
                </a:solidFill>
                <a:latin typeface="+mn-ea"/>
                <a:ea typeface="+mn-ea"/>
              </a:rPr>
              <a:t>Pclass</a:t>
            </a:r>
            <a:r>
              <a:rPr lang="zh-TW" altLang="en-US" sz="1600" dirty="0">
                <a:solidFill>
                  <a:srgbClr val="303233"/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rgbClr val="303233"/>
                </a:solidFill>
                <a:latin typeface="+mn-ea"/>
                <a:ea typeface="+mn-ea"/>
              </a:rPr>
              <a:t>(</a:t>
            </a:r>
            <a:r>
              <a:rPr lang="zh-TW" altLang="en-US" sz="1600" dirty="0">
                <a:effectLst/>
                <a:latin typeface="微軟正黑體" panose="020B0604030504040204" pitchFamily="34" charset="-120"/>
                <a:ea typeface="+mn-ea"/>
              </a:rPr>
              <a:t>艙別</a:t>
            </a:r>
            <a:r>
              <a:rPr lang="zh-TW" altLang="en-US" sz="1600" dirty="0">
                <a:solidFill>
                  <a:srgbClr val="303233"/>
                </a:solidFill>
                <a:latin typeface="+mn-ea"/>
                <a:ea typeface="+mn-ea"/>
              </a:rPr>
              <a:t>等級  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：高、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：中、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：低</a:t>
            </a:r>
            <a:r>
              <a:rPr lang="en-US" altLang="zh-TW" sz="1600" dirty="0" smtClean="0">
                <a:solidFill>
                  <a:srgbClr val="303233"/>
                </a:solidFill>
                <a:latin typeface="+mn-ea"/>
                <a:ea typeface="+mn-ea"/>
              </a:rPr>
              <a:t>)</a:t>
            </a:r>
            <a:endParaRPr lang="en-US" altLang="zh-TW" sz="1600" dirty="0">
              <a:solidFill>
                <a:srgbClr val="303233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396144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對所有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Pclass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值計數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 (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data.Pclass.value_counts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653136"/>
            <a:ext cx="1874682" cy="6096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65" y="4385188"/>
            <a:ext cx="3012030" cy="21767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16224" y="3595799"/>
            <a:ext cx="44644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339933"/>
                </a:solidFill>
                <a:latin typeface="+mn-ea"/>
                <a:ea typeface="+mn-ea"/>
              </a:rPr>
              <a:t>#</a:t>
            </a:r>
            <a:r>
              <a:rPr lang="zh-TW" altLang="en-US" sz="1400" dirty="0">
                <a:solidFill>
                  <a:srgbClr val="339933"/>
                </a:solidFill>
                <a:latin typeface="+mn-ea"/>
                <a:ea typeface="+mn-ea"/>
              </a:rPr>
              <a:t>箱型圖</a:t>
            </a:r>
          </a:p>
          <a:p>
            <a:r>
              <a:rPr lang="en-US" altLang="zh-TW" sz="1400" dirty="0" err="1">
                <a:latin typeface="+mn-ea"/>
                <a:ea typeface="+mn-ea"/>
              </a:rPr>
              <a:t>data.Pclass.value_counts</a:t>
            </a:r>
            <a:r>
              <a:rPr lang="en-US" altLang="zh-TW" sz="1400" dirty="0">
                <a:latin typeface="+mn-ea"/>
                <a:ea typeface="+mn-ea"/>
              </a:rPr>
              <a:t>().plot(kind='box')</a:t>
            </a:r>
          </a:p>
          <a:p>
            <a:r>
              <a:rPr lang="en-US" altLang="zh-TW" sz="1400" dirty="0" err="1">
                <a:latin typeface="+mn-ea"/>
                <a:ea typeface="+mn-ea"/>
              </a:rPr>
              <a:t>plt.show</a:t>
            </a:r>
            <a:r>
              <a:rPr lang="en-US" altLang="zh-TW" sz="1400" dirty="0">
                <a:latin typeface="+mn-ea"/>
                <a:ea typeface="+mn-ea"/>
              </a:rPr>
              <a:t>()</a:t>
            </a:r>
            <a:endParaRPr lang="en-US" altLang="zh-TW" sz="1400" b="0" dirty="0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808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+mn-ea"/>
                <a:ea typeface="+mn-ea"/>
              </a:rPr>
              <a:t>定距等級</a:t>
            </a:r>
            <a:r>
              <a:rPr lang="en-US" altLang="zh-TW" sz="2400" dirty="0">
                <a:latin typeface="+mn-ea"/>
                <a:ea typeface="+mn-ea"/>
              </a:rPr>
              <a:t>(interval level</a:t>
            </a:r>
            <a:r>
              <a:rPr lang="en-US" altLang="zh-TW" sz="2400" dirty="0">
                <a:latin typeface="+mn-ea"/>
              </a:rPr>
              <a:t> ;</a:t>
            </a:r>
            <a:r>
              <a:rPr lang="zh-TW" altLang="en-US" sz="2400" dirty="0">
                <a:latin typeface="+mn-ea"/>
              </a:rPr>
              <a:t>區間尺度</a:t>
            </a:r>
            <a:r>
              <a:rPr lang="en-US" altLang="zh-TW" sz="2400" dirty="0">
                <a:latin typeface="+mn-ea"/>
                <a:ea typeface="+mn-ea"/>
              </a:rPr>
              <a:t>)</a:t>
            </a:r>
            <a:endParaRPr lang="zh-TW" altLang="en-US" sz="2400" dirty="0">
              <a:latin typeface="+mn-ea"/>
              <a:ea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B42774-D024-49A3-AB92-892D797B85A2}"/>
              </a:ext>
            </a:extLst>
          </p:cNvPr>
          <p:cNvSpPr/>
          <p:nvPr/>
        </p:nvSpPr>
        <p:spPr>
          <a:xfrm>
            <a:off x="755576" y="1591916"/>
            <a:ext cx="77048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+mn-ea"/>
                <a:ea typeface="+mn-ea"/>
              </a:rPr>
              <a:t>數值資</a:t>
            </a:r>
            <a:r>
              <a:rPr lang="zh-TW" altLang="en-US" sz="1600" dirty="0">
                <a:solidFill>
                  <a:srgbClr val="303233"/>
                </a:solidFill>
                <a:latin typeface="+mn-ea"/>
                <a:ea typeface="+mn-ea"/>
              </a:rPr>
              <a:t>料</a:t>
            </a:r>
            <a:r>
              <a:rPr lang="zh-TW" altLang="en-US" sz="1600" dirty="0">
                <a:latin typeface="+mn-ea"/>
                <a:ea typeface="+mn-ea"/>
              </a:rPr>
              <a:t>，可以比較和排序外，還可以</a:t>
            </a:r>
            <a:r>
              <a:rPr lang="zh-TW" altLang="en-US" sz="1600" dirty="0" smtClean="0">
                <a:latin typeface="+mn-ea"/>
                <a:ea typeface="+mn-ea"/>
              </a:rPr>
              <a:t>加減</a:t>
            </a:r>
            <a:endParaRPr lang="en-US" altLang="zh-TW" sz="1600" dirty="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+mn-ea"/>
                <a:ea typeface="+mn-ea"/>
              </a:rPr>
              <a:t>數值之間具有相等的距離</a:t>
            </a:r>
            <a:r>
              <a:rPr lang="zh-TW" altLang="en-US" sz="1600" dirty="0" smtClean="0">
                <a:latin typeface="+mn-ea"/>
                <a:ea typeface="+mn-ea"/>
              </a:rPr>
              <a:t>。</a:t>
            </a:r>
            <a:endParaRPr lang="en-US" altLang="zh-TW" sz="1600" dirty="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latin typeface="+mn-ea"/>
                <a:ea typeface="+mn-ea"/>
              </a:rPr>
              <a:t>數字</a:t>
            </a:r>
            <a:r>
              <a:rPr lang="zh-TW" altLang="en-US" sz="1600" dirty="0">
                <a:latin typeface="+mn-ea"/>
                <a:ea typeface="+mn-ea"/>
              </a:rPr>
              <a:t>間有「等級」的</a:t>
            </a:r>
            <a:r>
              <a:rPr lang="zh-TW" altLang="en-US" sz="1600" dirty="0" smtClean="0">
                <a:latin typeface="+mn-ea"/>
                <a:ea typeface="+mn-ea"/>
              </a:rPr>
              <a:t>概念但的</a:t>
            </a:r>
            <a:r>
              <a:rPr lang="zh-TW" altLang="en-US" sz="1600" dirty="0">
                <a:latin typeface="+mn-ea"/>
                <a:ea typeface="+mn-ea"/>
              </a:rPr>
              <a:t>比例不具</a:t>
            </a:r>
            <a:r>
              <a:rPr lang="zh-TW" altLang="en-US" sz="1600" dirty="0" smtClean="0">
                <a:latin typeface="+mn-ea"/>
                <a:ea typeface="+mn-ea"/>
              </a:rPr>
              <a:t>意義</a:t>
            </a:r>
            <a:r>
              <a:rPr lang="en-US" altLang="zh-TW" sz="1600" dirty="0" smtClean="0">
                <a:latin typeface="+mn-ea"/>
                <a:ea typeface="+mn-ea"/>
              </a:rPr>
              <a:t>(ex:</a:t>
            </a:r>
            <a:r>
              <a:rPr lang="zh-TW" altLang="en-US" sz="1600" dirty="0" smtClean="0">
                <a:latin typeface="+mn-ea"/>
                <a:ea typeface="+mn-ea"/>
              </a:rPr>
              <a:t>溫度</a:t>
            </a:r>
            <a:r>
              <a:rPr lang="en-US" altLang="zh-TW" sz="1600" dirty="0">
                <a:latin typeface="+mn-ea"/>
                <a:ea typeface="+mn-ea"/>
              </a:rPr>
              <a:t>30 °C</a:t>
            </a:r>
            <a:r>
              <a:rPr lang="zh-TW" altLang="en-US" sz="1600" dirty="0" smtClean="0">
                <a:latin typeface="+mn-ea"/>
                <a:ea typeface="+mn-ea"/>
              </a:rPr>
              <a:t>比</a:t>
            </a:r>
            <a:r>
              <a:rPr lang="en-US" altLang="zh-TW" sz="1600" dirty="0">
                <a:latin typeface="+mn-ea"/>
                <a:ea typeface="+mn-ea"/>
              </a:rPr>
              <a:t>20 °C</a:t>
            </a:r>
            <a:r>
              <a:rPr lang="zh-TW" altLang="en-US" sz="1600" dirty="0" smtClean="0">
                <a:latin typeface="+mn-ea"/>
                <a:ea typeface="+mn-ea"/>
              </a:rPr>
              <a:t>溫度高多少</a:t>
            </a:r>
            <a:r>
              <a:rPr lang="zh-TW" altLang="en-US" sz="1600" dirty="0">
                <a:latin typeface="+mn-ea"/>
                <a:ea typeface="+mn-ea"/>
              </a:rPr>
              <a:t>，兩者的差距無法作為衡量與比較的</a:t>
            </a:r>
            <a:r>
              <a:rPr lang="zh-TW" altLang="en-US" sz="1600" dirty="0" smtClean="0">
                <a:latin typeface="+mn-ea"/>
                <a:ea typeface="+mn-ea"/>
              </a:rPr>
              <a:t>基礎</a:t>
            </a:r>
            <a:endParaRPr lang="en-US" altLang="zh-TW" sz="1600" dirty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 smtClean="0">
                <a:latin typeface="+mn-ea"/>
                <a:ea typeface="+mn-ea"/>
              </a:rPr>
              <a:t>可以</a:t>
            </a:r>
            <a:r>
              <a:rPr lang="zh-TW" altLang="en-US" sz="1600" dirty="0">
                <a:latin typeface="+mn-ea"/>
                <a:ea typeface="+mn-ea"/>
              </a:rPr>
              <a:t>計算平均值和標準差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+mn-ea"/>
                <a:ea typeface="+mn-ea"/>
              </a:rPr>
              <a:t>例如：溫度、年度、智商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600" dirty="0" smtClean="0">
              <a:latin typeface="+mn-ea"/>
              <a:ea typeface="+mn-ea"/>
            </a:endParaRPr>
          </a:p>
          <a:p>
            <a:endParaRPr lang="en-US" altLang="zh-TW" sz="1600" dirty="0">
              <a:latin typeface="+mn-ea"/>
              <a:ea typeface="+mn-ea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6CB77DC-3DC6-4ECB-B2C7-3E1F335F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573016"/>
            <a:ext cx="3600400" cy="248570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FF72E33-01FC-4B27-B8AD-FBF07D953993}"/>
              </a:ext>
            </a:extLst>
          </p:cNvPr>
          <p:cNvSpPr txBox="1"/>
          <p:nvPr/>
        </p:nvSpPr>
        <p:spPr>
          <a:xfrm>
            <a:off x="5076056" y="4293096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使用折線圖顯示年份與平均溫度之間的關係</a:t>
            </a:r>
          </a:p>
        </p:txBody>
      </p:sp>
    </p:spTree>
    <p:extLst>
      <p:ext uri="{BB962C8B-B14F-4D97-AF65-F5344CB8AC3E}">
        <p14:creationId xmlns:p14="http://schemas.microsoft.com/office/powerpoint/2010/main" val="373654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定比等級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(ratio level</a:t>
            </a:r>
            <a:r>
              <a:rPr lang="en-US" altLang="zh-TW" sz="2400" dirty="0">
                <a:latin typeface="+mn-ea"/>
              </a:rPr>
              <a:t> ;</a:t>
            </a:r>
            <a:r>
              <a:rPr lang="zh-TW" altLang="en-US" sz="2400" dirty="0">
                <a:latin typeface="+mn-ea"/>
              </a:rPr>
              <a:t>比例尺度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431349"/>
            <a:ext cx="792088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除了</a:t>
            </a:r>
            <a:r>
              <a:rPr lang="zh-TW" altLang="en-US" dirty="0">
                <a:latin typeface="+mn-ea"/>
                <a:ea typeface="+mn-ea"/>
              </a:rPr>
              <a:t>擁有其餘尺度的特性以外，數值之間有相等的比例（</a:t>
            </a:r>
            <a:r>
              <a:rPr lang="en-US" altLang="zh-TW" dirty="0">
                <a:latin typeface="+mn-ea"/>
                <a:ea typeface="+mn-ea"/>
              </a:rPr>
              <a:t>ratio</a:t>
            </a:r>
            <a:r>
              <a:rPr lang="zh-TW" altLang="en-US" dirty="0">
                <a:latin typeface="+mn-ea"/>
                <a:ea typeface="+mn-ea"/>
              </a:rPr>
              <a:t>） </a:t>
            </a:r>
            <a:endParaRPr lang="en-US" altLang="zh-TW" dirty="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允許數學中的乘除運算。</a:t>
            </a:r>
            <a:r>
              <a:rPr lang="en-US" altLang="zh-TW" sz="1400" dirty="0">
                <a:latin typeface="+mn-ea"/>
                <a:ea typeface="+mn-ea"/>
              </a:rPr>
              <a:t>(ex:100</a:t>
            </a:r>
            <a:r>
              <a:rPr lang="zh-TW" altLang="en-US" sz="1400" dirty="0">
                <a:latin typeface="+mn-ea"/>
                <a:ea typeface="+mn-ea"/>
              </a:rPr>
              <a:t>萬元是</a:t>
            </a:r>
            <a:r>
              <a:rPr lang="en-US" altLang="zh-TW" sz="1400" dirty="0">
                <a:latin typeface="+mn-ea"/>
                <a:ea typeface="+mn-ea"/>
              </a:rPr>
              <a:t>1</a:t>
            </a:r>
            <a:r>
              <a:rPr lang="zh-TW" altLang="en-US" sz="1400" dirty="0">
                <a:latin typeface="+mn-ea"/>
                <a:ea typeface="+mn-ea"/>
              </a:rPr>
              <a:t>萬元的</a:t>
            </a:r>
            <a:r>
              <a:rPr lang="en-US" altLang="zh-TW" sz="1400" dirty="0">
                <a:latin typeface="+mn-ea"/>
                <a:ea typeface="+mn-ea"/>
              </a:rPr>
              <a:t>100</a:t>
            </a:r>
            <a:r>
              <a:rPr lang="zh-TW" altLang="en-US" sz="1400" dirty="0">
                <a:latin typeface="+mn-ea"/>
                <a:ea typeface="+mn-ea"/>
              </a:rPr>
              <a:t>倍 </a:t>
            </a:r>
            <a:r>
              <a:rPr lang="en-US" altLang="zh-TW" sz="1400" dirty="0" smtClean="0">
                <a:latin typeface="+mn-ea"/>
                <a:ea typeface="+mn-ea"/>
              </a:rPr>
              <a:t>1000000/10000=100)</a:t>
            </a:r>
            <a:endParaRPr lang="en-US" altLang="zh-TW" dirty="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n-ea"/>
                <a:ea typeface="+mn-ea"/>
              </a:rPr>
              <a:t>除了可以使用較低尺度的視覺化方式</a:t>
            </a:r>
            <a:r>
              <a:rPr lang="zh-TW" altLang="en-US" dirty="0" smtClean="0">
                <a:latin typeface="+mn-ea"/>
                <a:ea typeface="+mn-ea"/>
              </a:rPr>
              <a:t>之外，還能夠使用散點圖、折線圖、散佈矩陣圖。</a:t>
            </a:r>
            <a:endParaRPr lang="en-US" altLang="zh-TW" dirty="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n-ea"/>
                <a:ea typeface="+mn-ea"/>
              </a:rPr>
              <a:t>例如</a:t>
            </a:r>
            <a:r>
              <a:rPr lang="en-US" altLang="zh-TW" dirty="0" smtClean="0">
                <a:latin typeface="+mn-ea"/>
                <a:ea typeface="+mn-ea"/>
              </a:rPr>
              <a:t>:</a:t>
            </a:r>
            <a:r>
              <a:rPr lang="zh-TW" altLang="en-US" dirty="0" smtClean="0">
                <a:latin typeface="+mn-ea"/>
                <a:ea typeface="+mn-ea"/>
              </a:rPr>
              <a:t> 重量、長度、金額、距離</a:t>
            </a:r>
            <a:endParaRPr lang="en-US" altLang="zh-TW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  </a:t>
            </a:r>
            <a:r>
              <a:rPr lang="en-US" altLang="zh-TW" sz="16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6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Titanic</a:t>
            </a: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符合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此資料尺度的欄位為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:Age/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SibSp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/Parch/Fare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Fare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可以做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其他幣別的數值轉換，完全可以將資料做乘除操作。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票價資料從英鎊轉換為台幣計價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fare_in_twd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data.Fare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* 39.03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52855"/>
              </p:ext>
            </p:extLst>
          </p:nvPr>
        </p:nvGraphicFramePr>
        <p:xfrm>
          <a:off x="5603954" y="4221088"/>
          <a:ext cx="3071192" cy="1001728"/>
        </p:xfrm>
        <a:graphic>
          <a:graphicData uri="http://schemas.openxmlformats.org/drawingml/2006/table">
            <a:tbl>
              <a:tblPr/>
              <a:tblGrid>
                <a:gridCol w="608444">
                  <a:extLst>
                    <a:ext uri="{9D8B030D-6E8A-4147-A177-3AD203B41FA5}">
                      <a16:colId xmlns:a16="http://schemas.microsoft.com/office/drawing/2014/main" val="3543111250"/>
                    </a:ext>
                  </a:extLst>
                </a:gridCol>
                <a:gridCol w="2462748">
                  <a:extLst>
                    <a:ext uri="{9D8B030D-6E8A-4147-A177-3AD203B41FA5}">
                      <a16:colId xmlns:a16="http://schemas.microsoft.com/office/drawing/2014/main" val="1959386730"/>
                    </a:ext>
                  </a:extLst>
                </a:gridCol>
              </a:tblGrid>
              <a:tr h="2341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Age</a:t>
                      </a:r>
                    </a:p>
                  </a:txBody>
                  <a:tcPr marL="67552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年齡（</a:t>
                      </a:r>
                      <a:r>
                        <a:rPr lang="en-US" altLang="zh-TW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XX.5 </a:t>
                      </a: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表示預估年齡）</a:t>
                      </a:r>
                    </a:p>
                  </a:txBody>
                  <a:tcPr marL="33776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71466"/>
                  </a:ext>
                </a:extLst>
              </a:tr>
              <a:tr h="2341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SibSp</a:t>
                      </a:r>
                      <a:endParaRPr lang="en-US" sz="12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7552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在船上的兄弟姊妹及配偶總數</a:t>
                      </a:r>
                    </a:p>
                  </a:txBody>
                  <a:tcPr marL="33776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075538"/>
                  </a:ext>
                </a:extLst>
              </a:tr>
              <a:tr h="196814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Parch</a:t>
                      </a:r>
                    </a:p>
                  </a:txBody>
                  <a:tcPr marL="67552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在船上的父母及子女總數</a:t>
                      </a:r>
                    </a:p>
                  </a:txBody>
                  <a:tcPr marL="33776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15077"/>
                  </a:ext>
                </a:extLst>
              </a:tr>
              <a:tr h="19681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Fare</a:t>
                      </a:r>
                    </a:p>
                  </a:txBody>
                  <a:tcPr marL="67552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33776" marR="33776" marT="33776" marB="3377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23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75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7584" y="1359028"/>
            <a:ext cx="720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散佈矩陣圖 顯示所有表徵之間的關聯性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pandas.plotting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import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scatter_matrix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scatter_matrix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(data, alpha=0.5, diagonal='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kde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plt.show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60848"/>
            <a:ext cx="5888928" cy="4594023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定</a:t>
            </a:r>
            <a:r>
              <a:rPr lang="zh-TW" altLang="en-US" sz="4000" dirty="0" smtClean="0"/>
              <a:t>比等</a:t>
            </a:r>
            <a:r>
              <a:rPr lang="zh-TW" altLang="en-US" sz="4000" dirty="0"/>
              <a:t>級</a:t>
            </a:r>
            <a:r>
              <a:rPr lang="en-US" altLang="zh-TW" sz="2400" dirty="0" smtClean="0"/>
              <a:t>(ratio </a:t>
            </a:r>
            <a:r>
              <a:rPr lang="en-US" altLang="zh-TW" sz="2400" dirty="0"/>
              <a:t>level</a:t>
            </a:r>
            <a:r>
              <a:rPr lang="en-US" altLang="zh-TW" sz="2400" dirty="0">
                <a:latin typeface="+mn-ea"/>
              </a:rPr>
              <a:t> ;</a:t>
            </a:r>
            <a:r>
              <a:rPr lang="zh-TW" altLang="en-US" sz="2400" dirty="0">
                <a:latin typeface="+mn-ea"/>
              </a:rPr>
              <a:t>比例尺度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609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資料等級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896410"/>
              </p:ext>
            </p:extLst>
          </p:nvPr>
        </p:nvGraphicFramePr>
        <p:xfrm>
          <a:off x="570384" y="1268760"/>
          <a:ext cx="8003232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>
                  <a:extLst>
                    <a:ext uri="{9D8B030D-6E8A-4147-A177-3AD203B41FA5}">
                      <a16:colId xmlns:a16="http://schemas.microsoft.com/office/drawing/2014/main" val="249727947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66463602"/>
                    </a:ext>
                  </a:extLst>
                </a:gridCol>
                <a:gridCol w="1543000">
                  <a:extLst>
                    <a:ext uri="{9D8B030D-6E8A-4147-A177-3AD203B41FA5}">
                      <a16:colId xmlns:a16="http://schemas.microsoft.com/office/drawing/2014/main" val="299702733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7489005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601384138"/>
                    </a:ext>
                  </a:extLst>
                </a:gridCol>
                <a:gridCol w="2129408">
                  <a:extLst>
                    <a:ext uri="{9D8B030D-6E8A-4147-A177-3AD203B41FA5}">
                      <a16:colId xmlns:a16="http://schemas.microsoft.com/office/drawing/2014/main" val="1590843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描述性統計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77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+mn-ea"/>
                        </a:rPr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離散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無法排序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無法比較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無法四則運算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血型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國籍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車牌號碼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眾數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長條圖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圓餅圖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+mn-ea"/>
                        </a:rPr>
                        <a:t>分類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可排序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可比較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無法四則運算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比賽名次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滿意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喜好程度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眾數</a:t>
                      </a: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中位數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百分位數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長條圖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圓餅圖</a:t>
                      </a: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莖葉圖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8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可排序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可比較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年份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攝氏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華氏溫度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眾數</a:t>
                      </a: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中位數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平均值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標準差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長條圖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圓餅圖</a:t>
                      </a: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莖葉圖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箱型圖</a:t>
                      </a:r>
                      <a:endParaRPr lang="en-US" altLang="zh-TW" sz="16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2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數值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可排序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可比較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加減乘除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是有意義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重量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長度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距離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平均值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標準差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箱型圖</a:t>
                      </a:r>
                      <a:endParaRPr lang="en-US" altLang="zh-TW" sz="16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直方圖</a:t>
                      </a:r>
                    </a:p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79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189199"/>
      </p:ext>
    </p:extLst>
  </p:cSld>
  <p:clrMapOvr>
    <a:masterClrMapping/>
  </p:clrMapOvr>
</p:sld>
</file>

<file path=ppt/theme/theme1.xml><?xml version="1.0" encoding="utf-8"?>
<a:theme xmlns:a="http://schemas.openxmlformats.org/drawingml/2006/main" name="2_自訂設計">
  <a:themeElements>
    <a:clrScheme name="2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11AE1D15574D34A96D03389BC94640B" ma:contentTypeVersion="0" ma:contentTypeDescription="建立新的文件。" ma:contentTypeScope="" ma:versionID="501cd20965d70f592901fe858f0b51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edddc00996549d4a35e321cdf2d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E77BB1-9FD1-4C9F-8218-A1103D6BC87D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3664DF2-8E02-4894-85E4-6AA2707723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B1E4D-C3B0-47C9-8A7B-28EEF34B20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1790</Words>
  <Application>Microsoft Office PowerPoint</Application>
  <PresentationFormat>如螢幕大小 (4:3)</PresentationFormat>
  <Paragraphs>375</Paragraphs>
  <Slides>34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4" baseType="lpstr">
      <vt:lpstr>Helvetica Neue</vt:lpstr>
      <vt:lpstr>Lato</vt:lpstr>
      <vt:lpstr>黑体</vt:lpstr>
      <vt:lpstr>微軟正黑體</vt:lpstr>
      <vt:lpstr>新細明體</vt:lpstr>
      <vt:lpstr>標楷體</vt:lpstr>
      <vt:lpstr>Arial</vt:lpstr>
      <vt:lpstr>Calibri</vt:lpstr>
      <vt:lpstr>Wingdings</vt:lpstr>
      <vt:lpstr>2_自訂設計</vt:lpstr>
      <vt:lpstr>Chapter 2 特徵理解</vt:lpstr>
      <vt:lpstr>PowerPoint 簡報</vt:lpstr>
      <vt:lpstr>各資料尺度允許的數學操作及視覺化方式</vt:lpstr>
      <vt:lpstr>定類等級(nominal level;名目尺度)</vt:lpstr>
      <vt:lpstr>定序等級(ordinal level;順序尺度)</vt:lpstr>
      <vt:lpstr>定距等級(interval level ;區間尺度)</vt:lpstr>
      <vt:lpstr>定比等級(ratio level ;比例尺度)</vt:lpstr>
      <vt:lpstr>定比等級(ratio level ;比例尺度)</vt:lpstr>
      <vt:lpstr>資料等級</vt:lpstr>
      <vt:lpstr>Chapter 3 特徵改進:清洗資料集</vt:lpstr>
      <vt:lpstr>清洗資料集</vt:lpstr>
      <vt:lpstr>探索式資料分析 (Exploratory Data Analysis，EDA）</vt:lpstr>
      <vt:lpstr>PowerPoint 簡報</vt:lpstr>
      <vt:lpstr>以視覺化、統計繪圖發掘特徵變數之間關聯性</vt:lpstr>
      <vt:lpstr>找出重要的特徵變數</vt:lpstr>
      <vt:lpstr>檢視是否有遺漏值</vt:lpstr>
      <vt:lpstr>檢視是否有遺漏值</vt:lpstr>
      <vt:lpstr>處理Dataset中的遺漏值</vt:lpstr>
      <vt:lpstr>處理Dataset中的遺漏值</vt:lpstr>
      <vt:lpstr>處理Dataset中的遺漏值</vt:lpstr>
      <vt:lpstr>刪除存在遺漏值的列</vt:lpstr>
      <vt:lpstr>刪除存在遺漏值的列</vt:lpstr>
      <vt:lpstr>填補遺漏值</vt:lpstr>
      <vt:lpstr>PowerPoint 簡報</vt:lpstr>
      <vt:lpstr>PowerPoint 簡報</vt:lpstr>
      <vt:lpstr>PowerPoint 簡報</vt:lpstr>
      <vt:lpstr>PowerPoint 簡報</vt:lpstr>
      <vt:lpstr>特徵縮放</vt:lpstr>
      <vt:lpstr>特徵縮放 採Min-Max Scaling</vt:lpstr>
      <vt:lpstr>PowerPoint 簡報</vt:lpstr>
      <vt:lpstr>特徵縮放 採Standardization </vt:lpstr>
      <vt:lpstr>PowerPoint 簡報</vt:lpstr>
      <vt:lpstr>參考</vt:lpstr>
      <vt:lpstr>日期是甚麼尺度?</vt:lpstr>
    </vt:vector>
  </TitlesOfParts>
  <Company>Powerchip Semiconductor Manufacturing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經營系統部 - 吳佩珊</dc:creator>
  <cp:lastModifiedBy>INSTALL</cp:lastModifiedBy>
  <cp:revision>376</cp:revision>
  <dcterms:created xsi:type="dcterms:W3CDTF">2018-07-27T03:16:51Z</dcterms:created>
  <dcterms:modified xsi:type="dcterms:W3CDTF">2021-01-25T01:05:18Z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0x010100911AE1D15574D34A96D03389BC94640B</vt:lpwstr>
  </property>
  <property fmtid="{D5CDD505-2E9C-101B-9397-08002B2CF9AE}" pid="3" name="SPSDescription">
    <vt:lpwstr/>
  </property>
  <property fmtid="{D5CDD505-2E9C-101B-9397-08002B2CF9AE}" pid="4" name="Owner">
    <vt:lpwstr/>
  </property>
  <property fmtid="{D5CDD505-2E9C-101B-9397-08002B2CF9AE}" pid="5" name="Status">
    <vt:lpwstr/>
  </property>
  <property fmtid="{D5CDD505-2E9C-101B-9397-08002B2CF9AE}" pid="6" name="IsMyDocuments">
    <vt:bool>true</vt:bool>
  </property>
</Properties>
</file>