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1" r:id="rId12"/>
    <p:sldId id="262" r:id="rId13"/>
    <p:sldId id="263" r:id="rId14"/>
    <p:sldId id="268" r:id="rId15"/>
    <p:sldId id="264" r:id="rId16"/>
    <p:sldId id="265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8" autoAdjust="0"/>
  </p:normalViewPr>
  <p:slideViewPr>
    <p:cSldViewPr>
      <p:cViewPr varScale="1">
        <p:scale>
          <a:sx n="125" d="100"/>
          <a:sy n="125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2021/1/22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zh-TW" altLang="en-US" dirty="0"/>
              <a:t>訓練 </a:t>
            </a:r>
            <a:r>
              <a:rPr lang="en-US" altLang="zh-TW" dirty="0"/>
              <a:t>/ </a:t>
            </a:r>
            <a:r>
              <a:rPr lang="zh-TW" altLang="en-US" dirty="0"/>
              <a:t>效能</a:t>
            </a:r>
            <a:r>
              <a:rPr lang="zh-TW" altLang="en-US" dirty="0" smtClean="0"/>
              <a:t>調教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dirty="0"/>
              <a:t>- </a:t>
            </a:r>
            <a:r>
              <a:rPr lang="en-US" altLang="zh-TW" sz="1800" dirty="0" err="1"/>
              <a:t>U</a:t>
            </a:r>
            <a:r>
              <a:rPr lang="en-US" altLang="zh-TW" sz="1800" dirty="0" err="1" smtClean="0"/>
              <a:t>nderfit</a:t>
            </a:r>
            <a:r>
              <a:rPr lang="en-US" altLang="zh-TW" sz="1800" dirty="0" smtClean="0"/>
              <a:t> &amp; </a:t>
            </a:r>
            <a:r>
              <a:rPr lang="en-US" altLang="zh-TW" sz="1800" dirty="0" err="1" smtClean="0"/>
              <a:t>Overfit</a:t>
            </a:r>
            <a:r>
              <a:rPr lang="zh-TW" altLang="en-US" sz="1800" dirty="0" smtClean="0"/>
              <a:t> 發生原因與解決方法</a:t>
            </a:r>
            <a:endParaRPr lang="zh-TW" altLang="en-US" sz="1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898989"/>
                </a:solidFill>
              </a:rPr>
              <a:t>2021/01/22</a:t>
            </a:r>
          </a:p>
          <a:p>
            <a:pPr marL="0" indent="0" algn="ctr">
              <a:buFontTx/>
              <a:buNone/>
            </a:pPr>
            <a:r>
              <a:rPr lang="en-US" altLang="zh-TW" dirty="0" err="1" smtClean="0">
                <a:solidFill>
                  <a:srgbClr val="898989"/>
                </a:solidFill>
              </a:rPr>
              <a:t>hungkang</a:t>
            </a:r>
            <a:endParaRPr lang="en-US" altLang="zh-TW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Overfit</a:t>
            </a:r>
            <a:r>
              <a:rPr lang="en-US" altLang="zh-TW" dirty="0"/>
              <a:t> (</a:t>
            </a:r>
            <a:r>
              <a:rPr lang="zh-TW" altLang="en-US" dirty="0"/>
              <a:t>過擬合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Weight </a:t>
            </a:r>
            <a:r>
              <a:rPr lang="en-US" altLang="zh-TW" sz="2800" dirty="0" smtClean="0"/>
              <a:t>Decay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權重衰減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 lvl="1"/>
            <a:r>
              <a:rPr lang="en-US" altLang="zh-TW" dirty="0"/>
              <a:t>L1 regularization (Lasso)</a:t>
            </a:r>
          </a:p>
          <a:p>
            <a:pPr lvl="1"/>
            <a:r>
              <a:rPr lang="en-US" altLang="zh-TW" dirty="0"/>
              <a:t>L2 regularization</a:t>
            </a:r>
            <a:r>
              <a:rPr lang="zh-TW" altLang="en-US" dirty="0"/>
              <a:t> </a:t>
            </a:r>
            <a:r>
              <a:rPr lang="en-US" altLang="zh-TW" dirty="0"/>
              <a:t>(Ridge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13" y="3212976"/>
            <a:ext cx="7243919" cy="3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268" y="-2342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Fix </a:t>
            </a:r>
            <a:r>
              <a:rPr lang="en-US" altLang="zh-TW" dirty="0" err="1" smtClean="0"/>
              <a:t>Overfit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8" y="3933056"/>
            <a:ext cx="3805609" cy="29621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4" y="873647"/>
            <a:ext cx="3690493" cy="28575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829145"/>
            <a:ext cx="3711483" cy="29465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872" y="3970175"/>
            <a:ext cx="3759316" cy="29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Overfit</a:t>
            </a:r>
            <a:r>
              <a:rPr lang="en-US" altLang="zh-TW" dirty="0"/>
              <a:t> (</a:t>
            </a:r>
            <a:r>
              <a:rPr lang="zh-TW" altLang="en-US" dirty="0"/>
              <a:t>過擬合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Early </a:t>
            </a:r>
            <a:r>
              <a:rPr lang="en-US" altLang="zh-TW" dirty="0" smtClean="0"/>
              <a:t>Stopping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停損點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觀察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變化</a:t>
            </a:r>
            <a:r>
              <a:rPr lang="zh-TW" altLang="en-US" dirty="0"/>
              <a:t>，以決定是否停止訓練</a:t>
            </a:r>
            <a:endParaRPr lang="en-US" altLang="zh-TW" dirty="0"/>
          </a:p>
          <a:p>
            <a:pPr lvl="1"/>
            <a:r>
              <a:rPr lang="zh-TW" altLang="en-US" dirty="0"/>
              <a:t>調整容忍度 </a:t>
            </a:r>
            <a:r>
              <a:rPr lang="en-US" altLang="zh-TW" dirty="0"/>
              <a:t>(patience)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16" y="3140968"/>
            <a:ext cx="6350167" cy="33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泛化能力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/>
              <a:t>降低</a:t>
            </a:r>
            <a:r>
              <a:rPr lang="en-US" altLang="zh-TW" dirty="0"/>
              <a:t>” </a:t>
            </a:r>
            <a:r>
              <a:rPr lang="zh-TW" altLang="en-US" dirty="0" smtClean="0"/>
              <a:t>誤差，</a:t>
            </a:r>
            <a:r>
              <a:rPr lang="en-US" altLang="zh-TW" dirty="0" smtClean="0"/>
              <a:t>“</a:t>
            </a:r>
            <a:r>
              <a:rPr lang="zh-TW" altLang="en-US" dirty="0"/>
              <a:t>提高</a:t>
            </a:r>
            <a:r>
              <a:rPr lang="en-US" altLang="zh-TW" dirty="0"/>
              <a:t>” </a:t>
            </a:r>
            <a:r>
              <a:rPr lang="zh-TW" altLang="en-US" dirty="0" smtClean="0"/>
              <a:t>預測</a:t>
            </a:r>
            <a:r>
              <a:rPr lang="zh-TW" altLang="en-US" dirty="0"/>
              <a:t>能力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若</a:t>
            </a:r>
            <a:r>
              <a:rPr lang="zh-TW" altLang="en-US" dirty="0" smtClean="0"/>
              <a:t>模型對</a:t>
            </a:r>
            <a:r>
              <a:rPr lang="zh-TW" altLang="en-US" dirty="0"/>
              <a:t>「已看過</a:t>
            </a:r>
            <a:r>
              <a:rPr lang="zh-TW" altLang="en-US" dirty="0" smtClean="0"/>
              <a:t>」與</a:t>
            </a:r>
            <a:r>
              <a:rPr lang="zh-TW" altLang="en-US" dirty="0"/>
              <a:t>「未</a:t>
            </a:r>
            <a:r>
              <a:rPr lang="zh-TW" altLang="en-US" dirty="0" smtClean="0"/>
              <a:t>看過</a:t>
            </a:r>
            <a:r>
              <a:rPr lang="zh-TW" altLang="en-US" dirty="0"/>
              <a:t>」的資料都</a:t>
            </a:r>
            <a:r>
              <a:rPr lang="zh-TW" altLang="en-US" dirty="0" smtClean="0"/>
              <a:t>具有</a:t>
            </a:r>
            <a:r>
              <a:rPr lang="zh-TW" altLang="en-US" dirty="0"/>
              <a:t>良好的預測</a:t>
            </a:r>
            <a:r>
              <a:rPr lang="zh-TW" altLang="en-US" dirty="0" smtClean="0"/>
              <a:t>能力，模型</a:t>
            </a:r>
            <a:r>
              <a:rPr lang="zh-TW" altLang="en-US"/>
              <a:t>便</a:t>
            </a:r>
            <a:r>
              <a:rPr lang="zh-TW" altLang="en-US" smtClean="0"/>
              <a:t>具備良好的「</a:t>
            </a:r>
            <a:r>
              <a:rPr lang="zh-TW" altLang="en-US" dirty="0"/>
              <a:t>泛</a:t>
            </a:r>
            <a:r>
              <a:rPr lang="zh-TW" altLang="en-US"/>
              <a:t>化能力」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訓練的目的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建立一個能在</a:t>
            </a:r>
            <a:r>
              <a:rPr lang="zh-TW" altLang="en-US" b="1" i="1" dirty="0"/>
              <a:t>絕大多數情況</a:t>
            </a:r>
            <a:r>
              <a:rPr lang="zh-TW" altLang="en-US" dirty="0"/>
              <a:t>下，正確回答問題的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正確與否 </a:t>
            </a:r>
            <a:r>
              <a:rPr lang="en-US" altLang="zh-TW" dirty="0"/>
              <a:t>=</a:t>
            </a:r>
            <a:r>
              <a:rPr lang="zh-TW" altLang="en-US" dirty="0"/>
              <a:t> 預測準確度</a:t>
            </a:r>
            <a:r>
              <a:rPr lang="zh-TW" altLang="en-US" dirty="0" smtClean="0"/>
              <a:t>高低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預測準確度過低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/>
              <a:t>模型不足以描述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8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Underfit</a:t>
            </a:r>
            <a:r>
              <a:rPr lang="en-US" altLang="zh-TW" dirty="0"/>
              <a:t> (</a:t>
            </a:r>
            <a:r>
              <a:rPr lang="zh-TW" altLang="en-US" dirty="0"/>
              <a:t>欠擬</a:t>
            </a:r>
            <a:r>
              <a:rPr lang="zh-TW" altLang="en-US" dirty="0" smtClean="0"/>
              <a:t>合，不足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Overfit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/>
              <a:t>過擬</a:t>
            </a:r>
            <a:r>
              <a:rPr lang="zh-TW" altLang="en-US" dirty="0" smtClean="0"/>
              <a:t>合，過頭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4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6113"/>
            <a:ext cx="8229600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Underfit</a:t>
            </a:r>
            <a:r>
              <a:rPr lang="en-US" altLang="zh-TW" dirty="0"/>
              <a:t> (</a:t>
            </a:r>
            <a:r>
              <a:rPr lang="zh-TW" altLang="en-US" dirty="0"/>
              <a:t>欠擬合，不足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err="1"/>
              <a:t>Overfit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過擬合，過頭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05780"/>
              </p:ext>
            </p:extLst>
          </p:nvPr>
        </p:nvGraphicFramePr>
        <p:xfrm>
          <a:off x="363860" y="1866622"/>
          <a:ext cx="3128020" cy="258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296">
                  <a:extLst>
                    <a:ext uri="{9D8B030D-6E8A-4147-A177-3AD203B41FA5}">
                      <a16:colId xmlns:a16="http://schemas.microsoft.com/office/drawing/2014/main" val="1866073021"/>
                    </a:ext>
                  </a:extLst>
                </a:gridCol>
                <a:gridCol w="1423724">
                  <a:extLst>
                    <a:ext uri="{9D8B030D-6E8A-4147-A177-3AD203B41FA5}">
                      <a16:colId xmlns:a16="http://schemas.microsoft.com/office/drawing/2014/main" val="3995321253"/>
                    </a:ext>
                  </a:extLst>
                </a:gridCol>
              </a:tblGrid>
              <a:tr h="4531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32368"/>
                  </a:ext>
                </a:extLst>
              </a:tr>
              <a:tr h="71193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訓練集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(Training set)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Learn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12148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驗證集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(Validation set)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Reconfirm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073781"/>
                  </a:ext>
                </a:extLst>
              </a:tr>
              <a:tr h="78221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測試集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(Test set)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Predict</a:t>
                      </a:r>
                      <a:endParaRPr lang="zh-TW" alt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99839"/>
                  </a:ext>
                </a:extLst>
              </a:tr>
            </a:tbl>
          </a:graphicData>
        </a:graphic>
      </p:graphicFrame>
      <p:pic>
        <p:nvPicPr>
          <p:cNvPr id="4" name="Picture 6" descr="underfitting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6831"/>
            <a:ext cx="5494621" cy="313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35474"/>
              </p:ext>
            </p:extLst>
          </p:nvPr>
        </p:nvGraphicFramePr>
        <p:xfrm>
          <a:off x="3786988" y="5229200"/>
          <a:ext cx="529860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73">
                  <a:extLst>
                    <a:ext uri="{9D8B030D-6E8A-4147-A177-3AD203B41FA5}">
                      <a16:colId xmlns:a16="http://schemas.microsoft.com/office/drawing/2014/main" val="291212939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3113041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02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Underfit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</a:rPr>
                        <a:t>Overfit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3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對 </a:t>
                      </a:r>
                      <a:r>
                        <a:rPr lang="en-US" altLang="zh-TW" sz="1600" dirty="0" smtClean="0"/>
                        <a:t>“</a:t>
                      </a:r>
                      <a:r>
                        <a:rPr lang="zh-TW" altLang="en-US" sz="1600" dirty="0" smtClean="0"/>
                        <a:t>已知</a:t>
                      </a:r>
                      <a:r>
                        <a:rPr lang="en-US" altLang="zh-TW" sz="1600" dirty="0" smtClean="0"/>
                        <a:t>” </a:t>
                      </a:r>
                      <a:r>
                        <a:rPr lang="zh-TW" altLang="en-US" sz="1600" dirty="0" smtClean="0"/>
                        <a:t>資料 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訓練集 </a:t>
                      </a:r>
                      <a:r>
                        <a:rPr lang="en-US" altLang="zh-TW" sz="1600" dirty="0" smtClean="0"/>
                        <a:t>&amp; </a:t>
                      </a:r>
                      <a:r>
                        <a:rPr lang="zh-TW" altLang="en-US" sz="1600" dirty="0" smtClean="0"/>
                        <a:t>驗證集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r>
                        <a:rPr lang="zh-TW" altLang="en-US" sz="1600" dirty="0" smtClean="0"/>
                        <a:t>的預測能力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低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高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對 </a:t>
                      </a:r>
                      <a:r>
                        <a:rPr lang="en-US" altLang="zh-TW" sz="1600" dirty="0" smtClean="0"/>
                        <a:t>“</a:t>
                      </a:r>
                      <a:r>
                        <a:rPr lang="zh-TW" altLang="en-US" sz="1600" dirty="0" smtClean="0"/>
                        <a:t>未知</a:t>
                      </a:r>
                      <a:r>
                        <a:rPr lang="en-US" altLang="zh-TW" sz="1600" dirty="0" smtClean="0"/>
                        <a:t>” </a:t>
                      </a:r>
                      <a:r>
                        <a:rPr lang="zh-TW" altLang="en-US" sz="1600" dirty="0" smtClean="0"/>
                        <a:t>資料 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測試集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r>
                        <a:rPr lang="zh-TW" altLang="en-US" sz="1600" dirty="0" smtClean="0"/>
                        <a:t>的預測能力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低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Underfit</a:t>
            </a:r>
            <a:r>
              <a:rPr lang="en-US" altLang="zh-TW" dirty="0"/>
              <a:t> (</a:t>
            </a:r>
            <a:r>
              <a:rPr lang="zh-TW" altLang="en-US" dirty="0"/>
              <a:t>欠擬合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訓練資料品質問題</a:t>
            </a:r>
            <a:endParaRPr lang="en-US" altLang="zh-TW" sz="1800" dirty="0"/>
          </a:p>
          <a:p>
            <a:pPr lvl="1"/>
            <a:r>
              <a:rPr lang="zh-TW" altLang="en-US" sz="1800" dirty="0"/>
              <a:t>髒資料</a:t>
            </a:r>
            <a:endParaRPr lang="en-US" altLang="zh-TW" sz="1800" dirty="0"/>
          </a:p>
          <a:p>
            <a:pPr lvl="2"/>
            <a:r>
              <a:rPr lang="en-US" altLang="zh-TW" sz="1800" dirty="0"/>
              <a:t>EX:</a:t>
            </a:r>
            <a:r>
              <a:rPr lang="zh-TW" altLang="en-US" sz="1800" dirty="0"/>
              <a:t> </a:t>
            </a:r>
            <a:r>
              <a:rPr lang="en-US" altLang="zh-TW" sz="1800" dirty="0"/>
              <a:t>null</a:t>
            </a:r>
            <a:r>
              <a:rPr lang="zh-TW" altLang="en-US" sz="1800" dirty="0"/>
              <a:t>、被截斷的英文單字、不同的縮寫方式 </a:t>
            </a:r>
            <a:r>
              <a:rPr lang="en-US" altLang="zh-TW" sz="1800" dirty="0"/>
              <a:t>(AVBL, </a:t>
            </a:r>
            <a:r>
              <a:rPr lang="en-US" altLang="zh-TW" sz="1800" dirty="0" smtClean="0"/>
              <a:t>AVAL</a:t>
            </a:r>
            <a:r>
              <a:rPr lang="en-US" altLang="zh-TW" sz="1800" dirty="0"/>
              <a:t>)</a:t>
            </a:r>
          </a:p>
          <a:p>
            <a:pPr lvl="2"/>
            <a:r>
              <a:rPr lang="zh-TW" altLang="en-US" sz="1800" dirty="0"/>
              <a:t>資料清洗</a:t>
            </a:r>
            <a:endParaRPr lang="en-US" altLang="zh-TW" sz="1800" dirty="0"/>
          </a:p>
          <a:p>
            <a:pPr lvl="1"/>
            <a:r>
              <a:rPr lang="zh-TW" altLang="en-US" sz="1800" dirty="0"/>
              <a:t>特徵不足</a:t>
            </a:r>
            <a:endParaRPr lang="en-US" altLang="zh-TW" sz="1800" dirty="0"/>
          </a:p>
          <a:p>
            <a:pPr lvl="2"/>
            <a:r>
              <a:rPr lang="en-US" altLang="zh-TW" sz="1800" dirty="0"/>
              <a:t>EX:</a:t>
            </a:r>
            <a:r>
              <a:rPr lang="zh-TW" altLang="en-US" sz="1800" dirty="0"/>
              <a:t> 運動頻率 </a:t>
            </a:r>
            <a:r>
              <a:rPr lang="en-US" altLang="zh-TW" sz="1800" dirty="0"/>
              <a:t>+</a:t>
            </a:r>
            <a:r>
              <a:rPr lang="zh-TW" altLang="en-US" sz="1800" dirty="0"/>
              <a:t> 攝取的熱量 </a:t>
            </a:r>
            <a:r>
              <a:rPr lang="en-US" altLang="zh-TW" sz="1800" dirty="0"/>
              <a:t>+</a:t>
            </a:r>
            <a:r>
              <a:rPr lang="zh-TW" altLang="en-US" sz="1800" dirty="0"/>
              <a:t> 年紀，更能夠預測體重</a:t>
            </a:r>
            <a:endParaRPr lang="en-US" altLang="zh-TW" sz="1800" dirty="0"/>
          </a:p>
          <a:p>
            <a:pPr lvl="2"/>
            <a:r>
              <a:rPr lang="zh-TW" altLang="en-US" sz="1800" dirty="0"/>
              <a:t>特徵</a:t>
            </a:r>
            <a:r>
              <a:rPr lang="zh-TW" altLang="en-US" sz="1800" dirty="0" smtClean="0"/>
              <a:t>工程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 smtClean="0"/>
              <a:t>模型</a:t>
            </a:r>
            <a:r>
              <a:rPr lang="zh-TW" altLang="en-US" sz="1800" dirty="0"/>
              <a:t>複雜度不足</a:t>
            </a:r>
            <a:endParaRPr lang="en-US" altLang="zh-TW" sz="1800" dirty="0"/>
          </a:p>
          <a:p>
            <a:pPr lvl="1"/>
            <a:r>
              <a:rPr lang="zh-TW" altLang="en-US" sz="1800" dirty="0" smtClean="0"/>
              <a:t>調整神經元數量、神經網路深度、更改計算權重的演算法、激勵函數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1800" dirty="0"/>
              <a:t>訓練不足</a:t>
            </a:r>
            <a:endParaRPr lang="en-US" altLang="zh-TW" sz="1800" dirty="0"/>
          </a:p>
          <a:p>
            <a:pPr lvl="1"/>
            <a:r>
              <a:rPr lang="zh-TW" altLang="en-US" sz="1800" dirty="0" smtClean="0"/>
              <a:t>增加</a:t>
            </a:r>
            <a:r>
              <a:rPr lang="zh-TW" altLang="en-US" sz="1800" dirty="0"/>
              <a:t>訓練</a:t>
            </a:r>
            <a:r>
              <a:rPr lang="zh-TW" altLang="en-US" sz="1800" dirty="0" smtClean="0"/>
              <a:t>世代數</a:t>
            </a:r>
            <a:endParaRPr lang="en-US" altLang="zh-TW" sz="1800" dirty="0"/>
          </a:p>
          <a:p>
            <a:pPr lvl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5194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337" y="-128683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Fix </a:t>
            </a:r>
            <a:r>
              <a:rPr lang="en-US" altLang="zh-TW" dirty="0" err="1" smtClean="0"/>
              <a:t>Underfit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2" y="3914967"/>
            <a:ext cx="3837288" cy="294303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77" y="908720"/>
            <a:ext cx="3632455" cy="280289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24" y="908720"/>
            <a:ext cx="3593009" cy="28091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52" y="3914967"/>
            <a:ext cx="3651672" cy="28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-18334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Fix </a:t>
            </a:r>
            <a:r>
              <a:rPr lang="en-US" altLang="zh-TW" dirty="0" err="1" smtClean="0"/>
              <a:t>Underfit</a:t>
            </a:r>
            <a:r>
              <a:rPr lang="en-US" altLang="zh-TW" dirty="0" smtClean="0"/>
              <a:t> -&gt; </a:t>
            </a:r>
            <a:r>
              <a:rPr lang="en-US" altLang="zh-TW" dirty="0" err="1" smtClean="0"/>
              <a:t>Overfit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51" y="3923226"/>
            <a:ext cx="3805609" cy="296213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37773"/>
            <a:ext cx="3593009" cy="28091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32" y="3933056"/>
            <a:ext cx="3627495" cy="28355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011" y="836712"/>
            <a:ext cx="3690493" cy="28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Overfit</a:t>
            </a:r>
            <a:r>
              <a:rPr lang="en-US" altLang="zh-TW" dirty="0" smtClean="0"/>
              <a:t> (</a:t>
            </a:r>
            <a:r>
              <a:rPr lang="zh-TW" altLang="en-US" dirty="0" smtClean="0"/>
              <a:t>過擬合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訓練資料太少</a:t>
            </a:r>
            <a:endParaRPr lang="en-US" altLang="zh-TW" dirty="0"/>
          </a:p>
          <a:p>
            <a:pPr lvl="1"/>
            <a:r>
              <a:rPr lang="zh-TW" altLang="en-US" dirty="0"/>
              <a:t>盡可能提供模型資料</a:t>
            </a:r>
            <a:endParaRPr lang="en-US" altLang="zh-TW" dirty="0"/>
          </a:p>
          <a:p>
            <a:pPr lvl="1"/>
            <a:r>
              <a:rPr lang="zh-TW" altLang="en-US" dirty="0" smtClean="0"/>
              <a:t>擴充</a:t>
            </a:r>
            <a:r>
              <a:rPr lang="zh-TW" altLang="en-US" b="1" i="1" dirty="0" smtClean="0"/>
              <a:t>有助於</a:t>
            </a:r>
            <a:r>
              <a:rPr lang="zh-TW" altLang="en-US" b="1" i="1" dirty="0"/>
              <a:t>解決問題</a:t>
            </a:r>
            <a:r>
              <a:rPr lang="zh-TW" altLang="en-US" dirty="0"/>
              <a:t>的資料，</a:t>
            </a:r>
            <a:r>
              <a:rPr lang="en-US" altLang="zh-TW" dirty="0"/>
              <a:t>EX:</a:t>
            </a:r>
            <a:r>
              <a:rPr lang="zh-TW" altLang="en-US" dirty="0" smtClean="0"/>
              <a:t> 灰階</a:t>
            </a:r>
            <a:r>
              <a:rPr lang="zh-TW" altLang="en-US" dirty="0"/>
              <a:t>、</a:t>
            </a:r>
            <a:r>
              <a:rPr lang="zh-TW" altLang="en-US" dirty="0" smtClean="0"/>
              <a:t>旋轉</a:t>
            </a:r>
            <a:r>
              <a:rPr lang="zh-TW" altLang="en-US" dirty="0"/>
              <a:t>、剪裁原始</a:t>
            </a:r>
            <a:r>
              <a:rPr lang="zh-TW" altLang="en-US" dirty="0" smtClean="0"/>
              <a:t>圖像後，生成新樣本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7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Overfit</a:t>
            </a:r>
            <a:r>
              <a:rPr lang="en-US" altLang="zh-TW" dirty="0"/>
              <a:t> (</a:t>
            </a:r>
            <a:r>
              <a:rPr lang="zh-TW" altLang="en-US" dirty="0"/>
              <a:t>過擬合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模型複雜度過高</a:t>
            </a:r>
            <a:endParaRPr lang="en-US" altLang="zh-TW" sz="2400" dirty="0"/>
          </a:p>
          <a:p>
            <a:pPr lvl="1"/>
            <a:r>
              <a:rPr lang="en-US" altLang="zh-TW" sz="2400" dirty="0"/>
              <a:t>EX:</a:t>
            </a:r>
            <a:r>
              <a:rPr lang="zh-TW" altLang="en-US" sz="2400" dirty="0"/>
              <a:t>攝氏華氏轉換，不需用到小行星撞地球的預測模型</a:t>
            </a:r>
            <a:endParaRPr lang="en-US" altLang="zh-TW" sz="2400" dirty="0"/>
          </a:p>
          <a:p>
            <a:pPr lvl="1"/>
            <a:r>
              <a:rPr lang="zh-TW" altLang="en-US" sz="2400" dirty="0"/>
              <a:t>適當簡化模型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否則 </a:t>
            </a:r>
            <a:r>
              <a:rPr lang="en-US" altLang="zh-TW" sz="2400" dirty="0" err="1"/>
              <a:t>underfit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 smtClean="0"/>
              <a:t>Dropout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按特定機率關閉一些神經元</a:t>
            </a:r>
            <a:endParaRPr lang="en-US" altLang="zh-TW" sz="2400" dirty="0"/>
          </a:p>
        </p:txBody>
      </p:sp>
      <p:pic>
        <p:nvPicPr>
          <p:cNvPr id="4" name="Picture 2" descr="https://ithelp.ithome.com.tw/upload/images/20181020/20112540tmJNZsQI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4318308"/>
            <a:ext cx="6120680" cy="19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3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103824-B62D-47B4-AFB0-5500DA723A6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371</Words>
  <Application>Microsoft Office PowerPoint</Application>
  <PresentationFormat>如螢幕大小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Wingdings</vt:lpstr>
      <vt:lpstr>1_自訂設計</vt:lpstr>
      <vt:lpstr>model 訓練 / 效能調教 - Underfit &amp; Overfit 發生原因與解決方法</vt:lpstr>
      <vt:lpstr>訓練的目的</vt:lpstr>
      <vt:lpstr>Underfit (欠擬合，不足) Overfit   (過擬合，過頭)</vt:lpstr>
      <vt:lpstr>Underfit (欠擬合，不足) Overfit   (過擬合，過頭)</vt:lpstr>
      <vt:lpstr>Underfit (欠擬合)</vt:lpstr>
      <vt:lpstr>Fix Underfit</vt:lpstr>
      <vt:lpstr>Fix Underfit -&gt; Overfit</vt:lpstr>
      <vt:lpstr>Overfit (過擬合)</vt:lpstr>
      <vt:lpstr>Overfit (過擬合)</vt:lpstr>
      <vt:lpstr>Overfit (過擬合)</vt:lpstr>
      <vt:lpstr>Fix Overfit</vt:lpstr>
      <vt:lpstr>Overfit (過擬合)</vt:lpstr>
      <vt:lpstr>Generalization (泛化能力)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營運系統部 - 王鴻康</dc:creator>
  <cp:lastModifiedBy>INSTALL</cp:lastModifiedBy>
  <cp:revision>111</cp:revision>
  <dcterms:created xsi:type="dcterms:W3CDTF">2018-07-27T03:16:51Z</dcterms:created>
  <dcterms:modified xsi:type="dcterms:W3CDTF">2021-01-22T05:44:08Z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