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41"/>
  </p:notesMasterIdLst>
  <p:sldIdLst>
    <p:sldId id="257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4" r:id="rId34"/>
    <p:sldId id="322" r:id="rId35"/>
    <p:sldId id="323" r:id="rId36"/>
    <p:sldId id="325" r:id="rId37"/>
    <p:sldId id="326" r:id="rId38"/>
    <p:sldId id="327" r:id="rId39"/>
    <p:sldId id="328" r:id="rId4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286" autoAdjust="0"/>
  </p:normalViewPr>
  <p:slideViewPr>
    <p:cSldViewPr>
      <p:cViewPr>
        <p:scale>
          <a:sx n="82" d="100"/>
          <a:sy n="82" d="100"/>
        </p:scale>
        <p:origin x="-99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7E9F6-3806-410E-ABEE-DC7A83946DC0}" type="datetimeFigureOut">
              <a:rPr lang="zh-TW" altLang="en-US" smtClean="0"/>
              <a:t>2021/1/25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05B89-9AFC-4A29-9EBD-1A7A98B20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24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05B89-9AFC-4A29-9EBD-1A7A98B20F4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34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200" i="1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Label encoding</a:t>
            </a:r>
            <a:r>
              <a:rPr lang="en-US" altLang="zh-TW" sz="12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lang="zh-TW" altLang="en-US" sz="12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把每個類別 </a:t>
            </a:r>
            <a:r>
              <a:rPr lang="en-US" altLang="zh-TW" sz="12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mapping </a:t>
            </a:r>
            <a:r>
              <a:rPr lang="zh-TW" altLang="en-US" sz="12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到某個整數，不會增加新欄位</a:t>
            </a:r>
          </a:p>
          <a:p>
            <a:pPr marL="0" lvl="0" indent="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altLang="zh-TW" sz="1200" i="1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One hot encoding</a:t>
            </a:r>
            <a:r>
              <a:rPr lang="en-US" altLang="zh-TW" sz="12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lang="zh-TW" altLang="en-US" sz="12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為每個類別新增一個欄位，用 </a:t>
            </a:r>
            <a:r>
              <a:rPr lang="en-US" altLang="zh-TW" sz="12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0/1 </a:t>
            </a:r>
            <a:r>
              <a:rPr lang="zh-TW" altLang="en-US" sz="12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表示是否</a:t>
            </a:r>
            <a:endParaRPr lang="en-US" altLang="zh-TW" sz="1200" dirty="0" smtClean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endParaRPr lang="en-US" altLang="zh-TW" sz="1200" dirty="0" smtClean="0">
              <a:solidFill>
                <a:srgbClr val="292929"/>
              </a:solidFill>
              <a:highlight>
                <a:srgbClr val="FFFFFF"/>
              </a:highlight>
              <a:latin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200" dirty="0" smtClean="0">
                <a:solidFill>
                  <a:schemeClr val="dk1"/>
                </a:solidFill>
              </a:rPr>
              <a:t>這個把類別展開來的方式</a:t>
            </a:r>
            <a:r>
              <a:rPr lang="en-US" altLang="zh-TW" sz="1200" dirty="0" smtClean="0">
                <a:solidFill>
                  <a:schemeClr val="dk1"/>
                </a:solidFill>
              </a:rPr>
              <a:t>,</a:t>
            </a:r>
            <a:endParaRPr lang="zh-TW" altLang="en-US" sz="12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8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每個列中的數值由</a:t>
            </a:r>
            <a:r>
              <a:rPr lang="en-US" altLang="zh-TW" sz="18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zh-TW" altLang="en-US" sz="18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、</a:t>
            </a:r>
            <a:r>
              <a:rPr lang="en-US" altLang="zh-TW" sz="18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zh-TW" altLang="en-US" sz="18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替代，當某一列的資料存在的該行的類別則顯示</a:t>
            </a:r>
            <a:r>
              <a:rPr lang="en-US" altLang="zh-TW" sz="18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zh-TW" altLang="en-US" sz="18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，反則顯示</a:t>
            </a:r>
            <a:r>
              <a:rPr lang="en-US" altLang="zh-TW" sz="18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zh-TW" altLang="en-US" sz="18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。</a:t>
            </a:r>
            <a:endParaRPr lang="zh-TW" altLang="en-US" sz="12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 smtClean="0">
                <a:solidFill>
                  <a:schemeClr val="dk1"/>
                </a:solidFill>
              </a:rPr>
              <a:t>其實也是</a:t>
            </a:r>
            <a:r>
              <a:rPr lang="en-US" altLang="zh-TW" sz="1200" dirty="0" err="1" smtClean="0">
                <a:solidFill>
                  <a:schemeClr val="dk1"/>
                </a:solidFill>
              </a:rPr>
              <a:t>scikilean</a:t>
            </a:r>
            <a:r>
              <a:rPr lang="zh-TW" altLang="en-US" sz="1200" dirty="0" smtClean="0">
                <a:solidFill>
                  <a:schemeClr val="dk1"/>
                </a:solidFill>
              </a:rPr>
              <a:t>中</a:t>
            </a:r>
            <a:r>
              <a:rPr lang="en-US" altLang="zh-TW" sz="1200" dirty="0" err="1" smtClean="0">
                <a:solidFill>
                  <a:schemeClr val="dk1"/>
                </a:solidFill>
              </a:rPr>
              <a:t>OneHotEncoding</a:t>
            </a:r>
            <a:r>
              <a:rPr lang="zh-TW" altLang="en-US" sz="1200" dirty="0" smtClean="0">
                <a:solidFill>
                  <a:schemeClr val="dk1"/>
                </a:solidFill>
              </a:rPr>
              <a:t>的作法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12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 smtClean="0">
                <a:solidFill>
                  <a:schemeClr val="dk1"/>
                </a:solidFill>
              </a:rPr>
              <a:t>只是</a:t>
            </a:r>
            <a:r>
              <a:rPr lang="en-US" altLang="zh-TW" sz="1200" dirty="0" err="1" smtClean="0">
                <a:solidFill>
                  <a:schemeClr val="dk1"/>
                </a:solidFill>
              </a:rPr>
              <a:t>OneHotEncoding</a:t>
            </a:r>
            <a:r>
              <a:rPr lang="zh-TW" altLang="en-US" sz="1200" dirty="0" smtClean="0">
                <a:solidFill>
                  <a:schemeClr val="dk1"/>
                </a:solidFill>
              </a:rPr>
              <a:t>無法直接轉換文字分類資料</a:t>
            </a:r>
            <a:r>
              <a:rPr lang="en-US" altLang="zh-TW" sz="1200" dirty="0" smtClean="0">
                <a:solidFill>
                  <a:schemeClr val="dk1"/>
                </a:solidFill>
              </a:rPr>
              <a:t>,</a:t>
            </a:r>
            <a:endParaRPr lang="zh-TW" altLang="en-US" sz="12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 smtClean="0">
                <a:solidFill>
                  <a:schemeClr val="dk1"/>
                </a:solidFill>
              </a:rPr>
              <a:t>像這樣文字的分類資料要先用</a:t>
            </a:r>
            <a:r>
              <a:rPr lang="en-US" altLang="zh-TW" sz="1200" dirty="0" err="1" smtClean="0">
                <a:solidFill>
                  <a:schemeClr val="dk1"/>
                </a:solidFill>
              </a:rPr>
              <a:t>LabelEncoding</a:t>
            </a:r>
            <a:r>
              <a:rPr lang="zh-TW" altLang="en-US" sz="1200" dirty="0" smtClean="0">
                <a:solidFill>
                  <a:schemeClr val="dk1"/>
                </a:solidFill>
              </a:rPr>
              <a:t>轉成整數</a:t>
            </a:r>
            <a:r>
              <a:rPr lang="en-US" altLang="zh-TW" sz="1200" dirty="0" smtClean="0">
                <a:solidFill>
                  <a:schemeClr val="dk1"/>
                </a:solidFill>
              </a:rPr>
              <a:t>, </a:t>
            </a:r>
            <a:r>
              <a:rPr lang="zh-TW" altLang="en-US" sz="1200" dirty="0" smtClean="0">
                <a:solidFill>
                  <a:schemeClr val="dk1"/>
                </a:solidFill>
              </a:rPr>
              <a:t>才能用</a:t>
            </a:r>
            <a:r>
              <a:rPr lang="en-US" altLang="zh-TW" sz="1200" dirty="0" err="1" smtClean="0">
                <a:solidFill>
                  <a:schemeClr val="dk1"/>
                </a:solidFill>
              </a:rPr>
              <a:t>OneHotEncoding</a:t>
            </a:r>
            <a:endParaRPr lang="zh-TW" altLang="en-US" sz="12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sz="12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 smtClean="0"/>
              <a:t>https://</a:t>
            </a:r>
            <a:r>
              <a:rPr lang="en-US" altLang="zh-TW" sz="1400" dirty="0" smtClean="0"/>
              <a:t>medium.com</a:t>
            </a:r>
            <a:r>
              <a:rPr lang="en-US" altLang="zh-TW" sz="1200" dirty="0" smtClean="0"/>
              <a:t>/@PatHuang/%E5%88%9D%E5%AD%B8python%E6%89%8B%E8%A8%98-3-%E8%B3%87%E6%96%99%E5%89%8D%E8%99%95%E7%90%86-label-encoding-one-hot-encoding-85c983d63f87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05B89-9AFC-4A29-9EBD-1A7A98B20F4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65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sz="1200" dirty="0" smtClean="0"/>
          </a:p>
          <a:p>
            <a:pPr marL="0" lvl="0" indent="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05B89-9AFC-4A29-9EBD-1A7A98B20F4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847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 smtClean="0"/>
              <a:t>虛擬變數編碼器(dummy encoding)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05B89-9AFC-4A29-9EBD-1A7A98B20F4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78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之前我們處理得都是數值或是分類資料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現在來看看文本資料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05B89-9AFC-4A29-9EBD-1A7A98B20F4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73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B7AEED-60DF-4C99-AC14-C4B834B9CB53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FBA77-4D8C-4E13-B3BC-B32DD4E8A52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761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68DF38-AE08-4C2F-A97D-5CF78BF7F4DA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1B655-3CB4-48B1-99A2-D7D01F90D7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51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0657BD-A816-4450-8F38-1E75518B0B58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AC9E6-BE0A-4D69-B9FF-5DF3765F402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4386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455B54-B205-41C4-B40B-39E96A2F1EED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606B0-EE73-4641-BE9D-CF7EBC58478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146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AE3B1-FB1C-4F37-8C27-9B6C5DAFB2C6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131C2-C679-486A-B92D-FBA1829047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021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DA8C3-917B-4A86-A453-48FA23B315D6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68761-2CAB-449D-B683-22773BF3430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64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94C41E-4BAF-4953-B135-EC3D692A3375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1C724-0246-44DD-969D-CBE7DD83B6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136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F017B-447E-4917-9873-BF03AE5F5281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555E5-4E5E-40E4-9870-5B8635E1414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10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AFED8B-EEFE-49AE-A837-FF67D6188E9E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F8AA-30AF-480B-8BC4-5DEEE84E7D5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982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08656E-F965-4C62-9B87-3550D7E0B859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393A8-9D5D-47DF-B8E5-F4F8BA340ED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60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0F9BB1-77FD-469D-AD34-E8C0C04C6942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0A46B-0AF1-4E7B-8FAE-703A594BAF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478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6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A8B66107-F9EF-45BE-BBE7-0A6C5577B09F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D252F7FE-9DE6-483D-A06D-6C3E5C825639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" y="67608"/>
            <a:ext cx="1784001" cy="4587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特徵建構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3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>
                <a:solidFill>
                  <a:schemeClr val="dk2"/>
                </a:solidFill>
              </a:rPr>
              <a:t>編碼分類變數-</a:t>
            </a:r>
            <a:r>
              <a:rPr lang="en" altLang="zh-TW" sz="3600" dirty="0"/>
              <a:t>自訂虛擬變數編碼器</a:t>
            </a:r>
            <a:endParaRPr lang="zh-TW" altLang="en-US" dirty="0"/>
          </a:p>
        </p:txBody>
      </p:sp>
      <p:pic>
        <p:nvPicPr>
          <p:cNvPr id="4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4784"/>
            <a:ext cx="7083896" cy="46130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8;p22"/>
          <p:cNvSpPr txBox="1"/>
          <p:nvPr/>
        </p:nvSpPr>
        <p:spPr>
          <a:xfrm>
            <a:off x="179512" y="6279733"/>
            <a:ext cx="655272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做成自訂的轉換器以方便在pipleline</a:t>
            </a:r>
            <a:r>
              <a:rPr lang="en" dirty="0" smtClean="0"/>
              <a:t>中使用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8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>
                <a:solidFill>
                  <a:schemeClr val="dk2"/>
                </a:solidFill>
              </a:rPr>
              <a:t>編碼分類變數 </a:t>
            </a:r>
            <a:r>
              <a:rPr lang="en" altLang="zh-TW" dirty="0" smtClean="0">
                <a:solidFill>
                  <a:schemeClr val="dk2"/>
                </a:solidFill>
              </a:rPr>
              <a:t>-</a:t>
            </a:r>
            <a:r>
              <a:rPr lang="en" altLang="zh-TW" dirty="0" smtClean="0"/>
              <a:t>定序等級的編碼</a:t>
            </a:r>
            <a:endParaRPr lang="zh-TW" altLang="en-US" dirty="0"/>
          </a:p>
        </p:txBody>
      </p:sp>
      <p:pic>
        <p:nvPicPr>
          <p:cNvPr id="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949" y="1484784"/>
            <a:ext cx="768667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5;p23"/>
          <p:cNvSpPr txBox="1"/>
          <p:nvPr/>
        </p:nvSpPr>
        <p:spPr>
          <a:xfrm>
            <a:off x="445322" y="5099730"/>
            <a:ext cx="8231134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dislike, somewat like, like其實有一個順序在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用前面的虛擬編碼是沒有順序性的, 為了保留順序, 可以用label encoder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TW" altLang="en-US" dirty="0"/>
              <a:t>定序等級的編碼</a:t>
            </a:r>
            <a:r>
              <a:rPr lang="en-US" altLang="zh-TW" dirty="0"/>
              <a:t>: </a:t>
            </a:r>
            <a:endParaRPr lang="zh-TW" altLang="en-US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TW" altLang="en-US" dirty="0"/>
              <a:t>用索引把標籤轉換為數值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03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>
                <a:solidFill>
                  <a:schemeClr val="dk2"/>
                </a:solidFill>
              </a:rPr>
              <a:t>編碼分類變數</a:t>
            </a:r>
            <a:r>
              <a:rPr lang="en" altLang="zh-TW" dirty="0">
                <a:solidFill>
                  <a:schemeClr val="dk2"/>
                </a:solidFill>
              </a:rPr>
              <a:t>-自訂標籤編碼器</a:t>
            </a:r>
            <a:endParaRPr lang="zh-TW" altLang="en-US" dirty="0">
              <a:solidFill>
                <a:schemeClr val="dk2"/>
              </a:solidFill>
            </a:endParaRPr>
          </a:p>
        </p:txBody>
      </p:sp>
      <p:pic>
        <p:nvPicPr>
          <p:cNvPr id="3" name="Google Shape;14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624248"/>
            <a:ext cx="6435824" cy="4757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2;p24"/>
          <p:cNvSpPr txBox="1"/>
          <p:nvPr/>
        </p:nvSpPr>
        <p:spPr>
          <a:xfrm>
            <a:off x="5190585" y="5373216"/>
            <a:ext cx="279527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自訂標籤編碼器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(label encoding)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>
                <a:solidFill>
                  <a:schemeClr val="dk2"/>
                </a:solidFill>
              </a:rPr>
              <a:t>編碼分類變數-</a:t>
            </a:r>
            <a:r>
              <a:rPr lang="en" altLang="zh-TW" dirty="0"/>
              <a:t>將連續特徵分箱</a:t>
            </a:r>
            <a:endParaRPr lang="zh-TW" altLang="en-US" dirty="0"/>
          </a:p>
        </p:txBody>
      </p:sp>
      <p:sp>
        <p:nvSpPr>
          <p:cNvPr id="3" name="Google Shape;148;p25"/>
          <p:cNvSpPr txBox="1"/>
          <p:nvPr/>
        </p:nvSpPr>
        <p:spPr>
          <a:xfrm>
            <a:off x="251520" y="5509712"/>
            <a:ext cx="8064896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有時對連續性的數值資料轉換為分類資料可能是有意義的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Pandax</a:t>
            </a:r>
            <a:r>
              <a:rPr lang="en" dirty="0"/>
              <a:t>內建的cut函數可以將資料分箱(binning)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 smtClean="0"/>
              <a:t>對於</a:t>
            </a:r>
            <a:r>
              <a:rPr lang="zh-TW" altLang="en-US" dirty="0"/>
              <a:t>數值資料</a:t>
            </a:r>
            <a:r>
              <a:rPr lang="en-US" altLang="zh-TW" dirty="0"/>
              <a:t>, </a:t>
            </a:r>
            <a:r>
              <a:rPr lang="zh-TW" altLang="en-US" dirty="0"/>
              <a:t>直接指定箱子個數</a:t>
            </a:r>
            <a:r>
              <a:rPr lang="en-US" altLang="zh-TW" dirty="0"/>
              <a:t>, </a:t>
            </a:r>
            <a:r>
              <a:rPr lang="zh-TW" altLang="en-US" dirty="0"/>
              <a:t>會自動切分好幾個等寬的</a:t>
            </a:r>
            <a:r>
              <a:rPr lang="zh-TW" altLang="en-US" dirty="0" smtClean="0"/>
              <a:t>箱子</a:t>
            </a:r>
            <a:endParaRPr lang="zh-TW" altLang="en-US" dirty="0"/>
          </a:p>
        </p:txBody>
      </p:sp>
      <p:pic>
        <p:nvPicPr>
          <p:cNvPr id="4" name="Google Shape;1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1340768"/>
            <a:ext cx="5427712" cy="38782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0;p25"/>
          <p:cNvSpPr/>
          <p:nvPr/>
        </p:nvSpPr>
        <p:spPr>
          <a:xfrm>
            <a:off x="2510880" y="2348880"/>
            <a:ext cx="3221376" cy="25569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>
                <a:solidFill>
                  <a:schemeClr val="dk2"/>
                </a:solidFill>
              </a:rPr>
              <a:t>編碼分類變數</a:t>
            </a:r>
            <a:r>
              <a:rPr lang="en" altLang="zh-TW" dirty="0">
                <a:solidFill>
                  <a:schemeClr val="dk2"/>
                </a:solidFill>
              </a:rPr>
              <a:t>-自訂分箱轉換器</a:t>
            </a:r>
            <a:endParaRPr lang="zh-TW" altLang="en-US" dirty="0">
              <a:solidFill>
                <a:schemeClr val="dk2"/>
              </a:solidFill>
            </a:endParaRPr>
          </a:p>
        </p:txBody>
      </p:sp>
      <p:pic>
        <p:nvPicPr>
          <p:cNvPr id="3" name="Google Shape;15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552241"/>
            <a:ext cx="5931768" cy="49010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7;p26"/>
          <p:cNvSpPr txBox="1"/>
          <p:nvPr/>
        </p:nvSpPr>
        <p:spPr>
          <a:xfrm>
            <a:off x="5868144" y="5373216"/>
            <a:ext cx="228382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自訂分箱轉換器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組裝pipleline</a:t>
            </a:r>
            <a:endParaRPr lang="zh-TW" altLang="en-US" dirty="0"/>
          </a:p>
        </p:txBody>
      </p:sp>
      <p:pic>
        <p:nvPicPr>
          <p:cNvPr id="3" name="Google Shape;1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480234"/>
            <a:ext cx="5499720" cy="4181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024" y="2738148"/>
            <a:ext cx="4198717" cy="16607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5;p27"/>
          <p:cNvSpPr txBox="1"/>
          <p:nvPr/>
        </p:nvSpPr>
        <p:spPr>
          <a:xfrm>
            <a:off x="3206657" y="4599434"/>
            <a:ext cx="5852092" cy="2123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回顧一下我們剛剛對資料做了哪些轉換: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分別對定性及定量資料填補缺值(imputer)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Boolean, city: 虛擬變數編碼(cd)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Ordinal_column: 標籤編碼(ce)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Quantitative_column: 分箱(cc)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" altLang="zh-TW" dirty="0"/>
              <a:t>現在我們要透過pipeline將這些動作串連起來一次做完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>
                <a:solidFill>
                  <a:schemeClr val="dk2"/>
                </a:solidFill>
              </a:rPr>
              <a:t>擴展數值特徵</a:t>
            </a:r>
            <a:endParaRPr lang="zh-TW" altLang="en-US" dirty="0"/>
          </a:p>
        </p:txBody>
      </p:sp>
      <p:pic>
        <p:nvPicPr>
          <p:cNvPr id="3" name="Google Shape;17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768265"/>
            <a:ext cx="6003776" cy="43250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2;p28"/>
          <p:cNvSpPr txBox="1"/>
          <p:nvPr/>
        </p:nvSpPr>
        <p:spPr>
          <a:xfrm>
            <a:off x="3650124" y="5077664"/>
            <a:ext cx="5112568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看一下資料的分布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空準確率為51.53%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-&gt;</a:t>
            </a:r>
            <a:r>
              <a:rPr lang="en" dirty="0" smtClean="0"/>
              <a:t>光是用猜的猜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7</a:t>
            </a:r>
            <a:r>
              <a:rPr lang="en" dirty="0" smtClean="0"/>
              <a:t>,就</a:t>
            </a:r>
            <a:r>
              <a:rPr lang="zh-TW" altLang="en-US" dirty="0" smtClean="0"/>
              <a:t>有</a:t>
            </a:r>
            <a:r>
              <a:rPr lang="en" dirty="0" smtClean="0"/>
              <a:t>53.53</a:t>
            </a:r>
            <a:r>
              <a:rPr lang="en" dirty="0"/>
              <a:t>%的準確率</a:t>
            </a:r>
            <a:endParaRPr dirty="0"/>
          </a:p>
        </p:txBody>
      </p:sp>
      <p:sp>
        <p:nvSpPr>
          <p:cNvPr id="5" name="Google Shape;174;p28"/>
          <p:cNvSpPr txBox="1"/>
          <p:nvPr/>
        </p:nvSpPr>
        <p:spPr>
          <a:xfrm>
            <a:off x="4499992" y="2879643"/>
            <a:ext cx="42627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用配戴在身上的加速器判別使用者在進行的動作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 err="1"/>
              <a:t>x,y,z</a:t>
            </a:r>
            <a:r>
              <a:rPr lang="zh-TW" altLang="en-US" dirty="0"/>
              <a:t>分別是三個方向的</a:t>
            </a:r>
            <a:r>
              <a:rPr lang="zh-TW" altLang="en-US" dirty="0" smtClean="0"/>
              <a:t>加速度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原始特徵使用KNN</a:t>
            </a:r>
            <a:endParaRPr lang="zh-TW" altLang="en-US" dirty="0"/>
          </a:p>
        </p:txBody>
      </p:sp>
      <p:pic>
        <p:nvPicPr>
          <p:cNvPr id="3" name="Google Shape;18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1135" y="1484784"/>
            <a:ext cx="6003776" cy="30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35" y="4716243"/>
            <a:ext cx="3312753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2;p29"/>
          <p:cNvSpPr txBox="1"/>
          <p:nvPr/>
        </p:nvSpPr>
        <p:spPr>
          <a:xfrm>
            <a:off x="251135" y="5373216"/>
            <a:ext cx="7200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用KNN分類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用grid search嘗試多種KNN組合, 看看哪一組可以達到最高的準確率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--&gt;K=5, 準確率為74.08%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多項式特徵</a:t>
            </a:r>
            <a:endParaRPr lang="zh-TW" altLang="en-US" dirty="0"/>
          </a:p>
        </p:txBody>
      </p:sp>
      <p:sp>
        <p:nvSpPr>
          <p:cNvPr id="3" name="Google Shape;188;p30"/>
          <p:cNvSpPr txBox="1"/>
          <p:nvPr/>
        </p:nvSpPr>
        <p:spPr>
          <a:xfrm>
            <a:off x="3579659" y="1922420"/>
            <a:ext cx="545552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產生一個新的特徵矩陣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裡面是原始資料各個特徵的多項式組合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x,y,z 3個特徵, 透過二維的多項式運算變成9個特徵</a:t>
            </a:r>
            <a:endParaRPr dirty="0"/>
          </a:p>
        </p:txBody>
      </p:sp>
      <p:pic>
        <p:nvPicPr>
          <p:cNvPr id="4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000" y="1916180"/>
            <a:ext cx="1630150" cy="1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3861048"/>
            <a:ext cx="5634950" cy="23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1;p30"/>
          <p:cNvSpPr/>
          <p:nvPr/>
        </p:nvSpPr>
        <p:spPr>
          <a:xfrm>
            <a:off x="444050" y="2320502"/>
            <a:ext cx="1272900" cy="123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92;p30"/>
          <p:cNvSpPr/>
          <p:nvPr/>
        </p:nvSpPr>
        <p:spPr>
          <a:xfrm>
            <a:off x="383750" y="4679704"/>
            <a:ext cx="1333200" cy="148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多項式特徵</a:t>
            </a:r>
            <a:endParaRPr lang="zh-TW" altLang="en-US" dirty="0"/>
          </a:p>
        </p:txBody>
      </p:sp>
      <p:pic>
        <p:nvPicPr>
          <p:cNvPr id="3" name="Google Shape;20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696040"/>
            <a:ext cx="602932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960" y="3708428"/>
            <a:ext cx="4832425" cy="26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2;p31"/>
          <p:cNvSpPr/>
          <p:nvPr/>
        </p:nvSpPr>
        <p:spPr>
          <a:xfrm flipH="1">
            <a:off x="4270175" y="1696040"/>
            <a:ext cx="1768800" cy="420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03;p31"/>
          <p:cNvSpPr txBox="1"/>
          <p:nvPr/>
        </p:nvSpPr>
        <p:spPr>
          <a:xfrm>
            <a:off x="4932040" y="3038990"/>
            <a:ext cx="36724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調整參數: 只看不同特徵的乘積</a:t>
            </a:r>
            <a:endParaRPr dirty="0"/>
          </a:p>
        </p:txBody>
      </p:sp>
      <p:sp>
        <p:nvSpPr>
          <p:cNvPr id="7" name="Google Shape;194;p30"/>
          <p:cNvSpPr txBox="1"/>
          <p:nvPr/>
        </p:nvSpPr>
        <p:spPr>
          <a:xfrm>
            <a:off x="3579659" y="6381278"/>
            <a:ext cx="544171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可以透過correlation heatmap觀察各個特徵的相關性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觀察資料分類</a:t>
            </a:r>
            <a:endParaRPr lang="en-US" altLang="zh-TW" dirty="0" smtClean="0"/>
          </a:p>
          <a:p>
            <a:r>
              <a:rPr lang="zh-TW" altLang="en-US" dirty="0" smtClean="0"/>
              <a:t>填補</a:t>
            </a:r>
            <a:r>
              <a:rPr lang="zh-TW" altLang="en-US" dirty="0"/>
              <a:t>分類</a:t>
            </a:r>
            <a:r>
              <a:rPr lang="zh-TW" altLang="en-US" dirty="0" smtClean="0"/>
              <a:t>特徵</a:t>
            </a:r>
            <a:endParaRPr lang="en-US" altLang="zh-TW" dirty="0" smtClean="0"/>
          </a:p>
          <a:p>
            <a:r>
              <a:rPr lang="zh-TW" altLang="en-US" dirty="0" smtClean="0"/>
              <a:t>編碼</a:t>
            </a:r>
            <a:r>
              <a:rPr lang="zh-TW" altLang="en-US" dirty="0"/>
              <a:t>分類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r>
              <a:rPr lang="zh-TW" altLang="en-US" dirty="0" smtClean="0"/>
              <a:t>擴展</a:t>
            </a:r>
            <a:r>
              <a:rPr lang="zh-TW" altLang="en-US" dirty="0"/>
              <a:t>數值</a:t>
            </a:r>
            <a:r>
              <a:rPr lang="zh-TW" altLang="en-US" dirty="0" smtClean="0"/>
              <a:t>特徵</a:t>
            </a:r>
            <a:endParaRPr lang="en-US" altLang="zh-TW" dirty="0" smtClean="0"/>
          </a:p>
          <a:p>
            <a:r>
              <a:rPr lang="zh-TW" altLang="en-US" dirty="0" smtClean="0"/>
              <a:t>針對</a:t>
            </a:r>
            <a:r>
              <a:rPr lang="zh-TW" altLang="en-US" dirty="0"/>
              <a:t>文本的特徵建</a:t>
            </a:r>
            <a:r>
              <a:rPr lang="zh-TW" altLang="en-US" dirty="0" smtClean="0"/>
              <a:t>構</a:t>
            </a:r>
            <a:endParaRPr lang="en-US" altLang="zh-TW" dirty="0" smtClean="0"/>
          </a:p>
          <a:p>
            <a:r>
              <a:rPr lang="zh-TW" altLang="en-US" dirty="0" smtClean="0"/>
              <a:t>特徵</a:t>
            </a:r>
            <a:r>
              <a:rPr lang="zh-TW" altLang="en-US" dirty="0"/>
              <a:t>壓縮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869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多項式特徵</a:t>
            </a:r>
            <a:endParaRPr lang="zh-TW" altLang="en-US" dirty="0"/>
          </a:p>
        </p:txBody>
      </p:sp>
      <p:pic>
        <p:nvPicPr>
          <p:cNvPr id="3" name="Google Shape;20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8002" y="2228453"/>
            <a:ext cx="737235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0;p32"/>
          <p:cNvSpPr txBox="1"/>
          <p:nvPr/>
        </p:nvSpPr>
        <p:spPr>
          <a:xfrm>
            <a:off x="256912" y="1413441"/>
            <a:ext cx="684076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用pipleline把處理特徵值並且套用knn分類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利用GridSearch把各種參數組合跑過一次找最佳結果</a:t>
            </a:r>
            <a:endParaRPr dirty="0"/>
          </a:p>
        </p:txBody>
      </p:sp>
      <p:pic>
        <p:nvPicPr>
          <p:cNvPr id="5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71" y="4276328"/>
            <a:ext cx="87344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2;p32"/>
          <p:cNvSpPr txBox="1"/>
          <p:nvPr/>
        </p:nvSpPr>
        <p:spPr>
          <a:xfrm>
            <a:off x="256912" y="497364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除了使用原始資料進行學習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也可以試試用多項式擴充特徵資料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文本特徵建構</a:t>
            </a:r>
            <a:endParaRPr lang="zh-TW" altLang="en-US" dirty="0"/>
          </a:p>
        </p:txBody>
      </p:sp>
      <p:pic>
        <p:nvPicPr>
          <p:cNvPr id="3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00" y="1571234"/>
            <a:ext cx="3920525" cy="16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960" y="1536034"/>
            <a:ext cx="4752528" cy="45572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0;p33"/>
          <p:cNvSpPr txBox="1"/>
          <p:nvPr/>
        </p:nvSpPr>
        <p:spPr>
          <a:xfrm>
            <a:off x="680874" y="4253884"/>
            <a:ext cx="3099037" cy="1047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判斷文字內容表達的情緒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用1代表正向情緒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用0代表負面情緒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詞袋(Bag-of-Words)</a:t>
            </a:r>
            <a:endParaRPr lang="zh-TW" altLang="en-US" dirty="0"/>
          </a:p>
        </p:txBody>
      </p:sp>
      <p:pic>
        <p:nvPicPr>
          <p:cNvPr id="3" name="Google Shape;22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625" y="2249790"/>
            <a:ext cx="5364503" cy="24033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7;p34"/>
          <p:cNvSpPr txBox="1"/>
          <p:nvPr/>
        </p:nvSpPr>
        <p:spPr>
          <a:xfrm>
            <a:off x="359625" y="4958831"/>
            <a:ext cx="6552728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CountVectorizer: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將文本資料轉換為計數的向量,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把文本裡面出現在字分別當作一個特徵</a:t>
            </a:r>
            <a:r>
              <a:rPr lang="en" dirty="0"/>
              <a:t>, 特徵值是count </a:t>
            </a:r>
            <a:endParaRPr dirty="0"/>
          </a:p>
        </p:txBody>
      </p:sp>
      <p:sp>
        <p:nvSpPr>
          <p:cNvPr id="5" name="Google Shape;228;p34"/>
          <p:cNvSpPr txBox="1"/>
          <p:nvPr/>
        </p:nvSpPr>
        <p:spPr>
          <a:xfrm>
            <a:off x="2308954" y="4192949"/>
            <a:ext cx="341517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99989筆資料, 取出約10萬5千字</a:t>
            </a:r>
            <a:endParaRPr dirty="0"/>
          </a:p>
        </p:txBody>
      </p:sp>
      <p:sp>
        <p:nvSpPr>
          <p:cNvPr id="6" name="Google Shape;229;p34"/>
          <p:cNvSpPr txBox="1"/>
          <p:nvPr/>
        </p:nvSpPr>
        <p:spPr>
          <a:xfrm>
            <a:off x="246250" y="1724853"/>
            <a:ext cx="771012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詞袋: 用word</a:t>
            </a:r>
            <a:r>
              <a:rPr lang="en" dirty="0" smtClean="0"/>
              <a:t>的出</a:t>
            </a:r>
            <a:r>
              <a:rPr lang="zh-TW" altLang="en-US" dirty="0" smtClean="0"/>
              <a:t>現 </a:t>
            </a:r>
            <a:r>
              <a:rPr lang="en" dirty="0" smtClean="0"/>
              <a:t>來描述文件</a:t>
            </a:r>
            <a:r>
              <a:rPr lang="en" dirty="0"/>
              <a:t>, 忽略word在文件中的位置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smtClean="0"/>
              <a:t>CountVectorizer</a:t>
            </a:r>
            <a:endParaRPr lang="zh-TW" altLang="en-US" dirty="0"/>
          </a:p>
        </p:txBody>
      </p:sp>
      <p:pic>
        <p:nvPicPr>
          <p:cNvPr id="3" name="Google Shape;23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399840"/>
            <a:ext cx="4131568" cy="296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887" y="2060848"/>
            <a:ext cx="5851727" cy="2590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7;p35"/>
          <p:cNvSpPr txBox="1"/>
          <p:nvPr/>
        </p:nvSpPr>
        <p:spPr>
          <a:xfrm>
            <a:off x="152400" y="4728657"/>
            <a:ext cx="7443936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在英文中長度為1的單字通常屬於停用範圍, 對結果影響不大, 所以預設會過濾掉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但在中文不適合過濾掉單個字 (ex:</a:t>
            </a:r>
            <a:r>
              <a:rPr lang="en" dirty="0">
                <a:solidFill>
                  <a:schemeClr val="dk1"/>
                </a:solidFill>
              </a:rPr>
              <a:t>愛-&gt;正面情緒)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token_pattern=r'(?u)\b\w+\b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" name="Google Shape;202;p31"/>
          <p:cNvSpPr/>
          <p:nvPr/>
        </p:nvSpPr>
        <p:spPr>
          <a:xfrm flipH="1">
            <a:off x="4788024" y="2123076"/>
            <a:ext cx="1584176" cy="29781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ContVectorizer</a:t>
            </a:r>
            <a:endParaRPr lang="zh-TW" altLang="en-US" dirty="0"/>
          </a:p>
        </p:txBody>
      </p:sp>
      <p:pic>
        <p:nvPicPr>
          <p:cNvPr id="3" name="Google Shape;243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3632" y="2468530"/>
            <a:ext cx="8282824" cy="34087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4;p36"/>
          <p:cNvSpPr txBox="1"/>
          <p:nvPr/>
        </p:nvSpPr>
        <p:spPr>
          <a:xfrm>
            <a:off x="429250" y="1430750"/>
            <a:ext cx="6158974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一般來說, 使用詞袋會同時納入連續兩個字的詞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ngram_range=(1,2)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02;p31"/>
          <p:cNvSpPr/>
          <p:nvPr/>
        </p:nvSpPr>
        <p:spPr>
          <a:xfrm flipH="1">
            <a:off x="2195736" y="2636912"/>
            <a:ext cx="1584176" cy="29781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ContVectorizer-停用字</a:t>
            </a:r>
            <a:endParaRPr lang="zh-TW" altLang="en-US" dirty="0"/>
          </a:p>
        </p:txBody>
      </p:sp>
      <p:pic>
        <p:nvPicPr>
          <p:cNvPr id="3" name="Google Shape;25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7623" y="2060848"/>
            <a:ext cx="3776818" cy="40412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51;p37"/>
          <p:cNvSpPr txBox="1"/>
          <p:nvPr/>
        </p:nvSpPr>
        <p:spPr>
          <a:xfrm>
            <a:off x="1154674" y="1484784"/>
            <a:ext cx="458321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用engish字庫去掉無意義的常用字</a:t>
            </a:r>
            <a:endParaRPr dirty="0"/>
          </a:p>
        </p:txBody>
      </p:sp>
      <p:sp>
        <p:nvSpPr>
          <p:cNvPr id="5" name="Google Shape;202;p31"/>
          <p:cNvSpPr/>
          <p:nvPr/>
        </p:nvSpPr>
        <p:spPr>
          <a:xfrm flipH="1">
            <a:off x="2771800" y="2060848"/>
            <a:ext cx="1584176" cy="29781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ContVectorizer-其他參數</a:t>
            </a:r>
            <a:endParaRPr lang="zh-TW" altLang="en-US" dirty="0"/>
          </a:p>
        </p:txBody>
      </p:sp>
      <p:pic>
        <p:nvPicPr>
          <p:cNvPr id="3" name="Google Shape;25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824" y="1635103"/>
            <a:ext cx="7574551" cy="12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58;p38"/>
          <p:cNvSpPr txBox="1"/>
          <p:nvPr/>
        </p:nvSpPr>
        <p:spPr>
          <a:xfrm>
            <a:off x="1772648" y="2636912"/>
            <a:ext cx="6192688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取文章中出現機率&gt;=5%的字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==&gt;在統計模型中，只有一或兩個文件中出現的字比較像是雜訊而不是有用的資訊</a:t>
            </a:r>
            <a:endParaRPr dirty="0"/>
          </a:p>
        </p:txBody>
      </p:sp>
      <p:pic>
        <p:nvPicPr>
          <p:cNvPr id="5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0" y="4323419"/>
            <a:ext cx="7737376" cy="13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0;p38"/>
          <p:cNvSpPr txBox="1"/>
          <p:nvPr/>
        </p:nvSpPr>
        <p:spPr>
          <a:xfrm>
            <a:off x="1736644" y="5498679"/>
            <a:ext cx="622869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取出現在各文章中機率&lt;=80%的字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==&gt;在每個文章中都出現的字, 對結果也沒甚麼影響</a:t>
            </a:r>
            <a:endParaRPr dirty="0"/>
          </a:p>
        </p:txBody>
      </p:sp>
      <p:sp>
        <p:nvSpPr>
          <p:cNvPr id="7" name="Google Shape;202;p31"/>
          <p:cNvSpPr/>
          <p:nvPr/>
        </p:nvSpPr>
        <p:spPr>
          <a:xfrm flipH="1">
            <a:off x="1835696" y="1667711"/>
            <a:ext cx="792088" cy="29781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2;p31"/>
          <p:cNvSpPr/>
          <p:nvPr/>
        </p:nvSpPr>
        <p:spPr>
          <a:xfrm flipH="1">
            <a:off x="1907704" y="4293096"/>
            <a:ext cx="1008112" cy="29781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ContVectorizer-其他參數</a:t>
            </a:r>
            <a:endParaRPr lang="zh-TW" altLang="en-US" dirty="0"/>
          </a:p>
        </p:txBody>
      </p:sp>
      <p:pic>
        <p:nvPicPr>
          <p:cNvPr id="3" name="Google Shape;26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556792"/>
            <a:ext cx="611505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68;p39"/>
          <p:cNvSpPr txBox="1"/>
          <p:nvPr/>
        </p:nvSpPr>
        <p:spPr>
          <a:xfrm>
            <a:off x="251520" y="4653136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取1-5個字的組合, 挑其中10筆來看看</a:t>
            </a:r>
            <a:endParaRPr dirty="0"/>
          </a:p>
        </p:txBody>
      </p:sp>
      <p:sp>
        <p:nvSpPr>
          <p:cNvPr id="5" name="Google Shape;269;p39"/>
          <p:cNvSpPr txBox="1"/>
          <p:nvPr/>
        </p:nvSpPr>
        <p:spPr>
          <a:xfrm>
            <a:off x="3131840" y="5714703"/>
            <a:ext cx="597666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補充: 紅皮書 03.01_Count_words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Yelp餐廳評論, 觀察取不同字數的詞, 產生的組合數增長</a:t>
            </a:r>
            <a:endParaRPr dirty="0"/>
          </a:p>
        </p:txBody>
      </p:sp>
      <p:sp>
        <p:nvSpPr>
          <p:cNvPr id="6" name="Google Shape;270;p39"/>
          <p:cNvSpPr txBox="1"/>
          <p:nvPr/>
        </p:nvSpPr>
        <p:spPr>
          <a:xfrm>
            <a:off x="4144400" y="2028807"/>
            <a:ext cx="424402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1-5</a:t>
            </a:r>
            <a:r>
              <a:rPr lang="zh-TW" altLang="en-US" dirty="0"/>
              <a:t>個字的組合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99989</a:t>
            </a:r>
            <a:r>
              <a:rPr lang="en" dirty="0"/>
              <a:t>筆資料, 取出約321</a:t>
            </a:r>
            <a:r>
              <a:rPr lang="en" dirty="0" smtClean="0"/>
              <a:t>萬</a:t>
            </a:r>
            <a:r>
              <a:rPr lang="zh-TW" altLang="en-US" dirty="0" smtClean="0"/>
              <a:t>個字</a:t>
            </a:r>
            <a:r>
              <a:rPr lang="en" dirty="0" smtClean="0"/>
              <a:t>, 爆炸多</a:t>
            </a:r>
            <a:endParaRPr dirty="0"/>
          </a:p>
        </p:txBody>
      </p:sp>
      <p:pic>
        <p:nvPicPr>
          <p:cNvPr id="7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877" y="3703191"/>
            <a:ext cx="2624086" cy="1886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ContVectorizer-其他參數</a:t>
            </a:r>
            <a:endParaRPr lang="zh-TW" altLang="en-US" dirty="0"/>
          </a:p>
        </p:txBody>
      </p:sp>
      <p:pic>
        <p:nvPicPr>
          <p:cNvPr id="3" name="Google Shape;27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850" y="1628800"/>
            <a:ext cx="7335486" cy="112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50" y="3205530"/>
            <a:ext cx="66389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96" y="4598697"/>
            <a:ext cx="3735765" cy="12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0;p40"/>
          <p:cNvSpPr txBox="1"/>
          <p:nvPr/>
        </p:nvSpPr>
        <p:spPr>
          <a:xfrm>
            <a:off x="2339752" y="2319293"/>
            <a:ext cx="503687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99989筆資料, 用counts排序, 最多取1000個字</a:t>
            </a:r>
            <a:endParaRPr dirty="0"/>
          </a:p>
        </p:txBody>
      </p:sp>
      <p:sp>
        <p:nvSpPr>
          <p:cNvPr id="7" name="Google Shape;281;p40"/>
          <p:cNvSpPr txBox="1"/>
          <p:nvPr/>
        </p:nvSpPr>
        <p:spPr>
          <a:xfrm>
            <a:off x="3102262" y="3662730"/>
            <a:ext cx="326993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取字(default analyzer)</a:t>
            </a:r>
            <a:endParaRPr dirty="0"/>
          </a:p>
        </p:txBody>
      </p:sp>
      <p:sp>
        <p:nvSpPr>
          <p:cNvPr id="8" name="Google Shape;282;p40"/>
          <p:cNvSpPr txBox="1"/>
          <p:nvPr/>
        </p:nvSpPr>
        <p:spPr>
          <a:xfrm>
            <a:off x="4211960" y="5037884"/>
            <a:ext cx="95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取char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smtClean="0"/>
              <a:t>Stemming</a:t>
            </a:r>
            <a:r>
              <a:rPr lang="en" altLang="zh-TW" dirty="0"/>
              <a:t> 詞幹提取</a:t>
            </a:r>
            <a:endParaRPr lang="zh-TW" altLang="en-US" dirty="0"/>
          </a:p>
        </p:txBody>
      </p:sp>
      <p:pic>
        <p:nvPicPr>
          <p:cNvPr id="3" name="Google Shape;28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000" y="1412776"/>
            <a:ext cx="3165864" cy="20109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89;p41"/>
          <p:cNvSpPr txBox="1"/>
          <p:nvPr/>
        </p:nvSpPr>
        <p:spPr>
          <a:xfrm>
            <a:off x="3779912" y="2717656"/>
            <a:ext cx="5184576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用</a:t>
            </a:r>
            <a:r>
              <a:rPr lang="en" dirty="0"/>
              <a:t>stemmer將字詞轉為詞根, 縮小詞彙量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例如: insteresting與interest是同一個詞根,會當成同一個字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Stemming的方式有很多種, PorterStemmer是最常用的免費英文詞幹提取器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Stemming需要付出計算成本，而且造成的傷害可能超過他的助益,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例如, news跟new意義不同, 但粗糙的stemming可能把news跟new都提取成</a:t>
            </a:r>
            <a:r>
              <a:rPr lang="en" dirty="0" smtClean="0"/>
              <a:t>new</a:t>
            </a:r>
            <a:endParaRPr dirty="0"/>
          </a:p>
        </p:txBody>
      </p:sp>
      <p:pic>
        <p:nvPicPr>
          <p:cNvPr id="5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0" y="4073403"/>
            <a:ext cx="3093856" cy="2235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960" y="1412776"/>
            <a:ext cx="2435250" cy="122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dk2"/>
                </a:solidFill>
              </a:rPr>
              <a:t>觀察</a:t>
            </a:r>
            <a:r>
              <a:rPr lang="en" altLang="zh-TW" dirty="0" smtClean="0">
                <a:solidFill>
                  <a:schemeClr val="dk2"/>
                </a:solidFill>
              </a:rPr>
              <a:t>資料分類</a:t>
            </a:r>
            <a:endParaRPr lang="zh-TW" altLang="en-US" dirty="0"/>
          </a:p>
        </p:txBody>
      </p:sp>
      <p:pic>
        <p:nvPicPr>
          <p:cNvPr id="4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1" y="1560166"/>
            <a:ext cx="4563615" cy="302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4797152"/>
            <a:ext cx="2871713" cy="18670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5"/>
          <p:cNvSpPr txBox="1"/>
          <p:nvPr/>
        </p:nvSpPr>
        <p:spPr>
          <a:xfrm>
            <a:off x="4932040" y="2448882"/>
            <a:ext cx="3713166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boolean</a:t>
            </a:r>
            <a:r>
              <a:rPr lang="en" dirty="0"/>
              <a:t>: yes/no, 二元分類資料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city</a:t>
            </a:r>
            <a:r>
              <a:rPr lang="en" dirty="0"/>
              <a:t>: 分類資料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ordinal_column</a:t>
            </a:r>
            <a:r>
              <a:rPr lang="en" dirty="0"/>
              <a:t>: 定序資料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quantitative_column</a:t>
            </a:r>
            <a:r>
              <a:rPr lang="en" dirty="0"/>
              <a:t>: 定量資料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2357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自訂詞幹提取器</a:t>
            </a:r>
            <a:endParaRPr lang="zh-TW" altLang="en-US" dirty="0"/>
          </a:p>
        </p:txBody>
      </p:sp>
      <p:pic>
        <p:nvPicPr>
          <p:cNvPr id="3" name="Google Shape;296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4263" y="4885531"/>
            <a:ext cx="50768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25" y="1628800"/>
            <a:ext cx="50768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9;p42"/>
          <p:cNvSpPr txBox="1"/>
          <p:nvPr/>
        </p:nvSpPr>
        <p:spPr>
          <a:xfrm>
            <a:off x="5481933" y="1628800"/>
            <a:ext cx="341054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自訂function轉換詞根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再用CountVectorizer做向量化</a:t>
            </a:r>
            <a:endParaRPr dirty="0"/>
          </a:p>
        </p:txBody>
      </p:sp>
      <p:sp>
        <p:nvSpPr>
          <p:cNvPr id="7" name="Google Shape;301;p42"/>
          <p:cNvSpPr/>
          <p:nvPr/>
        </p:nvSpPr>
        <p:spPr>
          <a:xfrm>
            <a:off x="1864975" y="3211750"/>
            <a:ext cx="1835400" cy="31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02;p42"/>
          <p:cNvSpPr/>
          <p:nvPr/>
        </p:nvSpPr>
        <p:spPr>
          <a:xfrm>
            <a:off x="1939000" y="4885531"/>
            <a:ext cx="1346700" cy="31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03;p42"/>
          <p:cNvSpPr txBox="1"/>
          <p:nvPr/>
        </p:nvSpPr>
        <p:spPr>
          <a:xfrm>
            <a:off x="5481933" y="4883706"/>
            <a:ext cx="3582087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?? </a:t>
            </a:r>
            <a:r>
              <a:rPr lang="en" dirty="0"/>
              <a:t>透過</a:t>
            </a:r>
            <a:r>
              <a:rPr lang="en" dirty="0"/>
              <a:t>詞根</a:t>
            </a:r>
            <a:r>
              <a:rPr lang="en" dirty="0"/>
              <a:t>轉換可以把特徵值數量減少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但跑出來反而更高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-&gt;我覺得是words=text.split(‘ ‘)這個取word的方式不夠好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TFIDF</a:t>
            </a:r>
            <a:endParaRPr lang="zh-TW" altLang="en-US" dirty="0"/>
          </a:p>
        </p:txBody>
      </p:sp>
      <p:pic>
        <p:nvPicPr>
          <p:cNvPr id="3" name="Google Shape;30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770" y="2262222"/>
            <a:ext cx="5827375" cy="17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0;p43"/>
          <p:cNvSpPr txBox="1"/>
          <p:nvPr/>
        </p:nvSpPr>
        <p:spPr>
          <a:xfrm>
            <a:off x="311700" y="4149080"/>
            <a:ext cx="858078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CountVectorizer與TfidfVectorizer都可以將文本資料轉化成定量資料, 但填補的cell的方式不同,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CountVectorizer 填的是字詞出現的次數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TfidfVectorizer 填的是字詞出現的頻率及重要性計算出來的權重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CountVectorizer 對每個字一視同仁, 每個字的權重相同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TfidfVectorizer 會把罕見字的重要性權重放大</a:t>
            </a:r>
            <a:endParaRPr sz="1600" dirty="0"/>
          </a:p>
        </p:txBody>
      </p:sp>
      <p:sp>
        <p:nvSpPr>
          <p:cNvPr id="5" name="Google Shape;311;p43"/>
          <p:cNvSpPr txBox="1"/>
          <p:nvPr/>
        </p:nvSpPr>
        <p:spPr>
          <a:xfrm>
            <a:off x="311700" y="1484784"/>
            <a:ext cx="721262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TF(term frequency): 詞頻, 詞在文件中出現的頻率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IDF(inverse document frequency): 反向文件頻率, 衡量詞的重要性</a:t>
            </a:r>
            <a:endParaRPr dirty="0"/>
          </a:p>
        </p:txBody>
      </p:sp>
      <p:sp>
        <p:nvSpPr>
          <p:cNvPr id="6" name="文字方塊 5"/>
          <p:cNvSpPr txBox="1"/>
          <p:nvPr/>
        </p:nvSpPr>
        <p:spPr>
          <a:xfrm>
            <a:off x="3131840" y="3635732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336600"/>
                </a:solidFill>
              </a:rPr>
              <a:t>Cell</a:t>
            </a:r>
            <a:r>
              <a:rPr lang="zh-TW" altLang="en-US" dirty="0">
                <a:solidFill>
                  <a:srgbClr val="336600"/>
                </a:solidFill>
              </a:rPr>
              <a:t>填</a:t>
            </a:r>
            <a:r>
              <a:rPr lang="zh-TW" altLang="en-US" dirty="0" smtClean="0">
                <a:solidFill>
                  <a:srgbClr val="336600"/>
                </a:solidFill>
              </a:rPr>
              <a:t>的內容不同</a:t>
            </a:r>
            <a:r>
              <a:rPr lang="en-US" altLang="zh-TW" dirty="0" smtClean="0">
                <a:solidFill>
                  <a:srgbClr val="336600"/>
                </a:solidFill>
              </a:rPr>
              <a:t>, </a:t>
            </a:r>
            <a:r>
              <a:rPr lang="zh-TW" altLang="en-US" dirty="0">
                <a:solidFill>
                  <a:srgbClr val="336600"/>
                </a:solidFill>
              </a:rPr>
              <a:t>字詞</a:t>
            </a:r>
            <a:r>
              <a:rPr lang="zh-TW" altLang="en-US" dirty="0" smtClean="0">
                <a:solidFill>
                  <a:srgbClr val="336600"/>
                </a:solidFill>
              </a:rPr>
              <a:t>數量一樣</a:t>
            </a:r>
            <a:r>
              <a:rPr lang="en-US" altLang="zh-TW" dirty="0" smtClean="0">
                <a:solidFill>
                  <a:srgbClr val="336600"/>
                </a:solidFill>
              </a:rPr>
              <a:t>, </a:t>
            </a:r>
            <a:r>
              <a:rPr lang="zh-TW" altLang="en-US" dirty="0" smtClean="0">
                <a:solidFill>
                  <a:srgbClr val="336600"/>
                </a:solidFill>
              </a:rPr>
              <a:t>平均值不一樣</a:t>
            </a:r>
            <a:endParaRPr lang="zh-TW" altLang="en-US" dirty="0">
              <a:solidFill>
                <a:srgbClr val="33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補充:tfidf</a:t>
            </a:r>
            <a:r>
              <a:rPr lang="en" altLang="zh-TW" dirty="0" smtClean="0"/>
              <a:t>計算說明</a:t>
            </a:r>
            <a:endParaRPr lang="zh-TW" altLang="en-US" dirty="0"/>
          </a:p>
        </p:txBody>
      </p:sp>
      <p:sp>
        <p:nvSpPr>
          <p:cNvPr id="3" name="Google Shape;317;p44"/>
          <p:cNvSpPr txBox="1"/>
          <p:nvPr/>
        </p:nvSpPr>
        <p:spPr>
          <a:xfrm>
            <a:off x="437500" y="1666612"/>
            <a:ext cx="77349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bow(w,d) = 字詞w出現在文件d的次數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tf-idf(w,d) = bow(w,d)*(文件總數)/(出現字詞w的文件數)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==&gt;如果某一字詞出現在少數文件中，他的idf反向文件頻率會很高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上面歲出來的</a:t>
            </a:r>
            <a:r>
              <a:rPr lang="en" dirty="0" smtClean="0"/>
              <a:t>數字很大</a:t>
            </a:r>
            <a:r>
              <a:rPr lang="en" dirty="0"/>
              <a:t>, 用對數轉換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tf-idf(w,d) =bow(w,d) * log(</a:t>
            </a:r>
            <a:r>
              <a:rPr lang="en" dirty="0">
                <a:solidFill>
                  <a:schemeClr val="dk1"/>
                </a:solidFill>
              </a:rPr>
              <a:t>文件總數/出現字詞w的文件數)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==&gt;出現在每一份文件中的字詞會因為結果是0而不會有任何效用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==&gt;td-idf會讓罕用字更突顯出來, 並且在實質上忽略了常用字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==&gt;td-idf整體上可以去除不具資訊性的字詞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sz="4000" dirty="0"/>
              <a:t>pipeline+GridSearch找最佳組合</a:t>
            </a:r>
            <a:endParaRPr lang="zh-TW" altLang="en-US" sz="4000" dirty="0"/>
          </a:p>
        </p:txBody>
      </p:sp>
      <p:sp>
        <p:nvSpPr>
          <p:cNvPr id="3" name="Google Shape;323;p45"/>
          <p:cNvSpPr txBox="1"/>
          <p:nvPr/>
        </p:nvSpPr>
        <p:spPr>
          <a:xfrm>
            <a:off x="251520" y="1556792"/>
            <a:ext cx="742753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不知道該用哪個方法, 該下甚麼參數, 那就用pipleline跑跑看吧</a:t>
            </a:r>
            <a:endParaRPr dirty="0"/>
          </a:p>
        </p:txBody>
      </p:sp>
      <p:pic>
        <p:nvPicPr>
          <p:cNvPr id="4" name="Google Shape;324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3204" y="2108076"/>
            <a:ext cx="33147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25;p45"/>
          <p:cNvSpPr txBox="1"/>
          <p:nvPr/>
        </p:nvSpPr>
        <p:spPr>
          <a:xfrm>
            <a:off x="3863175" y="2598014"/>
            <a:ext cx="26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資料的空準確率為56%</a:t>
            </a:r>
            <a:endParaRPr dirty="0"/>
          </a:p>
        </p:txBody>
      </p:sp>
      <p:pic>
        <p:nvPicPr>
          <p:cNvPr id="6" name="Google Shape;3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28999"/>
            <a:ext cx="5921462" cy="24297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27;p45"/>
          <p:cNvSpPr txBox="1"/>
          <p:nvPr/>
        </p:nvSpPr>
        <p:spPr>
          <a:xfrm>
            <a:off x="251520" y="5858719"/>
            <a:ext cx="806489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用gridSearch</a:t>
            </a:r>
            <a:r>
              <a:rPr lang="en" dirty="0" smtClean="0">
                <a:solidFill>
                  <a:schemeClr val="dk1"/>
                </a:solidFill>
              </a:rPr>
              <a:t>嘗試這些參數組合, 文本特徵轉換使用CountVectorizer, </a:t>
            </a:r>
            <a:r>
              <a:rPr lang="en" dirty="0" smtClean="0"/>
              <a:t>分類方法採用貝氏分類器 --&gt;準確率提高到</a:t>
            </a:r>
            <a:r>
              <a:rPr lang="en" dirty="0"/>
              <a:t>75.5%</a:t>
            </a:r>
            <a:endParaRPr dirty="0"/>
          </a:p>
        </p:txBody>
      </p:sp>
      <p:sp>
        <p:nvSpPr>
          <p:cNvPr id="8" name="Google Shape;301;p42"/>
          <p:cNvSpPr/>
          <p:nvPr/>
        </p:nvSpPr>
        <p:spPr>
          <a:xfrm>
            <a:off x="211950" y="5540418"/>
            <a:ext cx="6088242" cy="31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smtClean="0"/>
              <a:t>pipeline+GridSearch找最佳組合</a:t>
            </a:r>
            <a:endParaRPr lang="zh-TW" altLang="en-US" dirty="0"/>
          </a:p>
        </p:txBody>
      </p:sp>
      <p:pic>
        <p:nvPicPr>
          <p:cNvPr id="3" name="Google Shape;333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9490" y="2132856"/>
            <a:ext cx="7570901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34;p46"/>
          <p:cNvSpPr txBox="1"/>
          <p:nvPr/>
        </p:nvSpPr>
        <p:spPr>
          <a:xfrm>
            <a:off x="529491" y="1527205"/>
            <a:ext cx="684075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把TfidfVectorizer也加入</a:t>
            </a:r>
            <a:r>
              <a:rPr lang="en" dirty="0" smtClean="0"/>
              <a:t>pipleline--&gt;準確率提升到</a:t>
            </a:r>
            <a:r>
              <a:rPr lang="en" dirty="0"/>
              <a:t>75.8%</a:t>
            </a:r>
            <a:endParaRPr dirty="0"/>
          </a:p>
        </p:txBody>
      </p:sp>
      <p:sp>
        <p:nvSpPr>
          <p:cNvPr id="5" name="Google Shape;301;p42"/>
          <p:cNvSpPr/>
          <p:nvPr/>
        </p:nvSpPr>
        <p:spPr>
          <a:xfrm>
            <a:off x="395535" y="6093296"/>
            <a:ext cx="7704855" cy="57606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: </a:t>
            </a:r>
            <a:r>
              <a:rPr lang="zh-TW" altLang="en-US" dirty="0"/>
              <a:t>紅皮書</a:t>
            </a:r>
            <a:r>
              <a:rPr lang="en-US" altLang="zh-TW" dirty="0"/>
              <a:t>5-5,5-6 </a:t>
            </a:r>
            <a:r>
              <a:rPr lang="zh-TW" altLang="en-US" dirty="0"/>
              <a:t>特徵</a:t>
            </a:r>
            <a:r>
              <a:rPr lang="zh-TW" altLang="en-US" dirty="0" smtClean="0"/>
              <a:t>壓縮</a:t>
            </a:r>
            <a:endParaRPr lang="zh-TW" altLang="en-US" dirty="0"/>
          </a:p>
        </p:txBody>
      </p:sp>
      <p:sp>
        <p:nvSpPr>
          <p:cNvPr id="4" name="Google Shape;348;p48"/>
          <p:cNvSpPr txBox="1">
            <a:spLocks/>
          </p:cNvSpPr>
          <p:nvPr/>
        </p:nvSpPr>
        <p:spPr bwMode="auto">
          <a:xfrm>
            <a:off x="179512" y="1484784"/>
            <a:ext cx="871130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1800" dirty="0" smtClean="0">
                <a:solidFill>
                  <a:schemeClr val="dk1"/>
                </a:solidFill>
              </a:rPr>
              <a:t>虛擬變數編碼雖然很好理解</a:t>
            </a:r>
            <a:r>
              <a:rPr lang="en-US" altLang="zh-TW" sz="1800" dirty="0" smtClean="0">
                <a:solidFill>
                  <a:schemeClr val="dk1"/>
                </a:solidFill>
              </a:rPr>
              <a:t>, </a:t>
            </a:r>
            <a:r>
              <a:rPr lang="zh-TW" altLang="en-US" sz="1800" dirty="0" smtClean="0">
                <a:solidFill>
                  <a:schemeClr val="dk1"/>
                </a:solidFill>
              </a:rPr>
              <a:t>但是當類別數量很大的時候</a:t>
            </a:r>
            <a:r>
              <a:rPr lang="en-US" altLang="zh-TW" sz="1800" dirty="0" smtClean="0">
                <a:solidFill>
                  <a:schemeClr val="dk1"/>
                </a:solidFill>
              </a:rPr>
              <a:t>, </a:t>
            </a:r>
            <a:r>
              <a:rPr lang="zh-TW" altLang="en-US" sz="1800" dirty="0" smtClean="0">
                <a:solidFill>
                  <a:schemeClr val="dk1"/>
                </a:solidFill>
              </a:rPr>
              <a:t>就會崩潰</a:t>
            </a:r>
            <a:r>
              <a:rPr lang="en-US" altLang="zh-TW" sz="1800" dirty="0" smtClean="0">
                <a:solidFill>
                  <a:schemeClr val="dk1"/>
                </a:solidFill>
              </a:rPr>
              <a:t>, </a:t>
            </a:r>
            <a:endParaRPr lang="zh-TW" altLang="en-US" sz="1800" dirty="0" smtClean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1800" dirty="0" smtClean="0">
                <a:solidFill>
                  <a:schemeClr val="dk1"/>
                </a:solidFill>
              </a:rPr>
              <a:t>這時可以壓縮特徵</a:t>
            </a:r>
            <a:r>
              <a:rPr lang="en-US" altLang="zh-TW" sz="1800" dirty="0" smtClean="0">
                <a:solidFill>
                  <a:schemeClr val="dk1"/>
                </a:solidFill>
              </a:rPr>
              <a:t>, </a:t>
            </a:r>
            <a:r>
              <a:rPr lang="zh-TW" altLang="en-US" sz="1800" dirty="0" smtClean="0">
                <a:solidFill>
                  <a:schemeClr val="dk1"/>
                </a:solidFill>
              </a:rPr>
              <a:t>使用的方法有</a:t>
            </a:r>
            <a:r>
              <a:rPr lang="en-US" altLang="zh-TW" sz="1800" dirty="0" smtClean="0">
                <a:solidFill>
                  <a:schemeClr val="dk1"/>
                </a:solidFill>
              </a:rPr>
              <a:t>:</a:t>
            </a:r>
            <a:endParaRPr lang="zh-TW" altLang="en-US" sz="1800" dirty="0" smtClean="0">
              <a:solidFill>
                <a:schemeClr val="dk1"/>
              </a:solidFill>
            </a:endParaRPr>
          </a:p>
          <a:p>
            <a:pPr marL="45720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r>
              <a:rPr lang="zh-TW" altLang="en-US" sz="1800" dirty="0" smtClean="0">
                <a:solidFill>
                  <a:schemeClr val="dk1"/>
                </a:solidFill>
              </a:rPr>
              <a:t>特徵雜湊</a:t>
            </a:r>
            <a:r>
              <a:rPr lang="en-US" altLang="zh-TW" sz="1800" dirty="0" smtClean="0">
                <a:solidFill>
                  <a:schemeClr val="dk1"/>
                </a:solidFill>
              </a:rPr>
              <a:t>(hash):</a:t>
            </a:r>
            <a:endParaRPr lang="zh-TW" altLang="en-US" sz="1800" dirty="0" smtClean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7155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zh-TW" altLang="en-US" sz="1800" dirty="0">
                <a:solidFill>
                  <a:schemeClr val="dk1"/>
                </a:solidFill>
              </a:rPr>
              <a:t>將可能有</a:t>
            </a:r>
            <a:r>
              <a:rPr lang="zh-TW" altLang="en-US" sz="1800" b="1" dirty="0">
                <a:solidFill>
                  <a:schemeClr val="dk1"/>
                </a:solidFill>
              </a:rPr>
              <a:t>無限數量的類別映射到一個固定的整數範圍</a:t>
            </a:r>
            <a:r>
              <a:rPr lang="en-US" altLang="zh-TW" sz="1800" b="1" dirty="0">
                <a:solidFill>
                  <a:schemeClr val="dk1"/>
                </a:solidFill>
              </a:rPr>
              <a:t>[1,m]</a:t>
            </a:r>
            <a:r>
              <a:rPr lang="en-US" altLang="zh-TW" sz="1800" dirty="0">
                <a:solidFill>
                  <a:schemeClr val="dk1"/>
                </a:solidFill>
              </a:rPr>
              <a:t>, </a:t>
            </a:r>
            <a:r>
              <a:rPr lang="zh-TW" altLang="en-US" sz="1800" dirty="0">
                <a:solidFill>
                  <a:schemeClr val="dk1"/>
                </a:solidFill>
              </a:rPr>
              <a:t>以降低特徵數量</a:t>
            </a:r>
          </a:p>
          <a:p>
            <a:pPr marL="97155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r>
              <a:rPr lang="zh-TW" altLang="en-US" sz="1800" dirty="0" smtClean="0">
                <a:solidFill>
                  <a:schemeClr val="dk1"/>
                </a:solidFill>
              </a:rPr>
              <a:t>在保留特徵的同時可以降低儲存空間及學習時間</a:t>
            </a:r>
          </a:p>
          <a:p>
            <a:pPr marL="97155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r>
              <a:rPr lang="zh-TW" altLang="en-US" sz="1800" dirty="0" smtClean="0">
                <a:solidFill>
                  <a:schemeClr val="dk1"/>
                </a:solidFill>
              </a:rPr>
              <a:t>唯一的缺點是</a:t>
            </a:r>
            <a:r>
              <a:rPr lang="en-US" altLang="zh-TW" sz="1800" dirty="0" smtClean="0">
                <a:solidFill>
                  <a:schemeClr val="dk1"/>
                </a:solidFill>
              </a:rPr>
              <a:t>hash</a:t>
            </a:r>
            <a:r>
              <a:rPr lang="zh-TW" altLang="en-US" sz="1800" dirty="0" smtClean="0">
                <a:solidFill>
                  <a:schemeClr val="dk1"/>
                </a:solidFill>
              </a:rPr>
              <a:t>過後的特徵不在是可讀的</a:t>
            </a:r>
          </a:p>
          <a:p>
            <a:pPr marL="97155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zh-TW" altLang="en-US" sz="1800" dirty="0">
                <a:solidFill>
                  <a:schemeClr val="dk1"/>
                </a:solidFill>
              </a:rPr>
              <a:t>可以線上學習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TW" altLang="en-US" sz="1800" dirty="0" smtClean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TW" altLang="en-US" sz="1800" dirty="0" smtClean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TW" altLang="en-US" sz="1800" dirty="0" smtClean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16510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lang="en-US" altLang="zh-TW" sz="1800" dirty="0" smtClean="0">
              <a:solidFill>
                <a:schemeClr val="dk1"/>
              </a:solidFill>
            </a:endParaRPr>
          </a:p>
          <a:p>
            <a:pPr marL="45720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endParaRPr lang="en-US" altLang="zh-TW" sz="1800" dirty="0" smtClean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TW" altLang="en-US" sz="1800" dirty="0">
              <a:solidFill>
                <a:schemeClr val="dk1"/>
              </a:solidFill>
            </a:endParaRPr>
          </a:p>
        </p:txBody>
      </p:sp>
      <p:pic>
        <p:nvPicPr>
          <p:cNvPr id="5" name="Google Shape;34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560" y="3789040"/>
            <a:ext cx="5951374" cy="15008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1;p42"/>
          <p:cNvSpPr/>
          <p:nvPr/>
        </p:nvSpPr>
        <p:spPr>
          <a:xfrm>
            <a:off x="539552" y="4725144"/>
            <a:ext cx="2736304" cy="43204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741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: </a:t>
            </a:r>
            <a:r>
              <a:rPr lang="zh-TW" altLang="en-US" dirty="0"/>
              <a:t>紅皮書</a:t>
            </a:r>
            <a:r>
              <a:rPr lang="en-US" altLang="zh-TW" dirty="0"/>
              <a:t>5-5,5-6 </a:t>
            </a:r>
            <a:r>
              <a:rPr lang="zh-TW" altLang="en-US" dirty="0"/>
              <a:t>特徵</a:t>
            </a:r>
            <a:r>
              <a:rPr lang="zh-TW" altLang="en-US" dirty="0" smtClean="0"/>
              <a:t>壓縮</a:t>
            </a:r>
            <a:endParaRPr lang="zh-TW" altLang="en-US" dirty="0"/>
          </a:p>
        </p:txBody>
      </p:sp>
      <p:sp>
        <p:nvSpPr>
          <p:cNvPr id="4" name="Google Shape;348;p48"/>
          <p:cNvSpPr txBox="1">
            <a:spLocks/>
          </p:cNvSpPr>
          <p:nvPr/>
        </p:nvSpPr>
        <p:spPr bwMode="auto">
          <a:xfrm>
            <a:off x="179512" y="1484784"/>
            <a:ext cx="871130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endParaRPr lang="en-US" altLang="zh-TW" sz="1800" dirty="0" smtClean="0">
              <a:solidFill>
                <a:schemeClr val="dk1"/>
              </a:solidFill>
            </a:endParaRPr>
          </a:p>
          <a:p>
            <a:pPr marL="45720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r>
              <a:rPr lang="zh-TW" altLang="en-US" sz="1800" dirty="0" smtClean="0">
                <a:solidFill>
                  <a:schemeClr val="dk1"/>
                </a:solidFill>
              </a:rPr>
              <a:t>分箱計數</a:t>
            </a:r>
            <a:r>
              <a:rPr lang="en-US" altLang="zh-TW" sz="1800" dirty="0" smtClean="0">
                <a:solidFill>
                  <a:schemeClr val="dk1"/>
                </a:solidFill>
              </a:rPr>
              <a:t>:</a:t>
            </a:r>
            <a:endParaRPr lang="zh-TW" altLang="en-US" sz="1800" dirty="0" smtClean="0">
              <a:solidFill>
                <a:schemeClr val="dk1"/>
              </a:solidFill>
            </a:endParaRPr>
          </a:p>
          <a:p>
            <a:pPr marL="97155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r>
              <a:rPr lang="zh-TW" altLang="en-US" sz="1800" dirty="0" smtClean="0">
                <a:solidFill>
                  <a:schemeClr val="dk1"/>
                </a:solidFill>
              </a:rPr>
              <a:t>使用類別變數與目標的</a:t>
            </a:r>
            <a:r>
              <a:rPr lang="zh-TW" altLang="en-US" sz="1800" b="1" dirty="0" smtClean="0">
                <a:solidFill>
                  <a:schemeClr val="dk1"/>
                </a:solidFill>
              </a:rPr>
              <a:t>條件機率作為特徵</a:t>
            </a:r>
          </a:p>
          <a:p>
            <a:pPr marL="97155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r>
              <a:rPr lang="zh-TW" altLang="en-US" sz="1800" b="1" dirty="0" smtClean="0">
                <a:solidFill>
                  <a:schemeClr val="dk1"/>
                </a:solidFill>
              </a:rPr>
              <a:t>仰賴歷史資料來產生必要的統計資訊</a:t>
            </a:r>
          </a:p>
          <a:p>
            <a:pPr marL="97155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r>
              <a:rPr lang="zh-TW" altLang="en-US" sz="1800" dirty="0" smtClean="0">
                <a:solidFill>
                  <a:schemeClr val="dk1"/>
                </a:solidFill>
              </a:rPr>
              <a:t>通常會使用較早的資料來計數，使用目前的資料來訓練，再使用特徵資料來測試</a:t>
            </a:r>
          </a:p>
          <a:p>
            <a:pPr marL="97155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Tx/>
              <a:buChar char="-"/>
            </a:pPr>
            <a:r>
              <a:rPr lang="zh-TW" altLang="en-US" sz="1800" dirty="0" smtClean="0">
                <a:solidFill>
                  <a:schemeClr val="dk1"/>
                </a:solidFill>
              </a:rPr>
              <a:t>不可線上學習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TW" altLang="en-US" sz="1800" dirty="0">
              <a:solidFill>
                <a:schemeClr val="dk1"/>
              </a:solidFill>
            </a:endParaRPr>
          </a:p>
        </p:txBody>
      </p:sp>
      <p:pic>
        <p:nvPicPr>
          <p:cNvPr id="6" name="Google Shape;35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1600" y="3933056"/>
            <a:ext cx="5904656" cy="1682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1;p42"/>
          <p:cNvSpPr/>
          <p:nvPr/>
        </p:nvSpPr>
        <p:spPr>
          <a:xfrm>
            <a:off x="971600" y="5013176"/>
            <a:ext cx="2952328" cy="50405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5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填補分類特徵</a:t>
            </a:r>
            <a:endParaRPr lang="zh-TW" altLang="en-US" dirty="0"/>
          </a:p>
        </p:txBody>
      </p:sp>
      <p:pic>
        <p:nvPicPr>
          <p:cNvPr id="4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2776"/>
            <a:ext cx="4707632" cy="2813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66867"/>
            <a:ext cx="7334250" cy="21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7;p16"/>
          <p:cNvSpPr/>
          <p:nvPr/>
        </p:nvSpPr>
        <p:spPr>
          <a:xfrm>
            <a:off x="895475" y="5071967"/>
            <a:ext cx="903000" cy="27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8;p16"/>
          <p:cNvSpPr txBox="1"/>
          <p:nvPr/>
        </p:nvSpPr>
        <p:spPr>
          <a:xfrm>
            <a:off x="4860032" y="2080913"/>
            <a:ext cx="42627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類別資料不能用中位數，平均值填補，</a:t>
            </a:r>
            <a:r>
              <a:rPr lang="en" dirty="0" smtClean="0"/>
              <a:t>可以用眾數</a:t>
            </a:r>
            <a:r>
              <a:rPr lang="zh-TW" altLang="en-US" dirty="0" smtClean="0"/>
              <a:t>填補</a:t>
            </a:r>
            <a:endParaRPr dirty="0"/>
          </a:p>
        </p:txBody>
      </p:sp>
      <p:sp>
        <p:nvSpPr>
          <p:cNvPr id="8" name="Google Shape;77;p16"/>
          <p:cNvSpPr/>
          <p:nvPr/>
        </p:nvSpPr>
        <p:spPr>
          <a:xfrm>
            <a:off x="679500" y="2378203"/>
            <a:ext cx="903000" cy="27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;p16"/>
          <p:cNvSpPr txBox="1"/>
          <p:nvPr/>
        </p:nvSpPr>
        <p:spPr>
          <a:xfrm>
            <a:off x="4211960" y="5321516"/>
            <a:ext cx="4147574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srgbClr val="336600"/>
                </a:solidFill>
              </a:rPr>
              <a:t>value_counts</a:t>
            </a:r>
            <a:r>
              <a:rPr lang="zh-TW" altLang="en-US" dirty="0">
                <a:solidFill>
                  <a:srgbClr val="336600"/>
                </a:solidFill>
              </a:rPr>
              <a:t>會回傳一個物件</a:t>
            </a:r>
            <a:r>
              <a:rPr lang="zh-TW" altLang="en-US" dirty="0" smtClean="0">
                <a:solidFill>
                  <a:srgbClr val="336600"/>
                </a:solidFill>
              </a:rPr>
              <a:t>，</a:t>
            </a:r>
            <a:endParaRPr lang="en-US" altLang="zh-TW" dirty="0" smtClean="0">
              <a:solidFill>
                <a:srgbClr val="336600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336600"/>
                </a:solidFill>
              </a:rPr>
              <a:t>由</a:t>
            </a:r>
            <a:r>
              <a:rPr lang="zh-TW" altLang="en-US" dirty="0">
                <a:solidFill>
                  <a:srgbClr val="336600"/>
                </a:solidFill>
              </a:rPr>
              <a:t>高至低包含行中的各個</a:t>
            </a:r>
            <a:r>
              <a:rPr lang="zh-TW" altLang="en-US" dirty="0" smtClean="0">
                <a:solidFill>
                  <a:srgbClr val="336600"/>
                </a:solidFill>
              </a:rPr>
              <a:t>元素</a:t>
            </a:r>
            <a:endParaRPr lang="en-US" altLang="zh-TW" dirty="0" smtClean="0">
              <a:solidFill>
                <a:srgbClr val="336600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336600"/>
                </a:solidFill>
              </a:rPr>
              <a:t>--&gt;</a:t>
            </a:r>
            <a:r>
              <a:rPr lang="en-US" altLang="zh-TW" dirty="0">
                <a:solidFill>
                  <a:srgbClr val="336600"/>
                </a:solidFill>
              </a:rPr>
              <a:t>index[0] </a:t>
            </a:r>
            <a:r>
              <a:rPr lang="zh-TW" altLang="en-US" dirty="0">
                <a:solidFill>
                  <a:srgbClr val="336600"/>
                </a:solidFill>
              </a:rPr>
              <a:t>第一個元素就是最常出現的</a:t>
            </a:r>
          </a:p>
        </p:txBody>
      </p:sp>
    </p:spTree>
    <p:extLst>
      <p:ext uri="{BB962C8B-B14F-4D97-AF65-F5344CB8AC3E}">
        <p14:creationId xmlns:p14="http://schemas.microsoft.com/office/powerpoint/2010/main" val="361937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填補分類特徵</a:t>
            </a:r>
            <a:r>
              <a:rPr lang="en" altLang="zh-TW" dirty="0"/>
              <a:t>-自訂分類填補器</a:t>
            </a:r>
            <a:endParaRPr lang="zh-TW" altLang="en-US" dirty="0"/>
          </a:p>
        </p:txBody>
      </p:sp>
      <p:pic>
        <p:nvPicPr>
          <p:cNvPr id="3" name="Google Shape;8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0" y="1520700"/>
            <a:ext cx="3968747" cy="5094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1564"/>
            <a:ext cx="3962400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7"/>
          <p:cNvSpPr/>
          <p:nvPr/>
        </p:nvSpPr>
        <p:spPr>
          <a:xfrm>
            <a:off x="5501915" y="5624533"/>
            <a:ext cx="333000" cy="26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7;p17"/>
          <p:cNvSpPr/>
          <p:nvPr/>
        </p:nvSpPr>
        <p:spPr>
          <a:xfrm>
            <a:off x="4932040" y="5358133"/>
            <a:ext cx="459000" cy="26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8;p17"/>
          <p:cNvSpPr txBox="1"/>
          <p:nvPr/>
        </p:nvSpPr>
        <p:spPr>
          <a:xfrm>
            <a:off x="311700" y="4292433"/>
            <a:ext cx="42627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這次我們會學習自訂分類填補器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sklearn的TransformerMixin</a:t>
            </a:r>
            <a:r>
              <a:rPr lang="en" dirty="0" smtClean="0"/>
              <a:t>類別包含了</a:t>
            </a:r>
            <a:r>
              <a:rPr lang="en" dirty="0"/>
              <a:t>fit_transform function會別呼叫我們建立的fit及transform function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一次填補多個特徵的缺漏值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94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填補分類特徵</a:t>
            </a:r>
            <a:r>
              <a:rPr lang="en" altLang="zh-TW" dirty="0"/>
              <a:t>-自訂定量填補器</a:t>
            </a:r>
            <a:endParaRPr lang="zh-TW" altLang="en-US" dirty="0"/>
          </a:p>
        </p:txBody>
      </p:sp>
      <p:pic>
        <p:nvPicPr>
          <p:cNvPr id="3" name="Google Shape;9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2401" y="1560168"/>
            <a:ext cx="4633949" cy="509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3572"/>
            <a:ext cx="3962400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6;p18"/>
          <p:cNvSpPr/>
          <p:nvPr/>
        </p:nvSpPr>
        <p:spPr>
          <a:xfrm>
            <a:off x="6941875" y="6088333"/>
            <a:ext cx="333000" cy="26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7;p18"/>
          <p:cNvSpPr txBox="1"/>
          <p:nvPr/>
        </p:nvSpPr>
        <p:spPr>
          <a:xfrm>
            <a:off x="311700" y="5002867"/>
            <a:ext cx="3324196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自訂定量填補器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數值資料用平均值填補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94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填補分類特徵-pipeline</a:t>
            </a:r>
            <a:endParaRPr lang="zh-TW" altLang="en-US" dirty="0"/>
          </a:p>
        </p:txBody>
      </p:sp>
      <p:pic>
        <p:nvPicPr>
          <p:cNvPr id="3" name="Google Shape;10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88900" y="1560167"/>
            <a:ext cx="4343400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4;p19"/>
          <p:cNvSpPr txBox="1"/>
          <p:nvPr/>
        </p:nvSpPr>
        <p:spPr>
          <a:xfrm>
            <a:off x="311700" y="4618067"/>
            <a:ext cx="3803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用pipeline把兩個轉換器串起來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可以一次填補完所有缺值</a:t>
            </a:r>
            <a:endParaRPr/>
          </a:p>
        </p:txBody>
      </p:sp>
      <p:pic>
        <p:nvPicPr>
          <p:cNvPr id="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0167"/>
            <a:ext cx="3962400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6;p18"/>
          <p:cNvSpPr/>
          <p:nvPr/>
        </p:nvSpPr>
        <p:spPr>
          <a:xfrm>
            <a:off x="7884368" y="4341430"/>
            <a:ext cx="476760" cy="26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6;p18"/>
          <p:cNvSpPr/>
          <p:nvPr/>
        </p:nvSpPr>
        <p:spPr>
          <a:xfrm>
            <a:off x="5710931" y="3652045"/>
            <a:ext cx="476760" cy="26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6;p18"/>
          <p:cNvSpPr/>
          <p:nvPr/>
        </p:nvSpPr>
        <p:spPr>
          <a:xfrm>
            <a:off x="5103352" y="3356992"/>
            <a:ext cx="476760" cy="26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94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smtClean="0">
                <a:solidFill>
                  <a:schemeClr val="dk2"/>
                </a:solidFill>
              </a:rPr>
              <a:t>編碼分類變數-</a:t>
            </a:r>
            <a:r>
              <a:rPr lang="zh-TW" altLang="en-US" dirty="0"/>
              <a:t>虛擬變數編碼</a:t>
            </a:r>
          </a:p>
        </p:txBody>
      </p:sp>
      <p:pic>
        <p:nvPicPr>
          <p:cNvPr id="3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0768"/>
            <a:ext cx="8839202" cy="36792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3;p20"/>
          <p:cNvSpPr txBox="1"/>
          <p:nvPr/>
        </p:nvSpPr>
        <p:spPr>
          <a:xfrm>
            <a:off x="383324" y="5118234"/>
            <a:ext cx="6132891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要進行器學習先把分類資料轉換成數值資料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dirty="0" err="1"/>
              <a:t>padax</a:t>
            </a:r>
            <a:r>
              <a:rPr lang="zh-TW" altLang="en-US" dirty="0"/>
              <a:t>內建對類別類型的變數做 虛擬變數編碼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TW" altLang="en-US" dirty="0"/>
              <a:t>在這邊他把</a:t>
            </a:r>
            <a:r>
              <a:rPr lang="en-US" altLang="zh-TW" dirty="0" err="1"/>
              <a:t>like,dislike</a:t>
            </a:r>
            <a:r>
              <a:rPr lang="zh-TW" altLang="en-US" dirty="0"/>
              <a:t>也當成分類資料做了</a:t>
            </a:r>
            <a:r>
              <a:rPr lang="zh-TW" altLang="en-US" dirty="0" smtClean="0"/>
              <a:t>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94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smtClean="0">
                <a:solidFill>
                  <a:schemeClr val="dk2"/>
                </a:solidFill>
              </a:rPr>
              <a:t>編碼分類變數-</a:t>
            </a:r>
            <a:r>
              <a:rPr lang="zh-TW" altLang="en-US" dirty="0"/>
              <a:t>虛擬變數編碼</a:t>
            </a:r>
          </a:p>
        </p:txBody>
      </p:sp>
      <p:pic>
        <p:nvPicPr>
          <p:cNvPr id="3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17" y="1916832"/>
            <a:ext cx="7839075" cy="34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0;p21"/>
          <p:cNvSpPr txBox="1"/>
          <p:nvPr/>
        </p:nvSpPr>
        <p:spPr>
          <a:xfrm>
            <a:off x="152400" y="5445224"/>
            <a:ext cx="492365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不想把ordinal_column dummify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可以自己指定要編碼的資料行:city, boolean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94694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11AE1D15574D34A96D03389BC94640B" ma:contentTypeVersion="0" ma:contentTypeDescription="建立新的文件。" ma:contentTypeScope="" ma:versionID="501cd20965d70f592901fe858f0b51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103824-B62D-47B4-AFB0-5500DA723A62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7809CA1-98A2-4FB5-A916-24814D549C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A1A7F4-0429-477C-98A5-F5E3F79DA1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2340</TotalTime>
  <Words>961</Words>
  <Application>Microsoft Office PowerPoint</Application>
  <PresentationFormat>如螢幕大小 (4:3)</PresentationFormat>
  <Paragraphs>201</Paragraphs>
  <Slides>36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1_自訂設計</vt:lpstr>
      <vt:lpstr>特徵建構</vt:lpstr>
      <vt:lpstr>大綱</vt:lpstr>
      <vt:lpstr>觀察資料分類</vt:lpstr>
      <vt:lpstr>填補分類特徵</vt:lpstr>
      <vt:lpstr>填補分類特徵-自訂分類填補器</vt:lpstr>
      <vt:lpstr>填補分類特徵-自訂定量填補器</vt:lpstr>
      <vt:lpstr>填補分類特徵-pipeline</vt:lpstr>
      <vt:lpstr>編碼分類變數-虛擬變數編碼</vt:lpstr>
      <vt:lpstr>編碼分類變數-虛擬變數編碼</vt:lpstr>
      <vt:lpstr>編碼分類變數-自訂虛擬變數編碼器</vt:lpstr>
      <vt:lpstr>編碼分類變數 -定序等級的編碼</vt:lpstr>
      <vt:lpstr>編碼分類變數-自訂標籤編碼器</vt:lpstr>
      <vt:lpstr>編碼分類變數-將連續特徵分箱</vt:lpstr>
      <vt:lpstr>編碼分類變數-自訂分箱轉換器</vt:lpstr>
      <vt:lpstr>組裝pipleline</vt:lpstr>
      <vt:lpstr>擴展數值特徵</vt:lpstr>
      <vt:lpstr>原始特徵使用KNN</vt:lpstr>
      <vt:lpstr>多項式特徵</vt:lpstr>
      <vt:lpstr>多項式特徵</vt:lpstr>
      <vt:lpstr>多項式特徵</vt:lpstr>
      <vt:lpstr>文本特徵建構</vt:lpstr>
      <vt:lpstr>詞袋(Bag-of-Words)</vt:lpstr>
      <vt:lpstr>CountVectorizer</vt:lpstr>
      <vt:lpstr>ContVectorizer</vt:lpstr>
      <vt:lpstr>ContVectorizer-停用字</vt:lpstr>
      <vt:lpstr>ContVectorizer-其他參數</vt:lpstr>
      <vt:lpstr>ContVectorizer-其他參數</vt:lpstr>
      <vt:lpstr>ContVectorizer-其他參數</vt:lpstr>
      <vt:lpstr>Stemming 詞幹提取</vt:lpstr>
      <vt:lpstr>自訂詞幹提取器</vt:lpstr>
      <vt:lpstr>TFIDF</vt:lpstr>
      <vt:lpstr>補充:tfidf計算說明</vt:lpstr>
      <vt:lpstr>pipeline+GridSearch找最佳組合</vt:lpstr>
      <vt:lpstr>pipeline+GridSearch找最佳組合</vt:lpstr>
      <vt:lpstr>補充: 紅皮書5-5,5-6 特徵壓縮</vt:lpstr>
      <vt:lpstr>補充: 紅皮書5-5,5-6 特徵壓縮</vt:lpstr>
    </vt:vector>
  </TitlesOfParts>
  <Company>Powerchip Semiconductor Manufacturing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資訊管理部 - 曾欣燕</cp:lastModifiedBy>
  <cp:revision>52</cp:revision>
  <dcterms:created xsi:type="dcterms:W3CDTF">2018-07-27T03:16:51Z</dcterms:created>
  <dcterms:modified xsi:type="dcterms:W3CDTF">2021-01-27T02:02:48Z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0x010100911AE1D15574D34A96D03389BC94640B</vt:lpwstr>
  </property>
  <property fmtid="{D5CDD505-2E9C-101B-9397-08002B2CF9AE}" pid="3" name="SPSDescription">
    <vt:lpwstr/>
  </property>
  <property fmtid="{D5CDD505-2E9C-101B-9397-08002B2CF9AE}" pid="4" name="Owner">
    <vt:lpwstr/>
  </property>
  <property fmtid="{D5CDD505-2E9C-101B-9397-08002B2CF9AE}" pid="5" name="Status">
    <vt:lpwstr/>
  </property>
  <property fmtid="{D5CDD505-2E9C-101B-9397-08002B2CF9AE}" pid="6" name="IsMyDocuments">
    <vt:bool>true</vt:bool>
  </property>
</Properties>
</file>