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29"/>
  </p:notesMasterIdLst>
  <p:sldIdLst>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269" r:id="rId27"/>
    <p:sldId id="270" r:id="rId28"/>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標楷體" pitchFamily="65" charset="-120"/>
        <a:cs typeface="+mn-cs"/>
      </a:defRPr>
    </a:lvl1pPr>
    <a:lvl2pPr marL="457200" algn="l" rtl="0" fontAlgn="base">
      <a:spcBef>
        <a:spcPct val="0"/>
      </a:spcBef>
      <a:spcAft>
        <a:spcPct val="0"/>
      </a:spcAft>
      <a:defRPr kumimoji="1" kern="1200">
        <a:solidFill>
          <a:schemeClr val="tx1"/>
        </a:solidFill>
        <a:latin typeface="Arial" charset="0"/>
        <a:ea typeface="標楷體" pitchFamily="65" charset="-120"/>
        <a:cs typeface="+mn-cs"/>
      </a:defRPr>
    </a:lvl2pPr>
    <a:lvl3pPr marL="914400" algn="l" rtl="0" fontAlgn="base">
      <a:spcBef>
        <a:spcPct val="0"/>
      </a:spcBef>
      <a:spcAft>
        <a:spcPct val="0"/>
      </a:spcAft>
      <a:defRPr kumimoji="1" kern="1200">
        <a:solidFill>
          <a:schemeClr val="tx1"/>
        </a:solidFill>
        <a:latin typeface="Arial" charset="0"/>
        <a:ea typeface="標楷體" pitchFamily="65" charset="-120"/>
        <a:cs typeface="+mn-cs"/>
      </a:defRPr>
    </a:lvl3pPr>
    <a:lvl4pPr marL="1371600" algn="l" rtl="0" fontAlgn="base">
      <a:spcBef>
        <a:spcPct val="0"/>
      </a:spcBef>
      <a:spcAft>
        <a:spcPct val="0"/>
      </a:spcAft>
      <a:defRPr kumimoji="1" kern="1200">
        <a:solidFill>
          <a:schemeClr val="tx1"/>
        </a:solidFill>
        <a:latin typeface="Arial" charset="0"/>
        <a:ea typeface="標楷體" pitchFamily="65" charset="-120"/>
        <a:cs typeface="+mn-cs"/>
      </a:defRPr>
    </a:lvl4pPr>
    <a:lvl5pPr marL="1828800" algn="l" rtl="0" fontAlgn="base">
      <a:spcBef>
        <a:spcPct val="0"/>
      </a:spcBef>
      <a:spcAft>
        <a:spcPct val="0"/>
      </a:spcAft>
      <a:defRPr kumimoji="1" kern="1200">
        <a:solidFill>
          <a:schemeClr val="tx1"/>
        </a:solidFill>
        <a:latin typeface="Arial" charset="0"/>
        <a:ea typeface="標楷體" pitchFamily="65" charset="-120"/>
        <a:cs typeface="+mn-cs"/>
      </a:defRPr>
    </a:lvl5pPr>
    <a:lvl6pPr marL="2286000" algn="l" defTabSz="914400" rtl="0" eaLnBrk="1" latinLnBrk="0" hangingPunct="1">
      <a:defRPr kumimoji="1" kern="1200">
        <a:solidFill>
          <a:schemeClr val="tx1"/>
        </a:solidFill>
        <a:latin typeface="Arial" charset="0"/>
        <a:ea typeface="標楷體" pitchFamily="65" charset="-120"/>
        <a:cs typeface="+mn-cs"/>
      </a:defRPr>
    </a:lvl6pPr>
    <a:lvl7pPr marL="2743200" algn="l" defTabSz="914400" rtl="0" eaLnBrk="1" latinLnBrk="0" hangingPunct="1">
      <a:defRPr kumimoji="1" kern="1200">
        <a:solidFill>
          <a:schemeClr val="tx1"/>
        </a:solidFill>
        <a:latin typeface="Arial" charset="0"/>
        <a:ea typeface="標楷體" pitchFamily="65" charset="-120"/>
        <a:cs typeface="+mn-cs"/>
      </a:defRPr>
    </a:lvl7pPr>
    <a:lvl8pPr marL="3200400" algn="l" defTabSz="914400" rtl="0" eaLnBrk="1" latinLnBrk="0" hangingPunct="1">
      <a:defRPr kumimoji="1" kern="1200">
        <a:solidFill>
          <a:schemeClr val="tx1"/>
        </a:solidFill>
        <a:latin typeface="Arial" charset="0"/>
        <a:ea typeface="標楷體" pitchFamily="65" charset="-120"/>
        <a:cs typeface="+mn-cs"/>
      </a:defRPr>
    </a:lvl8pPr>
    <a:lvl9pPr marL="3657600" algn="l" defTabSz="914400" rtl="0" eaLnBrk="1" latinLnBrk="0" hangingPunct="1">
      <a:defRPr kumimoji="1" kern="1200">
        <a:solidFill>
          <a:schemeClr val="tx1"/>
        </a:solidFill>
        <a:latin typeface="Arial" charset="0"/>
        <a:ea typeface="標楷體"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88" autoAdjust="0"/>
  </p:normalViewPr>
  <p:slideViewPr>
    <p:cSldViewPr>
      <p:cViewPr varScale="1">
        <p:scale>
          <a:sx n="84" d="100"/>
          <a:sy n="84" d="100"/>
        </p:scale>
        <p:origin x="1098"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D4330-5EE1-48C5-A3DB-4503700E57FB}" type="datetimeFigureOut">
              <a:rPr lang="zh-TW" altLang="en-US" smtClean="0"/>
              <a:t>2021/1/29</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73957-0B15-48B2-9D76-D8E2DE1BD2AE}" type="slidenum">
              <a:rPr lang="zh-TW" altLang="en-US" smtClean="0"/>
              <a:t>‹#›</a:t>
            </a:fld>
            <a:endParaRPr lang="zh-TW" altLang="en-US"/>
          </a:p>
        </p:txBody>
      </p:sp>
    </p:spTree>
    <p:extLst>
      <p:ext uri="{BB962C8B-B14F-4D97-AF65-F5344CB8AC3E}">
        <p14:creationId xmlns:p14="http://schemas.microsoft.com/office/powerpoint/2010/main" val="1506892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2765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34111BCB-989F-4C0C-9B36-CD5B691697CF}" type="slidenum">
              <a:rPr lang="en-US" altLang="zh-TW">
                <a:latin typeface="Arial" panose="020B0604020202020204" pitchFamily="34" charset="0"/>
              </a:rPr>
              <a:pPr/>
              <a:t>2</a:t>
            </a:fld>
            <a:endParaRPr lang="en-US" altLang="zh-TW">
              <a:latin typeface="Arial" panose="020B0604020202020204" pitchFamily="34" charset="0"/>
            </a:endParaRPr>
          </a:p>
        </p:txBody>
      </p:sp>
    </p:spTree>
    <p:extLst>
      <p:ext uri="{BB962C8B-B14F-4D97-AF65-F5344CB8AC3E}">
        <p14:creationId xmlns:p14="http://schemas.microsoft.com/office/powerpoint/2010/main" val="90312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460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C39A9E37-E02A-47D2-84BB-137D24F518F6}" type="slidenum">
              <a:rPr kumimoji="0" lang="zh-TW" altLang="en-US"/>
              <a:pPr/>
              <a:t>11</a:t>
            </a:fld>
            <a:endParaRPr kumimoji="0" lang="zh-TW" altLang="en-US"/>
          </a:p>
        </p:txBody>
      </p:sp>
    </p:spTree>
    <p:extLst>
      <p:ext uri="{BB962C8B-B14F-4D97-AF65-F5344CB8AC3E}">
        <p14:creationId xmlns:p14="http://schemas.microsoft.com/office/powerpoint/2010/main" val="3439128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481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7E3F7BDE-52B8-44F7-B7E6-F5AEB2DFD818}" type="slidenum">
              <a:rPr kumimoji="0" lang="zh-TW" altLang="en-US"/>
              <a:pPr/>
              <a:t>12</a:t>
            </a:fld>
            <a:endParaRPr kumimoji="0" lang="zh-TW" altLang="en-US"/>
          </a:p>
        </p:txBody>
      </p:sp>
    </p:spTree>
    <p:extLst>
      <p:ext uri="{BB962C8B-B14F-4D97-AF65-F5344CB8AC3E}">
        <p14:creationId xmlns:p14="http://schemas.microsoft.com/office/powerpoint/2010/main" val="4087053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2465900B-5C0D-45A8-8410-EFA087464730}" type="slidenum">
              <a:rPr kumimoji="0" lang="zh-TW" altLang="en-US"/>
              <a:pPr/>
              <a:t>13</a:t>
            </a:fld>
            <a:endParaRPr kumimoji="0" lang="zh-TW" altLang="en-US"/>
          </a:p>
        </p:txBody>
      </p:sp>
    </p:spTree>
    <p:extLst>
      <p:ext uri="{BB962C8B-B14F-4D97-AF65-F5344CB8AC3E}">
        <p14:creationId xmlns:p14="http://schemas.microsoft.com/office/powerpoint/2010/main" val="450131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522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B2AC8EF2-6118-4995-B544-EDC84289518E}" type="slidenum">
              <a:rPr kumimoji="0" lang="zh-TW" altLang="en-US"/>
              <a:pPr/>
              <a:t>14</a:t>
            </a:fld>
            <a:endParaRPr kumimoji="0" lang="zh-TW" altLang="en-US"/>
          </a:p>
        </p:txBody>
      </p:sp>
    </p:spTree>
    <p:extLst>
      <p:ext uri="{BB962C8B-B14F-4D97-AF65-F5344CB8AC3E}">
        <p14:creationId xmlns:p14="http://schemas.microsoft.com/office/powerpoint/2010/main" val="1791823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圖像版面配置區 1"/>
          <p:cNvSpPr>
            <a:spLocks noGrp="1" noRot="1" noChangeAspect="1" noTextEdit="1"/>
          </p:cNvSpPr>
          <p:nvPr>
            <p:ph type="sldImg"/>
          </p:nvPr>
        </p:nvSpPr>
        <p:spPr bwMode="auto">
          <a:xfrm>
            <a:off x="3397250" y="292100"/>
            <a:ext cx="3179763" cy="2384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備忘稿版面配置區 2"/>
          <p:cNvSpPr>
            <a:spLocks noGrp="1"/>
          </p:cNvSpPr>
          <p:nvPr>
            <p:ph type="body" idx="1"/>
          </p:nvPr>
        </p:nvSpPr>
        <p:spPr bwMode="auto">
          <a:xfrm>
            <a:off x="336550" y="2905125"/>
            <a:ext cx="9148763" cy="3059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mtClean="0"/>
              <a:t>If WIP profile is linear, the arrival variation will be smooth. And it can prevent bottleneck from starvation.</a:t>
            </a:r>
          </a:p>
          <a:p>
            <a:pPr indent="179388" algn="just"/>
            <a:r>
              <a:rPr lang="en-US" altLang="zh-TW" smtClean="0"/>
              <a:t>U Efficiency allocates safety WIP of bottleneck and actual WIP of non-bottleneck to corresponding layers evenly. And defines the optimal WIP for each layer. </a:t>
            </a:r>
          </a:p>
          <a:p>
            <a:pPr indent="179388" algn="just"/>
            <a:r>
              <a:rPr lang="en-US" altLang="zh-TW" smtClean="0"/>
              <a:t>U Efficiency daily uploads optimal WIP of each tech to dispatching system at user side, If the WIP of a layer is higher than optimal level, and the WIP of next layer is lower than optimal level, highest priority is given to the layer. On the contrary, if the WIP of current layer is lower than optimal level, and the WIP of next layer is higher than optimal level, lowest priority is given to the layer.</a:t>
            </a:r>
          </a:p>
          <a:p>
            <a:pPr indent="179388" algn="just"/>
            <a:r>
              <a:rPr lang="en-US" altLang="zh-TW" smtClean="0"/>
              <a:t>Finally, for each machine group, dispatching system will categorize all queuing lots into the 4 priority quadrants.      </a:t>
            </a:r>
          </a:p>
          <a:p>
            <a:pPr indent="179388" algn="just"/>
            <a:r>
              <a:rPr lang="en-US" altLang="zh-TW" smtClean="0"/>
              <a:t> </a:t>
            </a:r>
          </a:p>
          <a:p>
            <a:pPr indent="179388" algn="just"/>
            <a:r>
              <a:rPr lang="zh-TW" altLang="en-US" smtClean="0"/>
              <a:t>如果 </a:t>
            </a:r>
            <a:r>
              <a:rPr lang="en-US" altLang="zh-TW" smtClean="0"/>
              <a:t>WIP </a:t>
            </a:r>
            <a:r>
              <a:rPr lang="zh-TW" altLang="en-US" smtClean="0"/>
              <a:t>的 </a:t>
            </a:r>
            <a:r>
              <a:rPr lang="en-US" altLang="zh-TW" smtClean="0"/>
              <a:t>profile </a:t>
            </a:r>
            <a:r>
              <a:rPr lang="zh-TW" altLang="en-US" smtClean="0"/>
              <a:t>夠 </a:t>
            </a:r>
            <a:r>
              <a:rPr lang="en-US" altLang="zh-TW" smtClean="0"/>
              <a:t>linear</a:t>
            </a:r>
            <a:r>
              <a:rPr lang="zh-TW" altLang="en-US" smtClean="0"/>
              <a:t>，機台的 </a:t>
            </a:r>
            <a:r>
              <a:rPr lang="en-US" altLang="zh-TW" smtClean="0"/>
              <a:t>WIP</a:t>
            </a:r>
            <a:r>
              <a:rPr lang="zh-TW" altLang="en-US" smtClean="0"/>
              <a:t> 來到變異就會很小，而且可以避免 </a:t>
            </a:r>
            <a:r>
              <a:rPr lang="en-US" altLang="zh-TW" smtClean="0"/>
              <a:t>bottleneck WIP </a:t>
            </a:r>
            <a:r>
              <a:rPr lang="zh-TW" altLang="en-US" smtClean="0"/>
              <a:t>不足。</a:t>
            </a:r>
            <a:endParaRPr lang="en-US" altLang="zh-TW" smtClean="0"/>
          </a:p>
          <a:p>
            <a:pPr indent="179388" algn="just"/>
            <a:r>
              <a:rPr lang="en-US" altLang="zh-TW" smtClean="0"/>
              <a:t>U Efficiency </a:t>
            </a:r>
            <a:r>
              <a:rPr lang="zh-TW" altLang="en-US" smtClean="0"/>
              <a:t>將 </a:t>
            </a:r>
            <a:r>
              <a:rPr lang="en-US" altLang="zh-TW" smtClean="0"/>
              <a:t>bottleneck </a:t>
            </a:r>
            <a:r>
              <a:rPr lang="zh-TW" altLang="en-US" smtClean="0"/>
              <a:t>的 </a:t>
            </a:r>
            <a:r>
              <a:rPr lang="en-US" altLang="zh-TW" smtClean="0"/>
              <a:t>safety WIP </a:t>
            </a:r>
            <a:r>
              <a:rPr lang="zh-TW" altLang="en-US" smtClean="0"/>
              <a:t>及 </a:t>
            </a:r>
            <a:r>
              <a:rPr lang="en-US" altLang="zh-TW" smtClean="0"/>
              <a:t>non-bottleneck </a:t>
            </a:r>
            <a:r>
              <a:rPr lang="zh-TW" altLang="en-US" smtClean="0"/>
              <a:t>的實際 </a:t>
            </a:r>
            <a:r>
              <a:rPr lang="en-US" altLang="zh-TW" smtClean="0"/>
              <a:t>WIP</a:t>
            </a:r>
            <a:r>
              <a:rPr lang="zh-TW" altLang="en-US" smtClean="0"/>
              <a:t> 均勻分配到對應的 </a:t>
            </a:r>
            <a:r>
              <a:rPr lang="en-US" altLang="zh-TW" smtClean="0"/>
              <a:t>layer</a:t>
            </a:r>
            <a:r>
              <a:rPr lang="zh-TW" altLang="en-US" smtClean="0"/>
              <a:t>，最後訂出每個  </a:t>
            </a:r>
            <a:r>
              <a:rPr lang="en-US" altLang="zh-TW" smtClean="0"/>
              <a:t>layer </a:t>
            </a:r>
            <a:r>
              <a:rPr lang="zh-TW" altLang="en-US" smtClean="0"/>
              <a:t>的 </a:t>
            </a:r>
            <a:r>
              <a:rPr lang="en-US" altLang="zh-TW" smtClean="0"/>
              <a:t>optimal WIP</a:t>
            </a:r>
            <a:r>
              <a:rPr lang="zh-TW" altLang="en-US" smtClean="0"/>
              <a:t>。</a:t>
            </a:r>
            <a:endParaRPr lang="en-US" altLang="zh-TW" smtClean="0"/>
          </a:p>
          <a:p>
            <a:pPr indent="179388" algn="just"/>
            <a:r>
              <a:rPr lang="en-US" altLang="zh-TW" smtClean="0"/>
              <a:t>U</a:t>
            </a:r>
            <a:r>
              <a:rPr lang="zh-TW" altLang="en-US" smtClean="0"/>
              <a:t> </a:t>
            </a:r>
            <a:r>
              <a:rPr lang="en-US" altLang="zh-TW" smtClean="0"/>
              <a:t>Efficiency </a:t>
            </a:r>
            <a:r>
              <a:rPr lang="zh-TW" altLang="en-US" smtClean="0"/>
              <a:t>每天更新每個 </a:t>
            </a:r>
            <a:r>
              <a:rPr lang="en-US" altLang="zh-TW" smtClean="0"/>
              <a:t>tech </a:t>
            </a:r>
            <a:r>
              <a:rPr lang="zh-TW" altLang="en-US" smtClean="0"/>
              <a:t>的 </a:t>
            </a:r>
            <a:r>
              <a:rPr lang="en-US" altLang="zh-TW" smtClean="0"/>
              <a:t>optimal WIP profile</a:t>
            </a:r>
            <a:r>
              <a:rPr lang="zh-TW" altLang="en-US" smtClean="0"/>
              <a:t>，</a:t>
            </a:r>
            <a:r>
              <a:rPr lang="en-US" altLang="zh-TW" smtClean="0"/>
              <a:t>user </a:t>
            </a:r>
            <a:r>
              <a:rPr lang="zh-TW" altLang="en-US" smtClean="0"/>
              <a:t>可以於派工系統中制定對應的 </a:t>
            </a:r>
            <a:r>
              <a:rPr lang="en-US" altLang="zh-TW" smtClean="0"/>
              <a:t>rule</a:t>
            </a:r>
            <a:r>
              <a:rPr lang="zh-TW" altLang="en-US" smtClean="0"/>
              <a:t>。如果某個 </a:t>
            </a:r>
            <a:r>
              <a:rPr lang="en-US" altLang="zh-TW" smtClean="0"/>
              <a:t>layer </a:t>
            </a:r>
            <a:r>
              <a:rPr lang="zh-TW" altLang="en-US" smtClean="0"/>
              <a:t>的</a:t>
            </a:r>
            <a:r>
              <a:rPr lang="en-US" altLang="zh-TW" smtClean="0"/>
              <a:t> WIP </a:t>
            </a:r>
            <a:r>
              <a:rPr lang="zh-TW" altLang="en-US" smtClean="0"/>
              <a:t>高於</a:t>
            </a:r>
            <a:r>
              <a:rPr lang="en-US" altLang="zh-TW" smtClean="0"/>
              <a:t> optimal</a:t>
            </a:r>
            <a:r>
              <a:rPr lang="zh-TW" altLang="en-US" smtClean="0"/>
              <a:t>，但是下一個</a:t>
            </a:r>
            <a:r>
              <a:rPr lang="en-US" altLang="zh-TW" smtClean="0"/>
              <a:t> layer </a:t>
            </a:r>
            <a:r>
              <a:rPr lang="zh-TW" altLang="en-US" smtClean="0"/>
              <a:t>的 </a:t>
            </a:r>
            <a:r>
              <a:rPr lang="en-US" altLang="zh-TW" smtClean="0"/>
              <a:t>WIP </a:t>
            </a:r>
            <a:r>
              <a:rPr lang="zh-TW" altLang="en-US" smtClean="0"/>
              <a:t>低於 </a:t>
            </a:r>
            <a:r>
              <a:rPr lang="en-US" altLang="zh-TW" smtClean="0"/>
              <a:t>optimal level,  </a:t>
            </a:r>
            <a:r>
              <a:rPr lang="zh-TW" altLang="en-US" smtClean="0"/>
              <a:t>必須列為最高</a:t>
            </a:r>
            <a:r>
              <a:rPr lang="en-US" altLang="zh-TW" smtClean="0"/>
              <a:t> priority</a:t>
            </a:r>
            <a:r>
              <a:rPr lang="zh-TW" altLang="en-US" smtClean="0"/>
              <a:t>。相反的，如果某個 </a:t>
            </a:r>
            <a:r>
              <a:rPr lang="en-US" altLang="zh-TW" smtClean="0"/>
              <a:t>layer </a:t>
            </a:r>
            <a:r>
              <a:rPr lang="zh-TW" altLang="en-US" smtClean="0"/>
              <a:t>的</a:t>
            </a:r>
            <a:r>
              <a:rPr lang="en-US" altLang="zh-TW" smtClean="0"/>
              <a:t> WIP </a:t>
            </a:r>
            <a:r>
              <a:rPr lang="zh-TW" altLang="en-US" smtClean="0"/>
              <a:t>低於</a:t>
            </a:r>
            <a:r>
              <a:rPr lang="en-US" altLang="zh-TW" smtClean="0"/>
              <a:t> optimal</a:t>
            </a:r>
            <a:r>
              <a:rPr lang="zh-TW" altLang="en-US" smtClean="0"/>
              <a:t>，而下一個</a:t>
            </a:r>
            <a:r>
              <a:rPr lang="en-US" altLang="zh-TW" smtClean="0"/>
              <a:t> layer </a:t>
            </a:r>
            <a:r>
              <a:rPr lang="zh-TW" altLang="en-US" smtClean="0"/>
              <a:t>的 </a:t>
            </a:r>
            <a:r>
              <a:rPr lang="en-US" altLang="zh-TW" smtClean="0"/>
              <a:t>WIP </a:t>
            </a:r>
            <a:r>
              <a:rPr lang="zh-TW" altLang="en-US" smtClean="0"/>
              <a:t>高於 </a:t>
            </a:r>
            <a:r>
              <a:rPr lang="en-US" altLang="zh-TW" smtClean="0"/>
              <a:t>optimal level,  </a:t>
            </a:r>
            <a:r>
              <a:rPr lang="zh-TW" altLang="en-US" smtClean="0"/>
              <a:t>就將它列為最低</a:t>
            </a:r>
            <a:r>
              <a:rPr lang="en-US" altLang="zh-TW" smtClean="0"/>
              <a:t> priority</a:t>
            </a:r>
            <a:r>
              <a:rPr lang="zh-TW" altLang="en-US" smtClean="0"/>
              <a:t>。</a:t>
            </a:r>
            <a:endParaRPr lang="en-US" altLang="zh-TW" smtClean="0"/>
          </a:p>
          <a:p>
            <a:pPr indent="179388" algn="just"/>
            <a:r>
              <a:rPr lang="zh-TW" altLang="en-US" smtClean="0"/>
              <a:t>最後，派工系統可以針對每個機群，將所有 </a:t>
            </a:r>
            <a:r>
              <a:rPr lang="en-US" altLang="zh-TW" smtClean="0"/>
              <a:t>queueing lots</a:t>
            </a:r>
            <a:r>
              <a:rPr lang="zh-TW" altLang="en-US" smtClean="0"/>
              <a:t> 歸類為這 </a:t>
            </a:r>
            <a:r>
              <a:rPr lang="en-US" altLang="zh-TW" smtClean="0"/>
              <a:t>4 </a:t>
            </a:r>
            <a:r>
              <a:rPr lang="zh-TW" altLang="en-US" smtClean="0"/>
              <a:t>個 </a:t>
            </a:r>
            <a:r>
              <a:rPr lang="en-US" altLang="zh-TW" smtClean="0"/>
              <a:t>priority </a:t>
            </a:r>
            <a:r>
              <a:rPr lang="zh-TW" altLang="en-US" smtClean="0"/>
              <a:t>象限。</a:t>
            </a:r>
            <a:endParaRPr lang="en-US" altLang="zh-TW" smtClean="0"/>
          </a:p>
          <a:p>
            <a:pPr indent="179388" algn="just"/>
            <a:endParaRPr lang="en-US" altLang="zh-TW" smtClean="0"/>
          </a:p>
          <a:p>
            <a:pPr indent="179388" algn="just"/>
            <a:endParaRPr lang="en-US" altLang="zh-TW" smtClean="0"/>
          </a:p>
          <a:p>
            <a:pPr indent="179388" algn="just"/>
            <a:r>
              <a:rPr lang="zh-TW" altLang="en-US" smtClean="0"/>
              <a:t>  </a:t>
            </a:r>
          </a:p>
        </p:txBody>
      </p:sp>
      <p:sp>
        <p:nvSpPr>
          <p:cNvPr id="542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0E8C795B-2D43-4F78-A0B2-53461E0F742C}" type="slidenum">
              <a:rPr kumimoji="0" lang="zh-TW" altLang="en-US"/>
              <a:pPr/>
              <a:t>15</a:t>
            </a:fld>
            <a:endParaRPr kumimoji="0" lang="zh-TW" altLang="en-US"/>
          </a:p>
        </p:txBody>
      </p:sp>
    </p:spTree>
    <p:extLst>
      <p:ext uri="{BB962C8B-B14F-4D97-AF65-F5344CB8AC3E}">
        <p14:creationId xmlns:p14="http://schemas.microsoft.com/office/powerpoint/2010/main" val="3631940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t>In order to improve KPI effectively, u-Efficiency provides KPI breakdown analysis to identify the root causes for poor KPI performance. </a:t>
            </a:r>
          </a:p>
          <a:p>
            <a:pPr indent="179388" algn="just"/>
            <a:r>
              <a:rPr lang="en-US" altLang="zh-TW" sz="1300" smtClean="0"/>
              <a:t>Take the machine for instance, the KPI impact of dispatching on COV of arrival rate is actually influenced by upstream machines. Thus, u-Efficiency can identify the true killers that need to dispatch WIP more evenly, and smooth arrival variation for downstream machines.   </a:t>
            </a:r>
          </a:p>
          <a:p>
            <a:pPr indent="179388" algn="just"/>
            <a:endParaRPr lang="en-US" altLang="zh-TW" sz="1300" smtClean="0"/>
          </a:p>
          <a:p>
            <a:pPr indent="179388" algn="just"/>
            <a:r>
              <a:rPr lang="zh-TW" altLang="en-US" sz="1300" smtClean="0"/>
              <a:t>要如何有效改善 </a:t>
            </a:r>
            <a:r>
              <a:rPr lang="en-US" altLang="zh-TW" sz="1300" smtClean="0"/>
              <a:t>KPI </a:t>
            </a:r>
            <a:r>
              <a:rPr lang="zh-TW" altLang="en-US" sz="1300" smtClean="0"/>
              <a:t>呢</a:t>
            </a:r>
            <a:r>
              <a:rPr lang="en-US" altLang="zh-TW" sz="1300" smtClean="0"/>
              <a:t>? u-Efficiency </a:t>
            </a:r>
            <a:r>
              <a:rPr lang="zh-TW" altLang="en-US" sz="1300" smtClean="0"/>
              <a:t>提供了 </a:t>
            </a:r>
            <a:r>
              <a:rPr lang="en-US" altLang="zh-TW" sz="1300" smtClean="0"/>
              <a:t>KPI breakdown </a:t>
            </a:r>
            <a:r>
              <a:rPr lang="zh-TW" altLang="en-US" sz="1300" smtClean="0"/>
              <a:t>分析功能，協助找到真正的原因。</a:t>
            </a:r>
            <a:endParaRPr lang="en-US" altLang="zh-TW" sz="1300" smtClean="0"/>
          </a:p>
          <a:p>
            <a:pPr indent="179388" algn="just"/>
            <a:r>
              <a:rPr lang="zh-TW" altLang="en-US" sz="1300" smtClean="0"/>
              <a:t>舉例來說，這一個機台的 </a:t>
            </a:r>
            <a:r>
              <a:rPr lang="en-US" altLang="zh-TW" sz="1300" smtClean="0"/>
              <a:t>WIP</a:t>
            </a:r>
            <a:r>
              <a:rPr lang="zh-TW" altLang="en-US" sz="1300" smtClean="0"/>
              <a:t> 來到變異太高，  真正的破壞者是它的上游特定機台。</a:t>
            </a:r>
            <a:r>
              <a:rPr lang="en-US" altLang="zh-TW" sz="1300" smtClean="0"/>
              <a:t>u-Efficiency </a:t>
            </a:r>
            <a:r>
              <a:rPr lang="zh-TW" altLang="en-US" sz="1300" smtClean="0"/>
              <a:t>能找到最大的元兇，進而由 </a:t>
            </a:r>
            <a:r>
              <a:rPr lang="en-US" altLang="zh-TW" sz="1300" smtClean="0"/>
              <a:t>user </a:t>
            </a:r>
            <a:r>
              <a:rPr lang="zh-TW" altLang="en-US" sz="1300" smtClean="0"/>
              <a:t>去修改它的派工法則。</a:t>
            </a:r>
          </a:p>
        </p:txBody>
      </p:sp>
      <p:sp>
        <p:nvSpPr>
          <p:cNvPr id="563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00D0E601-02CC-4032-8771-669A8DD2CA71}" type="slidenum">
              <a:rPr kumimoji="0" lang="zh-TW" altLang="en-US"/>
              <a:pPr/>
              <a:t>16</a:t>
            </a:fld>
            <a:endParaRPr kumimoji="0" lang="zh-TW" altLang="en-US"/>
          </a:p>
        </p:txBody>
      </p:sp>
    </p:spTree>
    <p:extLst>
      <p:ext uri="{BB962C8B-B14F-4D97-AF65-F5344CB8AC3E}">
        <p14:creationId xmlns:p14="http://schemas.microsoft.com/office/powerpoint/2010/main" val="1117489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t>In order to improve KPI effectively, u-Efficiency provides KPI breakdown analysis to identify the root causes for poor KPI performance. </a:t>
            </a:r>
          </a:p>
          <a:p>
            <a:pPr indent="179388" algn="just"/>
            <a:r>
              <a:rPr lang="en-US" altLang="zh-TW" sz="1300" smtClean="0"/>
              <a:t>Take the machine for instance, the KPI impact of dispatching on COV of arrival rate is actually influenced by upstream machines. Thus, u-Efficiency can identify the true killers that need to dispatch WIP more evenly, and smooth arrival variation for downstream machines.   </a:t>
            </a:r>
          </a:p>
          <a:p>
            <a:pPr indent="179388" algn="just"/>
            <a:endParaRPr lang="en-US" altLang="zh-TW" sz="1300" smtClean="0"/>
          </a:p>
          <a:p>
            <a:pPr indent="179388" algn="just"/>
            <a:r>
              <a:rPr lang="zh-TW" altLang="en-US" sz="1300" smtClean="0"/>
              <a:t>要如何有效改善 </a:t>
            </a:r>
            <a:r>
              <a:rPr lang="en-US" altLang="zh-TW" sz="1300" smtClean="0"/>
              <a:t>KPI </a:t>
            </a:r>
            <a:r>
              <a:rPr lang="zh-TW" altLang="en-US" sz="1300" smtClean="0"/>
              <a:t>呢</a:t>
            </a:r>
            <a:r>
              <a:rPr lang="en-US" altLang="zh-TW" sz="1300" smtClean="0"/>
              <a:t>? u-Efficiency </a:t>
            </a:r>
            <a:r>
              <a:rPr lang="zh-TW" altLang="en-US" sz="1300" smtClean="0"/>
              <a:t>提供了 </a:t>
            </a:r>
            <a:r>
              <a:rPr lang="en-US" altLang="zh-TW" sz="1300" smtClean="0"/>
              <a:t>KPI breakdown </a:t>
            </a:r>
            <a:r>
              <a:rPr lang="zh-TW" altLang="en-US" sz="1300" smtClean="0"/>
              <a:t>分析功能，協助找到真正的原因。</a:t>
            </a:r>
            <a:endParaRPr lang="en-US" altLang="zh-TW" sz="1300" smtClean="0"/>
          </a:p>
          <a:p>
            <a:pPr indent="179388" algn="just"/>
            <a:r>
              <a:rPr lang="zh-TW" altLang="en-US" sz="1300" smtClean="0"/>
              <a:t>舉例來說，這一個機台的 </a:t>
            </a:r>
            <a:r>
              <a:rPr lang="en-US" altLang="zh-TW" sz="1300" smtClean="0"/>
              <a:t>WIP</a:t>
            </a:r>
            <a:r>
              <a:rPr lang="zh-TW" altLang="en-US" sz="1300" smtClean="0"/>
              <a:t> 來到變異太高，  真正的破壞者是它的上游特定機台。</a:t>
            </a:r>
            <a:r>
              <a:rPr lang="en-US" altLang="zh-TW" sz="1300" smtClean="0"/>
              <a:t>u-Efficiency </a:t>
            </a:r>
            <a:r>
              <a:rPr lang="zh-TW" altLang="en-US" sz="1300" smtClean="0"/>
              <a:t>能找到最大的元兇，進而由 </a:t>
            </a:r>
            <a:r>
              <a:rPr lang="en-US" altLang="zh-TW" sz="1300" smtClean="0"/>
              <a:t>user </a:t>
            </a:r>
            <a:r>
              <a:rPr lang="zh-TW" altLang="en-US" sz="1300" smtClean="0"/>
              <a:t>去修改它的派工法則。</a:t>
            </a:r>
          </a:p>
        </p:txBody>
      </p:sp>
      <p:sp>
        <p:nvSpPr>
          <p:cNvPr id="583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BE271299-3EFE-40FA-9FE3-13C5D87516A0}" type="slidenum">
              <a:rPr kumimoji="0" lang="zh-TW" altLang="en-US"/>
              <a:pPr/>
              <a:t>17</a:t>
            </a:fld>
            <a:endParaRPr kumimoji="0" lang="zh-TW" altLang="en-US"/>
          </a:p>
        </p:txBody>
      </p:sp>
    </p:spTree>
    <p:extLst>
      <p:ext uri="{BB962C8B-B14F-4D97-AF65-F5344CB8AC3E}">
        <p14:creationId xmlns:p14="http://schemas.microsoft.com/office/powerpoint/2010/main" val="2118172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t>In order to improve KPI effectively, u-Efficiency provides KPI breakdown analysis to identify the root causes for poor KPI performance. </a:t>
            </a:r>
          </a:p>
          <a:p>
            <a:pPr indent="179388" algn="just"/>
            <a:r>
              <a:rPr lang="en-US" altLang="zh-TW" sz="1300" smtClean="0"/>
              <a:t>Take the machine for instance, the KPI impact of dispatching on COV of arrival rate is actually influenced by upstream machines. Thus, u-Efficiency can identify the true killers that need to dispatch WIP more evenly, and smooth arrival variation for downstream machines.   </a:t>
            </a:r>
          </a:p>
          <a:p>
            <a:pPr indent="179388" algn="just"/>
            <a:endParaRPr lang="en-US" altLang="zh-TW" sz="1300" smtClean="0"/>
          </a:p>
          <a:p>
            <a:pPr indent="179388" algn="just"/>
            <a:r>
              <a:rPr lang="zh-TW" altLang="en-US" sz="1300" smtClean="0"/>
              <a:t>要如何有效改善 </a:t>
            </a:r>
            <a:r>
              <a:rPr lang="en-US" altLang="zh-TW" sz="1300" smtClean="0"/>
              <a:t>KPI </a:t>
            </a:r>
            <a:r>
              <a:rPr lang="zh-TW" altLang="en-US" sz="1300" smtClean="0"/>
              <a:t>呢</a:t>
            </a:r>
            <a:r>
              <a:rPr lang="en-US" altLang="zh-TW" sz="1300" smtClean="0"/>
              <a:t>? u-Efficiency </a:t>
            </a:r>
            <a:r>
              <a:rPr lang="zh-TW" altLang="en-US" sz="1300" smtClean="0"/>
              <a:t>提供了 </a:t>
            </a:r>
            <a:r>
              <a:rPr lang="en-US" altLang="zh-TW" sz="1300" smtClean="0"/>
              <a:t>KPI breakdown </a:t>
            </a:r>
            <a:r>
              <a:rPr lang="zh-TW" altLang="en-US" sz="1300" smtClean="0"/>
              <a:t>分析功能，協助找到真正的原因。</a:t>
            </a:r>
            <a:endParaRPr lang="en-US" altLang="zh-TW" sz="1300" smtClean="0"/>
          </a:p>
          <a:p>
            <a:pPr indent="179388" algn="just"/>
            <a:r>
              <a:rPr lang="zh-TW" altLang="en-US" sz="1300" smtClean="0"/>
              <a:t>舉例來說，這一個機台的 </a:t>
            </a:r>
            <a:r>
              <a:rPr lang="en-US" altLang="zh-TW" sz="1300" smtClean="0"/>
              <a:t>WIP</a:t>
            </a:r>
            <a:r>
              <a:rPr lang="zh-TW" altLang="en-US" sz="1300" smtClean="0"/>
              <a:t> 來到變異太高，  真正的破壞者是它的上游特定機台。</a:t>
            </a:r>
            <a:r>
              <a:rPr lang="en-US" altLang="zh-TW" sz="1300" smtClean="0"/>
              <a:t>u-Efficiency </a:t>
            </a:r>
            <a:r>
              <a:rPr lang="zh-TW" altLang="en-US" sz="1300" smtClean="0"/>
              <a:t>能找到最大的元兇，進而由 </a:t>
            </a:r>
            <a:r>
              <a:rPr lang="en-US" altLang="zh-TW" sz="1300" smtClean="0"/>
              <a:t>user </a:t>
            </a:r>
            <a:r>
              <a:rPr lang="zh-TW" altLang="en-US" sz="1300" smtClean="0"/>
              <a:t>去修改它的派工法則。</a:t>
            </a:r>
          </a:p>
        </p:txBody>
      </p:sp>
      <p:sp>
        <p:nvSpPr>
          <p:cNvPr id="604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13771694-E3BE-477A-81D3-CB6103CC26A7}" type="slidenum">
              <a:rPr kumimoji="0" lang="zh-TW" altLang="en-US"/>
              <a:pPr/>
              <a:t>18</a:t>
            </a:fld>
            <a:endParaRPr kumimoji="0" lang="zh-TW" altLang="en-US"/>
          </a:p>
        </p:txBody>
      </p:sp>
    </p:spTree>
    <p:extLst>
      <p:ext uri="{BB962C8B-B14F-4D97-AF65-F5344CB8AC3E}">
        <p14:creationId xmlns:p14="http://schemas.microsoft.com/office/powerpoint/2010/main" val="3819820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6246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2C2985A2-696A-4271-BB32-19A1F1E9471D}" type="slidenum">
              <a:rPr kumimoji="0" lang="zh-TW" altLang="en-US"/>
              <a:pPr/>
              <a:t>19</a:t>
            </a:fld>
            <a:endParaRPr kumimoji="0" lang="zh-TW" altLang="en-US"/>
          </a:p>
        </p:txBody>
      </p:sp>
    </p:spTree>
    <p:extLst>
      <p:ext uri="{BB962C8B-B14F-4D97-AF65-F5344CB8AC3E}">
        <p14:creationId xmlns:p14="http://schemas.microsoft.com/office/powerpoint/2010/main" val="2569261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645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8E36FF6B-14B8-4C2D-9BB7-893703E25A82}" type="slidenum">
              <a:rPr kumimoji="0" lang="zh-TW" altLang="en-US"/>
              <a:pPr/>
              <a:t>20</a:t>
            </a:fld>
            <a:endParaRPr kumimoji="0" lang="zh-TW" altLang="en-US"/>
          </a:p>
        </p:txBody>
      </p:sp>
    </p:spTree>
    <p:extLst>
      <p:ext uri="{BB962C8B-B14F-4D97-AF65-F5344CB8AC3E}">
        <p14:creationId xmlns:p14="http://schemas.microsoft.com/office/powerpoint/2010/main" val="65326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2970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7EB62033-2A34-4FC7-9575-0F2597C49906}" type="slidenum">
              <a:rPr lang="en-US" altLang="zh-TW">
                <a:latin typeface="Arial" panose="020B0604020202020204" pitchFamily="34" charset="0"/>
              </a:rPr>
              <a:pPr/>
              <a:t>3</a:t>
            </a:fld>
            <a:endParaRPr lang="en-US" altLang="zh-TW">
              <a:latin typeface="Arial" panose="020B0604020202020204" pitchFamily="34" charset="0"/>
            </a:endParaRPr>
          </a:p>
        </p:txBody>
      </p:sp>
    </p:spTree>
    <p:extLst>
      <p:ext uri="{BB962C8B-B14F-4D97-AF65-F5344CB8AC3E}">
        <p14:creationId xmlns:p14="http://schemas.microsoft.com/office/powerpoint/2010/main" val="1208094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665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D4A50406-6763-46A4-A895-375F98AC1373}" type="slidenum">
              <a:rPr kumimoji="0" lang="zh-TW" altLang="en-US"/>
              <a:pPr/>
              <a:t>21</a:t>
            </a:fld>
            <a:endParaRPr kumimoji="0" lang="zh-TW" altLang="en-US"/>
          </a:p>
        </p:txBody>
      </p:sp>
    </p:spTree>
    <p:extLst>
      <p:ext uri="{BB962C8B-B14F-4D97-AF65-F5344CB8AC3E}">
        <p14:creationId xmlns:p14="http://schemas.microsoft.com/office/powerpoint/2010/main" val="1570977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6861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51C527C2-5F6B-4FC4-AEC2-A54885400C4A}" type="slidenum">
              <a:rPr kumimoji="0" lang="zh-TW" altLang="en-US"/>
              <a:pPr/>
              <a:t>22</a:t>
            </a:fld>
            <a:endParaRPr kumimoji="0" lang="zh-TW" altLang="en-US"/>
          </a:p>
        </p:txBody>
      </p:sp>
    </p:spTree>
    <p:extLst>
      <p:ext uri="{BB962C8B-B14F-4D97-AF65-F5344CB8AC3E}">
        <p14:creationId xmlns:p14="http://schemas.microsoft.com/office/powerpoint/2010/main" val="209566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3174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F6BECD82-4EE6-4811-B184-C12B410C6E6F}" type="slidenum">
              <a:rPr kumimoji="0" lang="zh-TW" altLang="en-US"/>
              <a:pPr/>
              <a:t>4</a:t>
            </a:fld>
            <a:endParaRPr kumimoji="0" lang="zh-TW" altLang="en-US"/>
          </a:p>
        </p:txBody>
      </p:sp>
    </p:spTree>
    <p:extLst>
      <p:ext uri="{BB962C8B-B14F-4D97-AF65-F5344CB8AC3E}">
        <p14:creationId xmlns:p14="http://schemas.microsoft.com/office/powerpoint/2010/main" val="418604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3B065B88-61ED-4611-BF3F-56C90D4D34A0}" type="slidenum">
              <a:rPr kumimoji="0" lang="zh-TW" altLang="en-US"/>
              <a:pPr/>
              <a:t>5</a:t>
            </a:fld>
            <a:endParaRPr kumimoji="0" lang="zh-TW" altLang="en-US"/>
          </a:p>
        </p:txBody>
      </p:sp>
    </p:spTree>
    <p:extLst>
      <p:ext uri="{BB962C8B-B14F-4D97-AF65-F5344CB8AC3E}">
        <p14:creationId xmlns:p14="http://schemas.microsoft.com/office/powerpoint/2010/main" val="170694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3584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CCF43F91-B2BB-4830-A280-50C0ED447BD8}" type="slidenum">
              <a:rPr kumimoji="0" lang="zh-TW" altLang="en-US"/>
              <a:pPr/>
              <a:t>6</a:t>
            </a:fld>
            <a:endParaRPr kumimoji="0" lang="zh-TW" altLang="en-US"/>
          </a:p>
        </p:txBody>
      </p:sp>
    </p:spTree>
    <p:extLst>
      <p:ext uri="{BB962C8B-B14F-4D97-AF65-F5344CB8AC3E}">
        <p14:creationId xmlns:p14="http://schemas.microsoft.com/office/powerpoint/2010/main" val="1733471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3789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672B9C76-7987-49BE-8C4C-8DFEB578F4E8}" type="slidenum">
              <a:rPr kumimoji="0" lang="zh-TW" altLang="en-US"/>
              <a:pPr/>
              <a:t>7</a:t>
            </a:fld>
            <a:endParaRPr kumimoji="0" lang="zh-TW" altLang="en-US"/>
          </a:p>
        </p:txBody>
      </p:sp>
    </p:spTree>
    <p:extLst>
      <p:ext uri="{BB962C8B-B14F-4D97-AF65-F5344CB8AC3E}">
        <p14:creationId xmlns:p14="http://schemas.microsoft.com/office/powerpoint/2010/main" val="1539010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399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D2BA3479-61FD-40C5-A962-E1AB6EBD9E87}" type="slidenum">
              <a:rPr kumimoji="0" lang="zh-TW" altLang="en-US"/>
              <a:pPr/>
              <a:t>8</a:t>
            </a:fld>
            <a:endParaRPr kumimoji="0" lang="zh-TW" altLang="en-US"/>
          </a:p>
        </p:txBody>
      </p:sp>
    </p:spTree>
    <p:extLst>
      <p:ext uri="{BB962C8B-B14F-4D97-AF65-F5344CB8AC3E}">
        <p14:creationId xmlns:p14="http://schemas.microsoft.com/office/powerpoint/2010/main" val="3735098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419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6D70F072-1A67-4B6D-A7CF-DA27B078291E}" type="slidenum">
              <a:rPr kumimoji="0" lang="zh-TW" altLang="en-US"/>
              <a:pPr/>
              <a:t>9</a:t>
            </a:fld>
            <a:endParaRPr kumimoji="0" lang="zh-TW" altLang="en-US"/>
          </a:p>
        </p:txBody>
      </p:sp>
    </p:spTree>
    <p:extLst>
      <p:ext uri="{BB962C8B-B14F-4D97-AF65-F5344CB8AC3E}">
        <p14:creationId xmlns:p14="http://schemas.microsoft.com/office/powerpoint/2010/main" val="1079853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圖像版面配置區 1"/>
          <p:cNvSpPr>
            <a:spLocks noGrp="1" noRot="1" noChangeAspect="1" noTextEdit="1"/>
          </p:cNvSpPr>
          <p:nvPr>
            <p:ph type="sldImg"/>
          </p:nvPr>
        </p:nvSpPr>
        <p:spPr bwMode="auto">
          <a:xfrm>
            <a:off x="3167063" y="144463"/>
            <a:ext cx="3230562" cy="2422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備忘稿版面配置區 2"/>
          <p:cNvSpPr>
            <a:spLocks noGrp="1"/>
          </p:cNvSpPr>
          <p:nvPr>
            <p:ph type="body" idx="1"/>
          </p:nvPr>
        </p:nvSpPr>
        <p:spPr bwMode="auto">
          <a:xfrm>
            <a:off x="336550" y="2855913"/>
            <a:ext cx="9148763" cy="3303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179388" algn="just"/>
            <a:r>
              <a:rPr lang="en-US" altLang="zh-TW" sz="1300" smtClean="0">
                <a:ea typeface="微軟正黑體" panose="020B0604030504040204" pitchFamily="34" charset="-120"/>
              </a:rPr>
              <a:t>As I highlighted before, we need an proactive and optimal PM schedule, rather than always postpone PM reactively</a:t>
            </a: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can accurately forecast the coming WIP of key machines, and the forecast accuracy is still over 90% for the 11</a:t>
            </a:r>
            <a:r>
              <a:rPr lang="en-US" altLang="zh-TW" sz="1300" baseline="30000" smtClean="0">
                <a:ea typeface="微軟正黑體" panose="020B0604030504040204" pitchFamily="34" charset="-120"/>
              </a:rPr>
              <a:t>th</a:t>
            </a:r>
            <a:r>
              <a:rPr lang="en-US" altLang="zh-TW" sz="1300" smtClean="0">
                <a:ea typeface="微軟正黑體" panose="020B0604030504040204" pitchFamily="34" charset="-120"/>
              </a:rPr>
              <a:t> day.  </a:t>
            </a:r>
          </a:p>
          <a:p>
            <a:pPr indent="179388" algn="just"/>
            <a:r>
              <a:rPr lang="en-US" altLang="zh-TW" sz="1300" smtClean="0">
                <a:ea typeface="微軟正黑體" panose="020B0604030504040204" pitchFamily="34" charset="-120"/>
              </a:rPr>
              <a:t>On the base of robust forecast, every week, as the factory upload duration, planned date for execution, and the feasible time window for each PM or ENG  item.</a:t>
            </a:r>
          </a:p>
          <a:p>
            <a:pPr indent="179388" algn="just"/>
            <a:r>
              <a:rPr lang="en-US" altLang="zh-TW" sz="1300" smtClean="0">
                <a:ea typeface="微軟正黑體" panose="020B0604030504040204" pitchFamily="34" charset="-120"/>
              </a:rPr>
              <a:t>U Efficiency will refer to the upload data, and the forecast on arrival quantity of each day.</a:t>
            </a:r>
          </a:p>
          <a:p>
            <a:pPr indent="179388" algn="just"/>
            <a:r>
              <a:rPr lang="en-US" altLang="zh-TW" sz="1300" smtClean="0">
                <a:ea typeface="微軟正黑體" panose="020B0604030504040204" pitchFamily="34" charset="-120"/>
              </a:rPr>
              <a:t>Then, the optimization algorithm will minimize the KPI</a:t>
            </a:r>
            <a:r>
              <a:rPr lang="zh-TW" altLang="en-US" sz="1300" smtClean="0">
                <a:ea typeface="微軟正黑體" panose="020B0604030504040204" pitchFamily="34" charset="-120"/>
              </a:rPr>
              <a:t> </a:t>
            </a:r>
            <a:r>
              <a:rPr lang="en-US" altLang="zh-TW" sz="1300" smtClean="0">
                <a:ea typeface="微軟正黑體" panose="020B0604030504040204" pitchFamily="34" charset="-120"/>
              </a:rPr>
              <a:t>“COV of machine group loading”</a:t>
            </a:r>
          </a:p>
          <a:p>
            <a:pPr indent="179388" algn="just"/>
            <a:r>
              <a:rPr lang="en-US" altLang="zh-TW" sz="1300" smtClean="0">
                <a:ea typeface="微軟正黑體" panose="020B0604030504040204" pitchFamily="34" charset="-120"/>
              </a:rPr>
              <a:t>Finally, u Efficiency suggest the optimal date for each PM/ENG item. From now on, no more argue between manufacturing and module guys for postponing PM.</a:t>
            </a:r>
          </a:p>
          <a:p>
            <a:pPr indent="179388" algn="just"/>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如同前面一再強調的，工廠應該有一套 </a:t>
            </a:r>
            <a:r>
              <a:rPr lang="en-US" altLang="zh-TW" sz="1300" smtClean="0">
                <a:ea typeface="微軟正黑體" panose="020B0604030504040204" pitchFamily="34" charset="-120"/>
              </a:rPr>
              <a:t>proactive </a:t>
            </a:r>
            <a:r>
              <a:rPr lang="zh-TW" altLang="en-US" sz="1300" smtClean="0">
                <a:ea typeface="微軟正黑體" panose="020B0604030504040204" pitchFamily="34" charset="-120"/>
              </a:rPr>
              <a:t>且 </a:t>
            </a:r>
            <a:r>
              <a:rPr lang="en-US" altLang="zh-TW" sz="1300" smtClean="0">
                <a:ea typeface="微軟正黑體" panose="020B0604030504040204" pitchFamily="34" charset="-120"/>
              </a:rPr>
              <a:t>optimal </a:t>
            </a:r>
            <a:r>
              <a:rPr lang="zh-TW" altLang="en-US" sz="1300" smtClean="0">
                <a:ea typeface="微軟正黑體" panose="020B0604030504040204" pitchFamily="34" charset="-120"/>
              </a:rPr>
              <a:t>的 </a:t>
            </a:r>
            <a:r>
              <a:rPr lang="en-US" altLang="zh-TW" sz="1300" smtClean="0">
                <a:ea typeface="微軟正黑體" panose="020B0604030504040204" pitchFamily="34" charset="-120"/>
              </a:rPr>
              <a:t>PM/ENG schedule</a:t>
            </a:r>
            <a:r>
              <a:rPr lang="zh-TW" altLang="en-US" sz="1300" smtClean="0">
                <a:ea typeface="微軟正黑體" panose="020B0604030504040204" pitchFamily="34" charset="-120"/>
              </a:rPr>
              <a:t>，而不是一昧被動地</a:t>
            </a:r>
            <a:r>
              <a:rPr lang="en-US" altLang="zh-TW" sz="1300" smtClean="0">
                <a:ea typeface="微軟正黑體" panose="020B0604030504040204" pitchFamily="34" charset="-120"/>
              </a:rPr>
              <a:t> </a:t>
            </a:r>
            <a:r>
              <a:rPr lang="zh-TW" altLang="en-US" sz="1300" smtClean="0">
                <a:ea typeface="微軟正黑體" panose="020B0604030504040204" pitchFamily="34" charset="-120"/>
              </a:rPr>
              <a:t> </a:t>
            </a:r>
            <a:r>
              <a:rPr lang="en-US" altLang="zh-TW" sz="1300" smtClean="0">
                <a:ea typeface="微軟正黑體" panose="020B0604030504040204" pitchFamily="34" charset="-120"/>
              </a:rPr>
              <a:t>postpone PM</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en-US" altLang="zh-TW" sz="1300" smtClean="0">
                <a:ea typeface="微軟正黑體" panose="020B0604030504040204" pitchFamily="34" charset="-120"/>
              </a:rPr>
              <a:t>U</a:t>
            </a:r>
            <a:r>
              <a:rPr lang="zh-TW" altLang="en-US" sz="1300" smtClean="0">
                <a:ea typeface="微軟正黑體" panose="020B0604030504040204" pitchFamily="34" charset="-120"/>
              </a:rPr>
              <a:t> </a:t>
            </a:r>
            <a:r>
              <a:rPr lang="en-US" altLang="zh-TW" sz="1300" smtClean="0">
                <a:ea typeface="微軟正黑體" panose="020B0604030504040204" pitchFamily="34" charset="-120"/>
              </a:rPr>
              <a:t>Efficiency </a:t>
            </a:r>
            <a:r>
              <a:rPr lang="zh-TW" altLang="en-US" sz="1300" smtClean="0">
                <a:ea typeface="微軟正黑體" panose="020B0604030504040204" pitchFamily="34" charset="-120"/>
              </a:rPr>
              <a:t>對重點機台的每天 </a:t>
            </a:r>
            <a:r>
              <a:rPr lang="en-US" altLang="zh-TW" sz="1300" smtClean="0">
                <a:ea typeface="微軟正黑體" panose="020B0604030504040204" pitchFamily="34" charset="-120"/>
              </a:rPr>
              <a:t>WIP </a:t>
            </a:r>
            <a:r>
              <a:rPr lang="zh-TW" altLang="en-US" sz="1300" smtClean="0">
                <a:ea typeface="微軟正黑體" panose="020B0604030504040204" pitchFamily="34" charset="-120"/>
              </a:rPr>
              <a:t>來到量預測，即使到第</a:t>
            </a:r>
            <a:r>
              <a:rPr lang="en-US" altLang="zh-TW" sz="1300" smtClean="0">
                <a:ea typeface="微軟正黑體" panose="020B0604030504040204" pitchFamily="34" charset="-120"/>
              </a:rPr>
              <a:t>11</a:t>
            </a:r>
            <a:r>
              <a:rPr lang="zh-TW" altLang="en-US" sz="1300" smtClean="0">
                <a:ea typeface="微軟正黑體" panose="020B0604030504040204" pitchFamily="34" charset="-120"/>
              </a:rPr>
              <a:t>天，預測準確率仍有 </a:t>
            </a:r>
            <a:r>
              <a:rPr lang="en-US" altLang="zh-TW" sz="1300" smtClean="0">
                <a:ea typeface="微軟正黑體" panose="020B0604030504040204" pitchFamily="34" charset="-120"/>
              </a:rPr>
              <a:t>90%</a:t>
            </a:r>
            <a:r>
              <a:rPr lang="zh-TW" altLang="en-US" sz="1300" smtClean="0">
                <a:ea typeface="微軟正黑體" panose="020B0604030504040204" pitchFamily="34" charset="-120"/>
              </a:rPr>
              <a:t>。</a:t>
            </a:r>
            <a:endParaRPr lang="en-US" altLang="zh-TW" sz="1300" smtClean="0">
              <a:ea typeface="微軟正黑體" panose="020B0604030504040204" pitchFamily="34" charset="-120"/>
            </a:endParaRPr>
          </a:p>
          <a:p>
            <a:pPr indent="179388" algn="just"/>
            <a:r>
              <a:rPr lang="zh-TW" altLang="en-US" sz="1300" smtClean="0">
                <a:ea typeface="微軟正黑體" panose="020B0604030504040204" pitchFamily="34" charset="-120"/>
              </a:rPr>
              <a:t>有了準確的預測能力，接下來，對每一個 </a:t>
            </a:r>
            <a:r>
              <a:rPr lang="en-US" altLang="zh-TW" sz="1300" smtClean="0">
                <a:ea typeface="微軟正黑體" panose="020B0604030504040204" pitchFamily="34" charset="-120"/>
              </a:rPr>
              <a:t>machine group</a:t>
            </a:r>
            <a:r>
              <a:rPr lang="zh-TW" altLang="en-US" sz="1300" smtClean="0">
                <a:ea typeface="微軟正黑體" panose="020B0604030504040204" pitchFamily="34" charset="-120"/>
              </a:rPr>
              <a:t>，</a:t>
            </a:r>
            <a:r>
              <a:rPr lang="en-US" altLang="zh-TW" sz="1300" smtClean="0">
                <a:ea typeface="微軟正黑體" panose="020B0604030504040204" pitchFamily="34" charset="-120"/>
              </a:rPr>
              <a:t>user </a:t>
            </a:r>
            <a:r>
              <a:rPr lang="zh-TW" altLang="en-US" sz="1300" smtClean="0">
                <a:ea typeface="微軟正黑體" panose="020B0604030504040204" pitchFamily="34" charset="-120"/>
              </a:rPr>
              <a:t>只要每週上傳每一個 </a:t>
            </a:r>
            <a:r>
              <a:rPr lang="en-US" altLang="zh-TW" sz="1300" smtClean="0">
                <a:ea typeface="微軟正黑體" panose="020B0604030504040204" pitchFamily="34" charset="-120"/>
              </a:rPr>
              <a:t>PM </a:t>
            </a:r>
            <a:r>
              <a:rPr lang="zh-TW" altLang="en-US" sz="1300" smtClean="0">
                <a:ea typeface="微軟正黑體" panose="020B0604030504040204" pitchFamily="34" charset="-120"/>
              </a:rPr>
              <a:t>及工程借機項目的執行時間、預計執行日期以及可以執行的區間。根據這些 </a:t>
            </a:r>
            <a:r>
              <a:rPr lang="en-US" altLang="zh-TW" sz="1300" smtClean="0">
                <a:ea typeface="微軟正黑體" panose="020B0604030504040204" pitchFamily="34" charset="-120"/>
              </a:rPr>
              <a:t>constraint</a:t>
            </a:r>
            <a:r>
              <a:rPr lang="zh-TW" altLang="en-US" sz="1300" smtClean="0">
                <a:ea typeface="微軟正黑體" panose="020B0604030504040204" pitchFamily="34" charset="-120"/>
              </a:rPr>
              <a:t>，</a:t>
            </a:r>
            <a:r>
              <a:rPr lang="en-US" altLang="zh-TW" sz="1300" smtClean="0">
                <a:ea typeface="微軟正黑體" panose="020B0604030504040204" pitchFamily="34" charset="-120"/>
              </a:rPr>
              <a:t>u Efficiency </a:t>
            </a:r>
            <a:r>
              <a:rPr lang="zh-TW" altLang="en-US" sz="1300" smtClean="0">
                <a:ea typeface="微軟正黑體" panose="020B0604030504040204" pitchFamily="34" charset="-120"/>
              </a:rPr>
              <a:t>會再考量每天的 </a:t>
            </a:r>
            <a:r>
              <a:rPr lang="en-US" altLang="zh-TW" sz="1300" smtClean="0">
                <a:ea typeface="微軟正黑體" panose="020B0604030504040204" pitchFamily="34" charset="-120"/>
              </a:rPr>
              <a:t>arrival </a:t>
            </a:r>
            <a:r>
              <a:rPr lang="zh-TW" altLang="en-US" sz="1300" smtClean="0">
                <a:ea typeface="微軟正黑體" panose="020B0604030504040204" pitchFamily="34" charset="-120"/>
              </a:rPr>
              <a:t>數量，建議每個 </a:t>
            </a:r>
            <a:r>
              <a:rPr lang="en-US" altLang="zh-TW" sz="1300" smtClean="0">
                <a:ea typeface="微軟正黑體" panose="020B0604030504040204" pitchFamily="34" charset="-120"/>
              </a:rPr>
              <a:t>PM/ENG item </a:t>
            </a:r>
            <a:r>
              <a:rPr lang="zh-TW" altLang="en-US" sz="1300" smtClean="0">
                <a:ea typeface="微軟正黑體" panose="020B0604030504040204" pitchFamily="34" charset="-120"/>
              </a:rPr>
              <a:t>執行的最佳日期，目標是使 </a:t>
            </a:r>
            <a:r>
              <a:rPr lang="en-US" altLang="zh-TW" sz="1300" smtClean="0">
                <a:ea typeface="微軟正黑體" panose="020B0604030504040204" pitchFamily="34" charset="-120"/>
              </a:rPr>
              <a:t>COV of machine loading </a:t>
            </a:r>
            <a:r>
              <a:rPr lang="zh-TW" altLang="en-US" sz="1300" smtClean="0">
                <a:ea typeface="微軟正黑體" panose="020B0604030504040204" pitchFamily="34" charset="-120"/>
              </a:rPr>
              <a:t>這個 </a:t>
            </a:r>
            <a:r>
              <a:rPr lang="en-US" altLang="zh-TW" sz="1300" smtClean="0">
                <a:ea typeface="微軟正黑體" panose="020B0604030504040204" pitchFamily="34" charset="-120"/>
              </a:rPr>
              <a:t>KPI </a:t>
            </a:r>
            <a:r>
              <a:rPr lang="zh-TW" altLang="en-US" sz="1300" smtClean="0">
                <a:ea typeface="微軟正黑體" panose="020B0604030504040204" pitchFamily="34" charset="-120"/>
              </a:rPr>
              <a:t>最小化，也就是讓每天的 </a:t>
            </a:r>
            <a:r>
              <a:rPr lang="en-US" altLang="zh-TW" sz="1300" smtClean="0">
                <a:ea typeface="微軟正黑體" panose="020B0604030504040204" pitchFamily="34" charset="-120"/>
              </a:rPr>
              <a:t>machine loading </a:t>
            </a:r>
            <a:r>
              <a:rPr lang="zh-TW" altLang="en-US" sz="1300" smtClean="0">
                <a:ea typeface="微軟正黑體" panose="020B0604030504040204" pitchFamily="34" charset="-120"/>
              </a:rPr>
              <a:t>儘量一樣。從此以後，製造部和工程部不會再為 </a:t>
            </a:r>
            <a:r>
              <a:rPr lang="en-US" altLang="zh-TW" sz="1300" smtClean="0">
                <a:ea typeface="微軟正黑體" panose="020B0604030504040204" pitchFamily="34" charset="-120"/>
              </a:rPr>
              <a:t>postpone PM </a:t>
            </a:r>
            <a:r>
              <a:rPr lang="zh-TW" altLang="en-US" sz="1300" smtClean="0">
                <a:ea typeface="微軟正黑體" panose="020B0604030504040204" pitchFamily="34" charset="-120"/>
              </a:rPr>
              <a:t>爭的面紅耳赤。</a:t>
            </a:r>
            <a:endParaRPr lang="en-US" altLang="zh-TW" sz="1300" smtClean="0">
              <a:ea typeface="微軟正黑體" panose="020B0604030504040204" pitchFamily="34" charset="-120"/>
            </a:endParaRPr>
          </a:p>
        </p:txBody>
      </p:sp>
      <p:sp>
        <p:nvSpPr>
          <p:cNvPr id="440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B9454CEE-7AA4-4BDD-865B-D19FCD1C8650}" type="slidenum">
              <a:rPr kumimoji="0" lang="zh-TW" altLang="en-US"/>
              <a:pPr/>
              <a:t>10</a:t>
            </a:fld>
            <a:endParaRPr kumimoji="0" lang="zh-TW" altLang="en-US"/>
          </a:p>
        </p:txBody>
      </p:sp>
    </p:spTree>
    <p:extLst>
      <p:ext uri="{BB962C8B-B14F-4D97-AF65-F5344CB8AC3E}">
        <p14:creationId xmlns:p14="http://schemas.microsoft.com/office/powerpoint/2010/main" val="51001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fld id="{4CB7AEED-60DF-4C99-AC14-C4B834B9CB53}" type="datetimeFigureOut">
              <a:rPr lang="zh-TW" altLang="en-US"/>
              <a:pPr/>
              <a:t>2021/1/29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69DFBA77-4D8C-4E13-B3BC-B32DD4E8A52A}" type="slidenum">
              <a:rPr lang="zh-TW" altLang="en-US"/>
              <a:pPr/>
              <a:t>‹#›</a:t>
            </a:fld>
            <a:endParaRPr lang="en-US" altLang="zh-TW"/>
          </a:p>
        </p:txBody>
      </p:sp>
    </p:spTree>
    <p:extLst>
      <p:ext uri="{BB962C8B-B14F-4D97-AF65-F5344CB8AC3E}">
        <p14:creationId xmlns:p14="http://schemas.microsoft.com/office/powerpoint/2010/main" val="3837614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CA68DF38-AE08-4C2F-A97D-5CF78BF7F4DA}" type="datetimeFigureOut">
              <a:rPr lang="zh-TW" altLang="en-US"/>
              <a:pPr/>
              <a:t>2021/1/29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D4C1B655-3CB4-48B1-99A2-D7D01F90D7A9}" type="slidenum">
              <a:rPr lang="zh-TW" altLang="en-US"/>
              <a:pPr/>
              <a:t>‹#›</a:t>
            </a:fld>
            <a:endParaRPr lang="en-US" altLang="zh-TW"/>
          </a:p>
        </p:txBody>
      </p:sp>
    </p:spTree>
    <p:extLst>
      <p:ext uri="{BB962C8B-B14F-4D97-AF65-F5344CB8AC3E}">
        <p14:creationId xmlns:p14="http://schemas.microsoft.com/office/powerpoint/2010/main" val="23135177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350657BD-A816-4450-8F38-1E75518B0B58}" type="datetimeFigureOut">
              <a:rPr lang="zh-TW" altLang="en-US"/>
              <a:pPr/>
              <a:t>2021/1/29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A17AC9E6-BE0A-4D69-B9FF-5DF3765F4027}" type="slidenum">
              <a:rPr lang="zh-TW" altLang="en-US"/>
              <a:pPr/>
              <a:t>‹#›</a:t>
            </a:fld>
            <a:endParaRPr lang="en-US" altLang="zh-TW"/>
          </a:p>
        </p:txBody>
      </p:sp>
    </p:spTree>
    <p:extLst>
      <p:ext uri="{BB962C8B-B14F-4D97-AF65-F5344CB8AC3E}">
        <p14:creationId xmlns:p14="http://schemas.microsoft.com/office/powerpoint/2010/main" val="16743860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523379" y="214313"/>
            <a:ext cx="8369101" cy="694407"/>
          </a:xfrm>
        </p:spPr>
        <p:txBody>
          <a:bodyPr/>
          <a:lstStyle>
            <a:lvl1pPr algn="ctr">
              <a:defRPr sz="3600" b="1" i="0" baseline="0">
                <a:solidFill>
                  <a:srgbClr val="0000CC"/>
                </a:solidFill>
                <a:latin typeface="Arial" pitchFamily="34" charset="0"/>
                <a:ea typeface="標楷體" pitchFamily="65" charset="-120"/>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sz="half" idx="1"/>
          </p:nvPr>
        </p:nvSpPr>
        <p:spPr>
          <a:xfrm>
            <a:off x="539552" y="980728"/>
            <a:ext cx="8352928" cy="5184576"/>
          </a:xfrm>
        </p:spPr>
        <p:txBody>
          <a:bodyPr/>
          <a:lstStyle>
            <a:lvl1pPr>
              <a:lnSpc>
                <a:spcPct val="100000"/>
              </a:lnSpc>
              <a:defRPr sz="2400" b="1" i="0" baseline="0">
                <a:latin typeface="Arial" pitchFamily="34" charset="0"/>
                <a:ea typeface="標楷體" pitchFamily="65" charset="-120"/>
              </a:defRPr>
            </a:lvl1pPr>
            <a:lvl2pPr>
              <a:lnSpc>
                <a:spcPct val="100000"/>
              </a:lnSpc>
              <a:defRPr sz="2000" b="1" i="0" baseline="0">
                <a:solidFill>
                  <a:srgbClr val="0000CC"/>
                </a:solidFill>
                <a:latin typeface="Arial" pitchFamily="34" charset="0"/>
                <a:ea typeface="標楷體" pitchFamily="65" charset="-120"/>
              </a:defRPr>
            </a:lvl2pPr>
            <a:lvl3pPr>
              <a:lnSpc>
                <a:spcPct val="100000"/>
              </a:lnSpc>
              <a:defRPr sz="1800" b="1" i="0" baseline="0">
                <a:solidFill>
                  <a:srgbClr val="FF0000"/>
                </a:solidFill>
                <a:latin typeface="Arial" pitchFamily="34" charset="0"/>
                <a:ea typeface="標楷體" pitchFamily="65" charset="-120"/>
              </a:defRPr>
            </a:lvl3pPr>
            <a:lvl4pPr>
              <a:lnSpc>
                <a:spcPct val="100000"/>
              </a:lnSpc>
              <a:defRPr sz="1600" b="1" i="0" baseline="0">
                <a:latin typeface="Arial" pitchFamily="34" charset="0"/>
                <a:ea typeface="標楷體" pitchFamily="65" charset="-120"/>
              </a:defRPr>
            </a:lvl4pPr>
            <a:lvl5pPr>
              <a:lnSpc>
                <a:spcPct val="100000"/>
              </a:lnSpc>
              <a:defRPr sz="1400" b="1" i="0" baseline="0">
                <a:latin typeface="Arial" pitchFamily="34" charset="0"/>
                <a:ea typeface="標楷體" pitchFamily="65"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13"/>
          <p:cNvSpPr>
            <a:spLocks noGrp="1" noChangeArrowheads="1"/>
          </p:cNvSpPr>
          <p:nvPr>
            <p:ph type="sldNum" sz="quarter" idx="10"/>
          </p:nvPr>
        </p:nvSpPr>
        <p:spPr/>
        <p:txBody>
          <a:bodyPr/>
          <a:lstStyle>
            <a:lvl1pPr>
              <a:defRPr smtClean="0"/>
            </a:lvl1pPr>
          </a:lstStyle>
          <a:p>
            <a:pPr>
              <a:defRPr/>
            </a:pPr>
            <a:fld id="{4AFD8741-8AD3-49E5-85F6-36F666F9288D}" type="slidenum">
              <a:rPr lang="en-US" altLang="zh-TW"/>
              <a:pPr>
                <a:defRPr/>
              </a:pPr>
              <a:t>‹#›</a:t>
            </a:fld>
            <a:endParaRPr lang="en-US" altLang="zh-TW"/>
          </a:p>
        </p:txBody>
      </p:sp>
    </p:spTree>
    <p:extLst>
      <p:ext uri="{BB962C8B-B14F-4D97-AF65-F5344CB8AC3E}">
        <p14:creationId xmlns:p14="http://schemas.microsoft.com/office/powerpoint/2010/main" val="139269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36455B54-B205-41C4-B40B-39E96A2F1EED}" type="datetimeFigureOut">
              <a:rPr lang="zh-TW" altLang="en-US"/>
              <a:pPr/>
              <a:t>2021/1/29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FA2606B0-EE73-4641-BE9D-CF7EBC584787}" type="slidenum">
              <a:rPr lang="zh-TW" altLang="en-US"/>
              <a:pPr/>
              <a:t>‹#›</a:t>
            </a:fld>
            <a:endParaRPr lang="en-US" altLang="zh-TW"/>
          </a:p>
        </p:txBody>
      </p:sp>
    </p:spTree>
    <p:extLst>
      <p:ext uri="{BB962C8B-B14F-4D97-AF65-F5344CB8AC3E}">
        <p14:creationId xmlns:p14="http://schemas.microsoft.com/office/powerpoint/2010/main" val="5514602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FA7AE3B1-FB1C-4F37-8C27-9B6C5DAFB2C6}" type="datetimeFigureOut">
              <a:rPr lang="zh-TW" altLang="en-US"/>
              <a:pPr/>
              <a:t>2021/1/29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FB6131C2-C679-486A-B92D-FBA182904789}" type="slidenum">
              <a:rPr lang="zh-TW" altLang="en-US"/>
              <a:pPr/>
              <a:t>‹#›</a:t>
            </a:fld>
            <a:endParaRPr lang="en-US" altLang="zh-TW"/>
          </a:p>
        </p:txBody>
      </p:sp>
    </p:spTree>
    <p:extLst>
      <p:ext uri="{BB962C8B-B14F-4D97-AF65-F5344CB8AC3E}">
        <p14:creationId xmlns:p14="http://schemas.microsoft.com/office/powerpoint/2010/main" val="5202198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DAADA8C3-917B-4A86-A453-48FA23B315D6}" type="datetimeFigureOut">
              <a:rPr lang="zh-TW" altLang="en-US"/>
              <a:pPr/>
              <a:t>2021/1/29</a:t>
            </a:fld>
            <a:endParaRPr lang="en-US" altLang="zh-TW"/>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2E268761-2CAB-449D-B683-22773BF34303}" type="slidenum">
              <a:rPr lang="zh-TW" altLang="en-US"/>
              <a:pPr/>
              <a:t>‹#›</a:t>
            </a:fld>
            <a:endParaRPr lang="en-US" altLang="zh-TW"/>
          </a:p>
        </p:txBody>
      </p:sp>
    </p:spTree>
    <p:extLst>
      <p:ext uri="{BB962C8B-B14F-4D97-AF65-F5344CB8AC3E}">
        <p14:creationId xmlns:p14="http://schemas.microsoft.com/office/powerpoint/2010/main" val="22126493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9B94C41E-4BAF-4953-B135-EC3D692A3375}" type="datetimeFigureOut">
              <a:rPr lang="zh-TW" altLang="en-US"/>
              <a:pPr/>
              <a:t>2021/1/29</a:t>
            </a:fld>
            <a:endParaRPr lang="en-US" altLang="zh-TW"/>
          </a:p>
        </p:txBody>
      </p:sp>
      <p:sp>
        <p:nvSpPr>
          <p:cNvPr id="8" name="頁尾版面配置區 7"/>
          <p:cNvSpPr>
            <a:spLocks noGrp="1"/>
          </p:cNvSpPr>
          <p:nvPr>
            <p:ph type="ftr" sz="quarter" idx="11"/>
          </p:nvPr>
        </p:nvSpPr>
        <p:spPr/>
        <p:txBody>
          <a:bodyPr/>
          <a:lstStyle>
            <a:lvl1pPr>
              <a:defRPr/>
            </a:lvl1pPr>
          </a:lstStyle>
          <a:p>
            <a:endParaRPr lang="zh-TW" altLang="en-US"/>
          </a:p>
        </p:txBody>
      </p:sp>
      <p:sp>
        <p:nvSpPr>
          <p:cNvPr id="9" name="投影片編號版面配置區 8"/>
          <p:cNvSpPr>
            <a:spLocks noGrp="1"/>
          </p:cNvSpPr>
          <p:nvPr>
            <p:ph type="sldNum" sz="quarter" idx="12"/>
          </p:nvPr>
        </p:nvSpPr>
        <p:spPr/>
        <p:txBody>
          <a:bodyPr/>
          <a:lstStyle>
            <a:lvl1pPr>
              <a:defRPr/>
            </a:lvl1pPr>
          </a:lstStyle>
          <a:p>
            <a:fld id="{9B91C724-0246-44DD-969D-CBE7DD83B689}" type="slidenum">
              <a:rPr lang="zh-TW" altLang="en-US"/>
              <a:pPr/>
              <a:t>‹#›</a:t>
            </a:fld>
            <a:endParaRPr lang="en-US" altLang="zh-TW"/>
          </a:p>
        </p:txBody>
      </p:sp>
    </p:spTree>
    <p:extLst>
      <p:ext uri="{BB962C8B-B14F-4D97-AF65-F5344CB8AC3E}">
        <p14:creationId xmlns:p14="http://schemas.microsoft.com/office/powerpoint/2010/main" val="29413627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fld id="{FF9F017B-447E-4917-9873-BF03AE5F5281}" type="datetimeFigureOut">
              <a:rPr lang="zh-TW" altLang="en-US"/>
              <a:pPr/>
              <a:t>2021/1/29</a:t>
            </a:fld>
            <a:endParaRPr lang="en-US" altLang="zh-TW"/>
          </a:p>
        </p:txBody>
      </p:sp>
      <p:sp>
        <p:nvSpPr>
          <p:cNvPr id="4" name="頁尾版面配置區 3"/>
          <p:cNvSpPr>
            <a:spLocks noGrp="1"/>
          </p:cNvSpPr>
          <p:nvPr>
            <p:ph type="ftr" sz="quarter" idx="11"/>
          </p:nvPr>
        </p:nvSpPr>
        <p:spPr/>
        <p:txBody>
          <a:bodyPr/>
          <a:lstStyle>
            <a:lvl1pPr>
              <a:defRPr/>
            </a:lvl1pPr>
          </a:lstStyle>
          <a:p>
            <a:endParaRPr lang="zh-TW" altLang="en-US"/>
          </a:p>
        </p:txBody>
      </p:sp>
      <p:sp>
        <p:nvSpPr>
          <p:cNvPr id="5" name="投影片編號版面配置區 4"/>
          <p:cNvSpPr>
            <a:spLocks noGrp="1"/>
          </p:cNvSpPr>
          <p:nvPr>
            <p:ph type="sldNum" sz="quarter" idx="12"/>
          </p:nvPr>
        </p:nvSpPr>
        <p:spPr/>
        <p:txBody>
          <a:bodyPr/>
          <a:lstStyle>
            <a:lvl1pPr>
              <a:defRPr/>
            </a:lvl1pPr>
          </a:lstStyle>
          <a:p>
            <a:fld id="{BEA555E5-4E5E-40E4-9870-5B8635E14148}" type="slidenum">
              <a:rPr lang="zh-TW" altLang="en-US"/>
              <a:pPr/>
              <a:t>‹#›</a:t>
            </a:fld>
            <a:endParaRPr lang="en-US" altLang="zh-TW"/>
          </a:p>
        </p:txBody>
      </p:sp>
    </p:spTree>
    <p:extLst>
      <p:ext uri="{BB962C8B-B14F-4D97-AF65-F5344CB8AC3E}">
        <p14:creationId xmlns:p14="http://schemas.microsoft.com/office/powerpoint/2010/main" val="39211036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88AFED8B-EEFE-49AE-A837-FF67D6188E9E}" type="datetimeFigureOut">
              <a:rPr lang="zh-TW" altLang="en-US"/>
              <a:pPr/>
              <a:t>2021/1/29</a:t>
            </a:fld>
            <a:endParaRPr lang="en-US" altLang="zh-TW"/>
          </a:p>
        </p:txBody>
      </p:sp>
      <p:sp>
        <p:nvSpPr>
          <p:cNvPr id="3" name="頁尾版面配置區 2"/>
          <p:cNvSpPr>
            <a:spLocks noGrp="1"/>
          </p:cNvSpPr>
          <p:nvPr>
            <p:ph type="ftr" sz="quarter" idx="11"/>
          </p:nvPr>
        </p:nvSpPr>
        <p:spPr/>
        <p:txBody>
          <a:bodyPr/>
          <a:lstStyle>
            <a:lvl1pPr>
              <a:defRPr/>
            </a:lvl1pPr>
          </a:lstStyle>
          <a:p>
            <a:endParaRPr lang="zh-TW" altLang="en-US"/>
          </a:p>
        </p:txBody>
      </p:sp>
      <p:sp>
        <p:nvSpPr>
          <p:cNvPr id="4" name="投影片編號版面配置區 3"/>
          <p:cNvSpPr>
            <a:spLocks noGrp="1"/>
          </p:cNvSpPr>
          <p:nvPr>
            <p:ph type="sldNum" sz="quarter" idx="12"/>
          </p:nvPr>
        </p:nvSpPr>
        <p:spPr/>
        <p:txBody>
          <a:bodyPr/>
          <a:lstStyle>
            <a:lvl1pPr>
              <a:defRPr/>
            </a:lvl1pPr>
          </a:lstStyle>
          <a:p>
            <a:fld id="{B6BDF8AA-30AF-480B-8BC4-5DEEE84E7D5C}" type="slidenum">
              <a:rPr lang="zh-TW" altLang="en-US"/>
              <a:pPr/>
              <a:t>‹#›</a:t>
            </a:fld>
            <a:endParaRPr lang="en-US" altLang="zh-TW"/>
          </a:p>
        </p:txBody>
      </p:sp>
    </p:spTree>
    <p:extLst>
      <p:ext uri="{BB962C8B-B14F-4D97-AF65-F5344CB8AC3E}">
        <p14:creationId xmlns:p14="http://schemas.microsoft.com/office/powerpoint/2010/main" val="7498275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7008656E-F965-4C62-9B87-3550D7E0B859}" type="datetimeFigureOut">
              <a:rPr lang="zh-TW" altLang="en-US"/>
              <a:pPr/>
              <a:t>2021/1/29</a:t>
            </a:fld>
            <a:endParaRPr lang="en-US" altLang="zh-TW"/>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A4F393A8-9D5D-47DF-B8E5-F4F8BA340EDB}" type="slidenum">
              <a:rPr lang="zh-TW" altLang="en-US"/>
              <a:pPr/>
              <a:t>‹#›</a:t>
            </a:fld>
            <a:endParaRPr lang="en-US" altLang="zh-TW"/>
          </a:p>
        </p:txBody>
      </p:sp>
    </p:spTree>
    <p:extLst>
      <p:ext uri="{BB962C8B-B14F-4D97-AF65-F5344CB8AC3E}">
        <p14:creationId xmlns:p14="http://schemas.microsoft.com/office/powerpoint/2010/main" val="21196097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5E0F9BB1-77FD-469D-AD34-E8C0C04C6942}" type="datetimeFigureOut">
              <a:rPr lang="zh-TW" altLang="en-US"/>
              <a:pPr/>
              <a:t>2021/1/29</a:t>
            </a:fld>
            <a:endParaRPr lang="en-US" altLang="zh-TW"/>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B8D0A46B-0AF1-4E7B-8FAE-703A594BAF4A}" type="slidenum">
              <a:rPr lang="zh-TW" altLang="en-US"/>
              <a:pPr/>
              <a:t>‹#›</a:t>
            </a:fld>
            <a:endParaRPr lang="en-US" altLang="zh-TW"/>
          </a:p>
        </p:txBody>
      </p:sp>
    </p:spTree>
    <p:extLst>
      <p:ext uri="{BB962C8B-B14F-4D97-AF65-F5344CB8AC3E}">
        <p14:creationId xmlns:p14="http://schemas.microsoft.com/office/powerpoint/2010/main" val="3324789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28676"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latin typeface="+mn-ea"/>
              </a:defRPr>
            </a:lvl1pPr>
          </a:lstStyle>
          <a:p>
            <a:fld id="{A8B66107-F9EF-45BE-BBE7-0A6C5577B09F}" type="datetimeFigureOut">
              <a:rPr lang="zh-TW" altLang="en-US"/>
              <a:pPr/>
              <a:t>2021/1/29</a:t>
            </a:fld>
            <a:endParaRPr lang="en-US" altLang="zh-TW"/>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kumimoji="0" sz="1200">
                <a:solidFill>
                  <a:srgbClr val="898989"/>
                </a:solidFill>
                <a:latin typeface="Calibri" pitchFamily="34" charset="0"/>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mn-ea"/>
              </a:defRPr>
            </a:lvl1pPr>
          </a:lstStyle>
          <a:p>
            <a:fld id="{D252F7FE-9DE6-483D-A06D-6C3E5C825639}" type="slidenum">
              <a:rPr lang="zh-TW" altLang="en-US"/>
              <a:pPr/>
              <a:t>‹#›</a:t>
            </a:fld>
            <a:endParaRPr lang="en-US" altLang="zh-TW"/>
          </a:p>
        </p:txBody>
      </p:sp>
      <p:pic>
        <p:nvPicPr>
          <p:cNvPr id="2" name="圖片 1"/>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7821" y="67608"/>
            <a:ext cx="1784001" cy="458743"/>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par>
    </p:tnLst>
  </p:timing>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標楷體" pitchFamily="65" charset="-120"/>
        </a:defRPr>
      </a:lvl2pPr>
      <a:lvl3pPr algn="ctr" rtl="0" fontAlgn="base">
        <a:spcBef>
          <a:spcPct val="0"/>
        </a:spcBef>
        <a:spcAft>
          <a:spcPct val="0"/>
        </a:spcAft>
        <a:defRPr kumimoji="1" sz="4400">
          <a:solidFill>
            <a:schemeClr val="tx2"/>
          </a:solidFill>
          <a:latin typeface="Arial" charset="0"/>
          <a:ea typeface="標楷體" pitchFamily="65" charset="-120"/>
        </a:defRPr>
      </a:lvl3pPr>
      <a:lvl4pPr algn="ctr" rtl="0" fontAlgn="base">
        <a:spcBef>
          <a:spcPct val="0"/>
        </a:spcBef>
        <a:spcAft>
          <a:spcPct val="0"/>
        </a:spcAft>
        <a:defRPr kumimoji="1" sz="4400">
          <a:solidFill>
            <a:schemeClr val="tx2"/>
          </a:solidFill>
          <a:latin typeface="Arial" charset="0"/>
          <a:ea typeface="標楷體" pitchFamily="65" charset="-120"/>
        </a:defRPr>
      </a:lvl4pPr>
      <a:lvl5pPr algn="ctr" rtl="0" fontAlgn="base">
        <a:spcBef>
          <a:spcPct val="0"/>
        </a:spcBef>
        <a:spcAft>
          <a:spcPct val="0"/>
        </a:spcAft>
        <a:defRPr kumimoji="1" sz="4400">
          <a:solidFill>
            <a:schemeClr val="tx2"/>
          </a:solidFill>
          <a:latin typeface="Arial" charset="0"/>
          <a:ea typeface="標楷體" pitchFamily="65" charset="-120"/>
        </a:defRPr>
      </a:lvl5pPr>
      <a:lvl6pPr marL="457200" algn="ctr" rtl="0" fontAlgn="base">
        <a:spcBef>
          <a:spcPct val="0"/>
        </a:spcBef>
        <a:spcAft>
          <a:spcPct val="0"/>
        </a:spcAft>
        <a:defRPr kumimoji="1" sz="4400">
          <a:solidFill>
            <a:schemeClr val="tx2"/>
          </a:solidFill>
          <a:latin typeface="Arial" charset="0"/>
          <a:ea typeface="標楷體" pitchFamily="65" charset="-120"/>
        </a:defRPr>
      </a:lvl6pPr>
      <a:lvl7pPr marL="914400" algn="ctr" rtl="0" fontAlgn="base">
        <a:spcBef>
          <a:spcPct val="0"/>
        </a:spcBef>
        <a:spcAft>
          <a:spcPct val="0"/>
        </a:spcAft>
        <a:defRPr kumimoji="1" sz="4400">
          <a:solidFill>
            <a:schemeClr val="tx2"/>
          </a:solidFill>
          <a:latin typeface="Arial" charset="0"/>
          <a:ea typeface="標楷體" pitchFamily="65" charset="-120"/>
        </a:defRPr>
      </a:lvl7pPr>
      <a:lvl8pPr marL="1371600" algn="ctr" rtl="0" fontAlgn="base">
        <a:spcBef>
          <a:spcPct val="0"/>
        </a:spcBef>
        <a:spcAft>
          <a:spcPct val="0"/>
        </a:spcAft>
        <a:defRPr kumimoji="1" sz="4400">
          <a:solidFill>
            <a:schemeClr val="tx2"/>
          </a:solidFill>
          <a:latin typeface="Arial" charset="0"/>
          <a:ea typeface="標楷體" pitchFamily="65" charset="-120"/>
        </a:defRPr>
      </a:lvl8pPr>
      <a:lvl9pPr marL="1828800" algn="ctr" rtl="0" fontAlgn="base">
        <a:spcBef>
          <a:spcPct val="0"/>
        </a:spcBef>
        <a:spcAft>
          <a:spcPct val="0"/>
        </a:spcAft>
        <a:defRPr kumimoji="1" sz="4400">
          <a:solidFill>
            <a:schemeClr val="tx2"/>
          </a:solidFill>
          <a:latin typeface="Arial" charset="0"/>
          <a:ea typeface="標楷體" pitchFamily="65"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5.wmf"/><Relationship Id="rId5" Type="http://schemas.openxmlformats.org/officeDocument/2006/relationships/image" Target="../media/image24.jpeg"/><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95536" y="1124744"/>
            <a:ext cx="8508125" cy="4896544"/>
          </a:xfrm>
          <a:prstGeom prst="rect">
            <a:avLst/>
          </a:prstGeom>
        </p:spPr>
      </p:pic>
    </p:spTree>
    <p:extLst>
      <p:ext uri="{BB962C8B-B14F-4D97-AF65-F5344CB8AC3E}">
        <p14:creationId xmlns:p14="http://schemas.microsoft.com/office/powerpoint/2010/main" val="2371683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19050" y="46038"/>
            <a:ext cx="9144000" cy="1079500"/>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43011"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A6E0EB94-33F6-4BB7-9428-A544791579E6}" type="slidenum">
              <a:rPr lang="en-US" altLang="zh-TW" sz="1400">
                <a:solidFill>
                  <a:srgbClr val="538CFF"/>
                </a:solidFill>
                <a:latin typeface="Arial" panose="020B0604020202020204" pitchFamily="34" charset="0"/>
              </a:rPr>
              <a:pPr>
                <a:spcBef>
                  <a:spcPct val="0"/>
                </a:spcBef>
                <a:buFontTx/>
                <a:buNone/>
              </a:pPr>
              <a:t>10</a:t>
            </a:fld>
            <a:endParaRPr lang="en-US" altLang="zh-TW" sz="1400">
              <a:solidFill>
                <a:srgbClr val="538CFF"/>
              </a:solidFill>
              <a:latin typeface="Arial" panose="020B0604020202020204" pitchFamily="34" charset="0"/>
            </a:endParaRPr>
          </a:p>
        </p:txBody>
      </p:sp>
      <p:sp>
        <p:nvSpPr>
          <p:cNvPr id="43012"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↑Mean percentage of usable machines(u)</a:t>
            </a:r>
          </a:p>
        </p:txBody>
      </p:sp>
      <p:sp>
        <p:nvSpPr>
          <p:cNvPr id="43013" name="文字方塊 1"/>
          <p:cNvSpPr txBox="1">
            <a:spLocks noChangeArrowheads="1"/>
          </p:cNvSpPr>
          <p:nvPr/>
        </p:nvSpPr>
        <p:spPr bwMode="auto">
          <a:xfrm>
            <a:off x="250825" y="2205038"/>
            <a:ext cx="5183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solidFill>
                  <a:srgbClr val="0000FF"/>
                </a:solidFill>
              </a:rPr>
              <a:t>Breakdown benchmark for % of usable machines</a:t>
            </a:r>
            <a:endParaRPr lang="zh-TW" altLang="en-US" sz="1800" b="1">
              <a:solidFill>
                <a:srgbClr val="0000FF"/>
              </a:solidFill>
            </a:endParaRPr>
          </a:p>
        </p:txBody>
      </p:sp>
      <p:sp>
        <p:nvSpPr>
          <p:cNvPr id="43014" name="文字版面配置區 2"/>
          <p:cNvSpPr txBox="1">
            <a:spLocks/>
          </p:cNvSpPr>
          <p:nvPr/>
        </p:nvSpPr>
        <p:spPr bwMode="auto">
          <a:xfrm>
            <a:off x="539750" y="1357313"/>
            <a:ext cx="79930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marL="0" lvl="2" eaLnBrk="1" hangingPunct="1">
              <a:lnSpc>
                <a:spcPct val="150000"/>
              </a:lnSpc>
              <a:buFont typeface="Arial" panose="020B0604020202020204" pitchFamily="34" charset="0"/>
              <a:buNone/>
            </a:pPr>
            <a:r>
              <a:rPr lang="en-US" altLang="en-US" sz="1800"/>
              <a:t>Daily mean % of usable machines =</a:t>
            </a:r>
          </a:p>
        </p:txBody>
      </p:sp>
      <p:sp>
        <p:nvSpPr>
          <p:cNvPr id="4" name="文字方塊 3"/>
          <p:cNvSpPr txBox="1">
            <a:spLocks noRot="1" noChangeAspect="1" noMove="1" noResize="1" noEditPoints="1" noAdjustHandles="1" noChangeArrowheads="1" noChangeShapeType="1" noTextEdit="1"/>
          </p:cNvSpPr>
          <p:nvPr/>
        </p:nvSpPr>
        <p:spPr>
          <a:xfrm>
            <a:off x="3923928" y="1340768"/>
            <a:ext cx="4250972" cy="539635"/>
          </a:xfrm>
          <a:prstGeom prst="rect">
            <a:avLst/>
          </a:prstGeom>
          <a:blipFill rotWithShape="1">
            <a:blip r:embed="rId3"/>
            <a:stretch>
              <a:fillRect b="-5682"/>
            </a:stretch>
          </a:blipFill>
        </p:spPr>
        <p:txBody>
          <a:bodyPr/>
          <a:lstStyle/>
          <a:p>
            <a:pPr eaLnBrk="1" hangingPunct="1">
              <a:defRPr/>
            </a:pPr>
            <a:r>
              <a:rPr lang="zh-TW" altLang="en-US">
                <a:noFill/>
              </a:rPr>
              <a:t> </a:t>
            </a:r>
          </a:p>
        </p:txBody>
      </p:sp>
      <p:sp>
        <p:nvSpPr>
          <p:cNvPr id="15" name="文字版面配置區 2">
            <a:extLst/>
          </p:cNvPr>
          <p:cNvSpPr>
            <a:spLocks noGrp="1"/>
          </p:cNvSpPr>
          <p:nvPr>
            <p:ph type="body" sz="half" idx="1"/>
          </p:nvPr>
        </p:nvSpPr>
        <p:spPr>
          <a:xfrm>
            <a:off x="1116013" y="2506663"/>
            <a:ext cx="2452687" cy="700087"/>
          </a:xfrm>
        </p:spPr>
        <p:txBody>
          <a:bodyPr/>
          <a:lstStyle/>
          <a:p>
            <a:pPr marL="0" indent="0">
              <a:buFont typeface="Arial" panose="020B0604020202020204" pitchFamily="34" charset="0"/>
              <a:buNone/>
              <a:defRPr/>
            </a:pPr>
            <a:r>
              <a:rPr lang="en-US" altLang="zh-TW" sz="2000" dirty="0" smtClean="0">
                <a:solidFill>
                  <a:schemeClr val="tx1">
                    <a:lumMod val="95000"/>
                    <a:lumOff val="5000"/>
                  </a:schemeClr>
                </a:solidFill>
                <a:latin typeface="+mn-lt"/>
              </a:rPr>
              <a:t>EK_RG_SDRM</a:t>
            </a:r>
            <a:endParaRPr lang="zh-TW" altLang="en-US" sz="2000" dirty="0">
              <a:solidFill>
                <a:schemeClr val="tx1">
                  <a:lumMod val="95000"/>
                  <a:lumOff val="5000"/>
                </a:schemeClr>
              </a:solidFill>
              <a:latin typeface="+mn-lt"/>
            </a:endParaRPr>
          </a:p>
        </p:txBody>
      </p:sp>
      <p:pic>
        <p:nvPicPr>
          <p:cNvPr id="43017" name="Picture 4"/>
          <p:cNvPicPr>
            <a:picLocks noChangeAspect="1" noChangeArrowheads="1"/>
          </p:cNvPicPr>
          <p:nvPr/>
        </p:nvPicPr>
        <p:blipFill>
          <a:blip r:embed="rId4">
            <a:extLst>
              <a:ext uri="{28A0092B-C50C-407E-A947-70E740481C1C}">
                <a14:useLocalDpi xmlns:a14="http://schemas.microsoft.com/office/drawing/2010/main" val="0"/>
              </a:ext>
            </a:extLst>
          </a:blip>
          <a:srcRect t="19167" r="40625" b="31111"/>
          <a:stretch>
            <a:fillRect/>
          </a:stretch>
        </p:blipFill>
        <p:spPr bwMode="auto">
          <a:xfrm>
            <a:off x="968375" y="2924175"/>
            <a:ext cx="7546975"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47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19050" y="46038"/>
            <a:ext cx="9144000" cy="1079500"/>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45059"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BC426E5-C4A7-4F52-A842-5D8631A41134}" type="slidenum">
              <a:rPr lang="en-US" altLang="zh-TW" sz="1400">
                <a:solidFill>
                  <a:srgbClr val="538CFF"/>
                </a:solidFill>
                <a:latin typeface="Arial" panose="020B0604020202020204" pitchFamily="34" charset="0"/>
              </a:rPr>
              <a:pPr>
                <a:spcBef>
                  <a:spcPct val="0"/>
                </a:spcBef>
                <a:buFontTx/>
                <a:buNone/>
              </a:pPr>
              <a:t>11</a:t>
            </a:fld>
            <a:endParaRPr lang="en-US" altLang="zh-TW" sz="1400">
              <a:solidFill>
                <a:srgbClr val="538CFF"/>
              </a:solidFill>
              <a:latin typeface="Arial" panose="020B0604020202020204" pitchFamily="34" charset="0"/>
            </a:endParaRPr>
          </a:p>
        </p:txBody>
      </p:sp>
      <p:sp>
        <p:nvSpPr>
          <p:cNvPr id="45060"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↑Mean percentage of usable machines(u)</a:t>
            </a:r>
          </a:p>
        </p:txBody>
      </p:sp>
      <p:sp>
        <p:nvSpPr>
          <p:cNvPr id="45061" name="文字方塊 1"/>
          <p:cNvSpPr txBox="1">
            <a:spLocks noChangeArrowheads="1"/>
          </p:cNvSpPr>
          <p:nvPr/>
        </p:nvSpPr>
        <p:spPr bwMode="auto">
          <a:xfrm>
            <a:off x="1563688" y="2249488"/>
            <a:ext cx="5183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solidFill>
                  <a:srgbClr val="0000FF"/>
                </a:solidFill>
              </a:rPr>
              <a:t>Breakdown benchmark for % of usable machines</a:t>
            </a:r>
            <a:endParaRPr lang="zh-TW" altLang="en-US" sz="1800" b="1">
              <a:solidFill>
                <a:srgbClr val="0000FF"/>
              </a:solidFill>
            </a:endParaRPr>
          </a:p>
        </p:txBody>
      </p:sp>
      <p:graphicFrame>
        <p:nvGraphicFramePr>
          <p:cNvPr id="3" name="表格 2"/>
          <p:cNvGraphicFramePr>
            <a:graphicFrameLocks noGrp="1"/>
          </p:cNvGraphicFramePr>
          <p:nvPr/>
        </p:nvGraphicFramePr>
        <p:xfrm>
          <a:off x="1563688" y="2681288"/>
          <a:ext cx="6969124" cy="2692398"/>
        </p:xfrm>
        <a:graphic>
          <a:graphicData uri="http://schemas.openxmlformats.org/drawingml/2006/table">
            <a:tbl>
              <a:tblPr>
                <a:tableStyleId>{5C22544A-7EE6-4342-B048-85BDC9FD1C3A}</a:tableStyleId>
              </a:tblPr>
              <a:tblGrid>
                <a:gridCol w="1332101">
                  <a:extLst>
                    <a:ext uri="{9D8B030D-6E8A-4147-A177-3AD203B41FA5}">
                      <a16:colId xmlns:a16="http://schemas.microsoft.com/office/drawing/2014/main" val="20000"/>
                    </a:ext>
                  </a:extLst>
                </a:gridCol>
                <a:gridCol w="1152058">
                  <a:extLst>
                    <a:ext uri="{9D8B030D-6E8A-4147-A177-3AD203B41FA5}">
                      <a16:colId xmlns:a16="http://schemas.microsoft.com/office/drawing/2014/main" val="20001"/>
                    </a:ext>
                  </a:extLst>
                </a:gridCol>
                <a:gridCol w="715591">
                  <a:extLst>
                    <a:ext uri="{9D8B030D-6E8A-4147-A177-3AD203B41FA5}">
                      <a16:colId xmlns:a16="http://schemas.microsoft.com/office/drawing/2014/main" val="20002"/>
                    </a:ext>
                  </a:extLst>
                </a:gridCol>
                <a:gridCol w="1152058">
                  <a:extLst>
                    <a:ext uri="{9D8B030D-6E8A-4147-A177-3AD203B41FA5}">
                      <a16:colId xmlns:a16="http://schemas.microsoft.com/office/drawing/2014/main" val="20003"/>
                    </a:ext>
                  </a:extLst>
                </a:gridCol>
                <a:gridCol w="749667">
                  <a:extLst>
                    <a:ext uri="{9D8B030D-6E8A-4147-A177-3AD203B41FA5}">
                      <a16:colId xmlns:a16="http://schemas.microsoft.com/office/drawing/2014/main" val="20004"/>
                    </a:ext>
                  </a:extLst>
                </a:gridCol>
                <a:gridCol w="1152058">
                  <a:extLst>
                    <a:ext uri="{9D8B030D-6E8A-4147-A177-3AD203B41FA5}">
                      <a16:colId xmlns:a16="http://schemas.microsoft.com/office/drawing/2014/main" val="20005"/>
                    </a:ext>
                  </a:extLst>
                </a:gridCol>
                <a:gridCol w="715591">
                  <a:extLst>
                    <a:ext uri="{9D8B030D-6E8A-4147-A177-3AD203B41FA5}">
                      <a16:colId xmlns:a16="http://schemas.microsoft.com/office/drawing/2014/main" val="20006"/>
                    </a:ext>
                  </a:extLst>
                </a:gridCol>
              </a:tblGrid>
              <a:tr h="323967">
                <a:tc rowSpan="2">
                  <a:txBody>
                    <a:bodyPr/>
                    <a:lstStyle/>
                    <a:p>
                      <a:pPr algn="ctr" fontAlgn="ctr"/>
                      <a:r>
                        <a:rPr lang="en-US" sz="1000" u="none" strike="noStrike" dirty="0">
                          <a:solidFill>
                            <a:schemeClr val="bg1"/>
                          </a:solidFill>
                          <a:effectLst/>
                        </a:rPr>
                        <a:t>Tech</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gridSpan="2">
                  <a:txBody>
                    <a:bodyPr/>
                    <a:lstStyle/>
                    <a:p>
                      <a:pPr algn="ctr" fontAlgn="ctr"/>
                      <a:r>
                        <a:rPr lang="en-US" sz="1000" u="none" strike="noStrike" dirty="0">
                          <a:solidFill>
                            <a:schemeClr val="bg1"/>
                          </a:solidFill>
                          <a:effectLst/>
                        </a:rPr>
                        <a:t>Before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tc gridSpan="2">
                  <a:txBody>
                    <a:bodyPr/>
                    <a:lstStyle/>
                    <a:p>
                      <a:pPr algn="ctr" fontAlgn="ctr"/>
                      <a:r>
                        <a:rPr lang="en-US" sz="1000" u="none" strike="noStrike">
                          <a:solidFill>
                            <a:schemeClr val="bg1"/>
                          </a:solidFill>
                          <a:effectLst/>
                        </a:rPr>
                        <a:t>After</a:t>
                      </a:r>
                      <a:endParaRPr lang="en-US" sz="1000" b="0" i="0" u="none" strike="noStrike">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tc gridSpan="2">
                  <a:txBody>
                    <a:bodyPr/>
                    <a:lstStyle/>
                    <a:p>
                      <a:pPr algn="ctr" fontAlgn="ctr"/>
                      <a:r>
                        <a:rPr lang="en-US" sz="1000" u="none" strike="noStrike">
                          <a:solidFill>
                            <a:schemeClr val="bg1"/>
                          </a:solidFill>
                          <a:effectLst/>
                        </a:rPr>
                        <a:t>Impact% to △ % of All Factory</a:t>
                      </a:r>
                      <a:endParaRPr lang="en-US" sz="1000" b="0" i="0" u="none" strike="noStrike">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extLst>
                  <a:ext uri="{0D108BD9-81ED-4DB2-BD59-A6C34878D82A}">
                    <a16:rowId xmlns:a16="http://schemas.microsoft.com/office/drawing/2014/main" val="10000"/>
                  </a:ext>
                </a:extLst>
              </a:tr>
              <a:tr h="467999">
                <a:tc vMerge="1">
                  <a:txBody>
                    <a:bodyPr/>
                    <a:lstStyle/>
                    <a:p>
                      <a:endParaRPr lang="zh-TW" altLang="en-US"/>
                    </a:p>
                  </a:txBody>
                  <a:tcPr/>
                </a:tc>
                <a:tc>
                  <a:txBody>
                    <a:bodyPr/>
                    <a:lstStyle/>
                    <a:p>
                      <a:pPr algn="ctr" fontAlgn="ctr"/>
                      <a:r>
                        <a:rPr lang="en-US" sz="1000" u="none" strike="noStrike" dirty="0" smtClean="0">
                          <a:solidFill>
                            <a:schemeClr val="bg1"/>
                          </a:solidFill>
                          <a:effectLst/>
                        </a:rPr>
                        <a:t>%</a:t>
                      </a:r>
                      <a:r>
                        <a:rPr lang="en-US" sz="1000" u="none" strike="noStrike" baseline="0" dirty="0" smtClean="0">
                          <a:solidFill>
                            <a:schemeClr val="bg1"/>
                          </a:solidFill>
                          <a:effectLst/>
                        </a:rPr>
                        <a:t> </a:t>
                      </a:r>
                      <a:r>
                        <a:rPr lang="en-US" sz="1000" u="none" strike="noStrike" dirty="0" smtClean="0">
                          <a:solidFill>
                            <a:schemeClr val="bg1"/>
                          </a:solidFill>
                          <a:effectLst/>
                        </a:rPr>
                        <a:t>usable </a:t>
                      </a:r>
                      <a:r>
                        <a:rPr lang="en-US" sz="1000" u="none" strike="noStrike" dirty="0">
                          <a:solidFill>
                            <a:schemeClr val="bg1"/>
                          </a:solidFill>
                          <a:effectLst/>
                        </a:rPr>
                        <a:t>machines</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Move%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altLang="zh-TW" sz="1000" u="none" strike="noStrike" dirty="0" smtClean="0">
                          <a:solidFill>
                            <a:schemeClr val="bg1"/>
                          </a:solidFill>
                          <a:effectLst/>
                        </a:rPr>
                        <a:t>%</a:t>
                      </a:r>
                      <a:r>
                        <a:rPr lang="en-US" altLang="zh-TW" sz="1000" u="none" strike="noStrike" baseline="0" dirty="0" smtClean="0">
                          <a:solidFill>
                            <a:schemeClr val="bg1"/>
                          </a:solidFill>
                          <a:effectLst/>
                        </a:rPr>
                        <a:t> </a:t>
                      </a:r>
                      <a:r>
                        <a:rPr lang="en-US" altLang="zh-TW" sz="1000" u="none" strike="noStrike" dirty="0" smtClean="0">
                          <a:solidFill>
                            <a:schemeClr val="bg1"/>
                          </a:solidFill>
                          <a:effectLst/>
                        </a:rPr>
                        <a:t>usable machines</a:t>
                      </a:r>
                      <a:endParaRPr lang="en-US" altLang="zh-TW"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Move%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altLang="zh-TW" sz="1000" u="none" strike="noStrike" dirty="0" smtClean="0">
                          <a:solidFill>
                            <a:schemeClr val="bg1"/>
                          </a:solidFill>
                          <a:effectLst/>
                        </a:rPr>
                        <a:t>%</a:t>
                      </a:r>
                      <a:r>
                        <a:rPr lang="en-US" altLang="zh-TW" sz="1000" u="none" strike="noStrike" baseline="0" dirty="0" smtClean="0">
                          <a:solidFill>
                            <a:schemeClr val="bg1"/>
                          </a:solidFill>
                          <a:effectLst/>
                        </a:rPr>
                        <a:t> </a:t>
                      </a:r>
                      <a:r>
                        <a:rPr lang="en-US" altLang="zh-TW" sz="1000" u="none" strike="noStrike" dirty="0" smtClean="0">
                          <a:solidFill>
                            <a:schemeClr val="bg1"/>
                          </a:solidFill>
                          <a:effectLst/>
                        </a:rPr>
                        <a:t>usable machines</a:t>
                      </a:r>
                      <a:endParaRPr lang="en-US" altLang="zh-TW"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Move%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extLst>
                  <a:ext uri="{0D108BD9-81ED-4DB2-BD59-A6C34878D82A}">
                    <a16:rowId xmlns:a16="http://schemas.microsoft.com/office/drawing/2014/main" val="10001"/>
                  </a:ext>
                </a:extLst>
              </a:tr>
              <a:tr h="237554">
                <a:tc>
                  <a:txBody>
                    <a:bodyPr/>
                    <a:lstStyle/>
                    <a:p>
                      <a:pPr algn="ctr" fontAlgn="ctr"/>
                      <a:r>
                        <a:rPr lang="en-US" sz="1000" u="none" strike="noStrike" dirty="0" smtClean="0">
                          <a:effectLst/>
                        </a:rPr>
                        <a:t>bkhTV0t4RHdSZF</a:t>
                      </a:r>
                      <a:endParaRPr lang="en-US" sz="1000" b="0" i="0" u="none" strike="noStrike" dirty="0">
                        <a:solidFill>
                          <a:srgbClr val="000000"/>
                        </a:solidFill>
                        <a:effectLst/>
                        <a:latin typeface="Arial Unicode MS"/>
                      </a:endParaRPr>
                    </a:p>
                  </a:txBody>
                  <a:tcPr marL="0" marR="0" marT="0" marB="0" anchor="ctr">
                    <a:solidFill>
                      <a:srgbClr val="FFFF00"/>
                    </a:solidFill>
                  </a:tcPr>
                </a:tc>
                <a:tc>
                  <a:txBody>
                    <a:bodyPr/>
                    <a:lstStyle/>
                    <a:p>
                      <a:pPr algn="ctr" fontAlgn="ctr"/>
                      <a:r>
                        <a:rPr lang="en-US" altLang="zh-TW" sz="1000" u="none" strike="noStrike" dirty="0">
                          <a:effectLst/>
                        </a:rPr>
                        <a:t>0.3431 </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21.62%</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0.3023 </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22.32%</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-1.61%</a:t>
                      </a:r>
                      <a:endParaRPr lang="en-US" altLang="zh-TW" sz="1000" b="0" i="0" u="none" strike="noStrike" dirty="0">
                        <a:solidFill>
                          <a:srgbClr val="000000"/>
                        </a:solidFill>
                        <a:effectLst/>
                        <a:latin typeface="Arial Unicode MS"/>
                      </a:endParaRPr>
                    </a:p>
                  </a:txBody>
                  <a:tcPr marL="0" marR="0" marT="0" marB="0" anchor="ctr">
                    <a:solidFill>
                      <a:srgbClr val="FFFF00"/>
                    </a:solidFill>
                  </a:tcPr>
                </a:tc>
                <a:tc>
                  <a:txBody>
                    <a:bodyPr/>
                    <a:lstStyle/>
                    <a:p>
                      <a:pPr algn="ctr" fontAlgn="ctr"/>
                      <a:r>
                        <a:rPr lang="en-US" altLang="zh-TW" sz="1000" u="none" strike="noStrike" dirty="0">
                          <a:solidFill>
                            <a:schemeClr val="bg1">
                              <a:lumMod val="50000"/>
                            </a:schemeClr>
                          </a:solidFill>
                          <a:effectLst/>
                        </a:rPr>
                        <a:t>-0.24%</a:t>
                      </a:r>
                      <a:endParaRPr lang="en-US" altLang="zh-TW" sz="1000" b="0" i="0" u="none" strike="noStrike" dirty="0">
                        <a:solidFill>
                          <a:schemeClr val="bg1">
                            <a:lumMod val="50000"/>
                          </a:schemeClr>
                        </a:solidFill>
                        <a:effectLst/>
                        <a:latin typeface="Arial Unicode MS"/>
                      </a:endParaRPr>
                    </a:p>
                  </a:txBody>
                  <a:tcPr marL="0" marR="0" marT="0" marB="0" anchor="ctr"/>
                </a:tc>
                <a:extLst>
                  <a:ext uri="{0D108BD9-81ED-4DB2-BD59-A6C34878D82A}">
                    <a16:rowId xmlns:a16="http://schemas.microsoft.com/office/drawing/2014/main" val="10002"/>
                  </a:ext>
                </a:extLst>
              </a:tr>
              <a:tr h="237554">
                <a:tc>
                  <a:txBody>
                    <a:bodyPr/>
                    <a:lstStyle/>
                    <a:p>
                      <a:pPr algn="ctr" fontAlgn="ctr"/>
                      <a:r>
                        <a:rPr lang="en-US" sz="1000" u="none" strike="noStrike" dirty="0" smtClean="0">
                          <a:effectLst/>
                        </a:rPr>
                        <a:t>cldobmNESjNnM3</a:t>
                      </a:r>
                      <a:endParaRPr lang="en-US"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0.7723 </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5.14%</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a:effectLst/>
                        </a:rPr>
                        <a:t>0.8122 </a:t>
                      </a:r>
                      <a:endParaRPr lang="en-US" altLang="zh-TW" sz="1000" b="0" i="0" u="none" strike="noStrike">
                        <a:solidFill>
                          <a:srgbClr val="000000"/>
                        </a:solidFill>
                        <a:effectLst/>
                        <a:latin typeface="Arial Unicode MS"/>
                      </a:endParaRPr>
                    </a:p>
                  </a:txBody>
                  <a:tcPr marL="0" marR="0" marT="0" marB="0" anchor="ctr"/>
                </a:tc>
                <a:tc>
                  <a:txBody>
                    <a:bodyPr/>
                    <a:lstStyle/>
                    <a:p>
                      <a:pPr algn="ctr" fontAlgn="ctr"/>
                      <a:r>
                        <a:rPr lang="en-US" altLang="zh-TW" sz="1000" u="none" strike="noStrike">
                          <a:effectLst/>
                        </a:rPr>
                        <a:t>6.26%</a:t>
                      </a:r>
                      <a:endParaRPr lang="en-US" altLang="zh-TW" sz="1000" b="0" i="0" u="none" strike="noStrike">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0.37%</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solidFill>
                            <a:schemeClr val="bg1">
                              <a:lumMod val="50000"/>
                            </a:schemeClr>
                          </a:solidFill>
                          <a:effectLst/>
                        </a:rPr>
                        <a:t>0.42%</a:t>
                      </a:r>
                      <a:endParaRPr lang="en-US" altLang="zh-TW" sz="1000" b="0" i="0" u="none" strike="noStrike" dirty="0">
                        <a:solidFill>
                          <a:schemeClr val="bg1">
                            <a:lumMod val="50000"/>
                          </a:schemeClr>
                        </a:solidFill>
                        <a:effectLst/>
                        <a:latin typeface="Arial Unicode MS"/>
                      </a:endParaRPr>
                    </a:p>
                  </a:txBody>
                  <a:tcPr marL="0" marR="0" marT="0" marB="0" anchor="ctr"/>
                </a:tc>
                <a:extLst>
                  <a:ext uri="{0D108BD9-81ED-4DB2-BD59-A6C34878D82A}">
                    <a16:rowId xmlns:a16="http://schemas.microsoft.com/office/drawing/2014/main" val="10003"/>
                  </a:ext>
                </a:extLst>
              </a:tr>
              <a:tr h="237554">
                <a:tc>
                  <a:txBody>
                    <a:bodyPr/>
                    <a:lstStyle/>
                    <a:p>
                      <a:pPr algn="ctr" fontAlgn="ctr"/>
                      <a:r>
                        <a:rPr lang="en-US" sz="1000" u="none" strike="noStrike" dirty="0" smtClean="0">
                          <a:effectLst/>
                        </a:rPr>
                        <a:t>eUViREhJYmR2bll4</a:t>
                      </a:r>
                      <a:endParaRPr lang="en-US"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0.6676 </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0.34%</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0.6890 </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a:effectLst/>
                        </a:rPr>
                        <a:t>0.51%</a:t>
                      </a:r>
                      <a:endParaRPr lang="en-US" altLang="zh-TW" sz="1000" b="0" i="0" u="none" strike="noStrike">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0.01%</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solidFill>
                            <a:schemeClr val="bg1">
                              <a:lumMod val="50000"/>
                            </a:schemeClr>
                          </a:solidFill>
                          <a:effectLst/>
                        </a:rPr>
                        <a:t>0.03%</a:t>
                      </a:r>
                      <a:endParaRPr lang="en-US" altLang="zh-TW" sz="1000" b="0" i="0" u="none" strike="noStrike" dirty="0">
                        <a:solidFill>
                          <a:schemeClr val="bg1">
                            <a:lumMod val="50000"/>
                          </a:schemeClr>
                        </a:solidFill>
                        <a:effectLst/>
                        <a:latin typeface="Arial Unicode MS"/>
                      </a:endParaRPr>
                    </a:p>
                  </a:txBody>
                  <a:tcPr marL="0" marR="0" marT="0" marB="0" anchor="ctr"/>
                </a:tc>
                <a:extLst>
                  <a:ext uri="{0D108BD9-81ED-4DB2-BD59-A6C34878D82A}">
                    <a16:rowId xmlns:a16="http://schemas.microsoft.com/office/drawing/2014/main" val="10004"/>
                  </a:ext>
                </a:extLst>
              </a:tr>
              <a:tr h="237554">
                <a:tc>
                  <a:txBody>
                    <a:bodyPr/>
                    <a:lstStyle/>
                    <a:p>
                      <a:pPr marL="0" algn="ctr" defTabSz="914400" rtl="0" eaLnBrk="1" fontAlgn="ctr" latinLnBrk="0" hangingPunct="1"/>
                      <a:r>
                        <a:rPr lang="en-US" sz="1000" u="none" strike="noStrike" kern="1200" dirty="0" smtClean="0">
                          <a:solidFill>
                            <a:schemeClr val="dk1"/>
                          </a:solidFill>
                          <a:effectLst/>
                          <a:latin typeface="+mn-lt"/>
                          <a:ea typeface="+mn-ea"/>
                          <a:cs typeface="+mn-cs"/>
                        </a:rPr>
                        <a:t>K016YUpJU2J6RWV</a:t>
                      </a:r>
                      <a:endParaRPr lang="en-US" sz="1000" u="none" strike="noStrike" kern="1200" dirty="0">
                        <a:solidFill>
                          <a:schemeClr val="dk1"/>
                        </a:solidFill>
                        <a:effectLst/>
                        <a:latin typeface="+mn-lt"/>
                        <a:ea typeface="+mn-ea"/>
                        <a:cs typeface="+mn-cs"/>
                      </a:endParaRPr>
                    </a:p>
                  </a:txBody>
                  <a:tcPr marL="0" marR="0" marT="0" marB="0" anchor="ctr">
                    <a:solidFill>
                      <a:srgbClr val="FFFF00"/>
                    </a:solidFill>
                  </a:tcPr>
                </a:tc>
                <a:tc>
                  <a:txBody>
                    <a:bodyPr/>
                    <a:lstStyle/>
                    <a:p>
                      <a:pPr algn="ctr" fontAlgn="ctr"/>
                      <a:r>
                        <a:rPr lang="en-US" altLang="zh-TW" sz="1000" u="none" strike="noStrike" dirty="0">
                          <a:effectLst/>
                        </a:rPr>
                        <a:t>0.8123 </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38.22%</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0.8321 </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61.48%</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1.38%</a:t>
                      </a:r>
                      <a:endParaRPr lang="en-US" altLang="zh-TW" sz="1000" b="0" i="0" u="none" strike="noStrike" dirty="0">
                        <a:solidFill>
                          <a:srgbClr val="000000"/>
                        </a:solidFill>
                        <a:effectLst/>
                        <a:latin typeface="Arial Unicode MS"/>
                      </a:endParaRPr>
                    </a:p>
                  </a:txBody>
                  <a:tcPr marL="0" marR="0" marT="0" marB="0" anchor="ctr">
                    <a:solidFill>
                      <a:srgbClr val="FFFF00"/>
                    </a:solidFill>
                  </a:tcPr>
                </a:tc>
                <a:tc>
                  <a:txBody>
                    <a:bodyPr/>
                    <a:lstStyle/>
                    <a:p>
                      <a:pPr algn="ctr" fontAlgn="ctr"/>
                      <a:r>
                        <a:rPr lang="en-US" altLang="zh-TW" sz="1000" u="none" strike="noStrike" dirty="0">
                          <a:solidFill>
                            <a:schemeClr val="bg1">
                              <a:lumMod val="50000"/>
                            </a:schemeClr>
                          </a:solidFill>
                          <a:effectLst/>
                        </a:rPr>
                        <a:t>10.35%</a:t>
                      </a:r>
                      <a:endParaRPr lang="en-US" altLang="zh-TW" sz="1000" b="0" i="0" u="none" strike="noStrike" dirty="0">
                        <a:solidFill>
                          <a:schemeClr val="bg1">
                            <a:lumMod val="50000"/>
                          </a:schemeClr>
                        </a:solidFill>
                        <a:effectLst/>
                        <a:latin typeface="Arial Unicode MS"/>
                      </a:endParaRPr>
                    </a:p>
                  </a:txBody>
                  <a:tcPr marL="0" marR="0" marT="0" marB="0" anchor="ctr"/>
                </a:tc>
                <a:extLst>
                  <a:ext uri="{0D108BD9-81ED-4DB2-BD59-A6C34878D82A}">
                    <a16:rowId xmlns:a16="http://schemas.microsoft.com/office/drawing/2014/main" val="10005"/>
                  </a:ext>
                </a:extLst>
              </a:tr>
              <a:tr h="237554">
                <a:tc>
                  <a:txBody>
                    <a:bodyPr/>
                    <a:lstStyle/>
                    <a:p>
                      <a:pPr algn="ctr" fontAlgn="ctr"/>
                      <a:r>
                        <a:rPr lang="en-US" sz="1000" u="none" strike="noStrike" dirty="0" smtClean="0">
                          <a:effectLst/>
                        </a:rPr>
                        <a:t>RmwyWlYxSlc4eD</a:t>
                      </a:r>
                      <a:endParaRPr lang="en-US" sz="1000" b="0" i="0" u="none" strike="noStrike" dirty="0">
                        <a:solidFill>
                          <a:srgbClr val="000000"/>
                        </a:solidFill>
                        <a:effectLst/>
                        <a:latin typeface="Arial Unicode MS"/>
                      </a:endParaRPr>
                    </a:p>
                  </a:txBody>
                  <a:tcPr marL="0" marR="0" marT="0" marB="0" anchor="ctr">
                    <a:solidFill>
                      <a:srgbClr val="FFFF00"/>
                    </a:solidFill>
                  </a:tcPr>
                </a:tc>
                <a:tc>
                  <a:txBody>
                    <a:bodyPr/>
                    <a:lstStyle/>
                    <a:p>
                      <a:pPr algn="ctr" fontAlgn="ctr"/>
                      <a:r>
                        <a:rPr lang="en-US" altLang="zh-TW" sz="1000" u="none" strike="noStrike" dirty="0">
                          <a:effectLst/>
                        </a:rPr>
                        <a:t>0.3421 </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33.82%</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0.3968 </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8.18%</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3.38%</a:t>
                      </a:r>
                      <a:endParaRPr lang="en-US" altLang="zh-TW" sz="1000" b="0" i="0" u="none" strike="noStrike" dirty="0">
                        <a:solidFill>
                          <a:srgbClr val="000000"/>
                        </a:solidFill>
                        <a:effectLst/>
                        <a:latin typeface="Arial Unicode MS"/>
                      </a:endParaRPr>
                    </a:p>
                  </a:txBody>
                  <a:tcPr marL="0" marR="0" marT="0" marB="0" anchor="ctr">
                    <a:solidFill>
                      <a:srgbClr val="FFFF00"/>
                    </a:solidFill>
                  </a:tcPr>
                </a:tc>
                <a:tc>
                  <a:txBody>
                    <a:bodyPr/>
                    <a:lstStyle/>
                    <a:p>
                      <a:pPr algn="ctr" fontAlgn="ctr"/>
                      <a:r>
                        <a:rPr lang="en-US" altLang="zh-TW" sz="1000" u="none" strike="noStrike" dirty="0">
                          <a:solidFill>
                            <a:schemeClr val="bg1">
                              <a:lumMod val="50000"/>
                            </a:schemeClr>
                          </a:solidFill>
                          <a:effectLst/>
                        </a:rPr>
                        <a:t>8.80%</a:t>
                      </a:r>
                      <a:endParaRPr lang="en-US" altLang="zh-TW" sz="1000" b="0" i="0" u="none" strike="noStrike" dirty="0">
                        <a:solidFill>
                          <a:schemeClr val="bg1">
                            <a:lumMod val="50000"/>
                          </a:schemeClr>
                        </a:solidFill>
                        <a:effectLst/>
                        <a:latin typeface="Arial Unicode MS"/>
                      </a:endParaRPr>
                    </a:p>
                  </a:txBody>
                  <a:tcPr marL="0" marR="0" marT="0" marB="0" anchor="ctr"/>
                </a:tc>
                <a:extLst>
                  <a:ext uri="{0D108BD9-81ED-4DB2-BD59-A6C34878D82A}">
                    <a16:rowId xmlns:a16="http://schemas.microsoft.com/office/drawing/2014/main" val="10006"/>
                  </a:ext>
                </a:extLst>
              </a:tr>
              <a:tr h="237554">
                <a:tc>
                  <a:txBody>
                    <a:bodyPr/>
                    <a:lstStyle/>
                    <a:p>
                      <a:pPr algn="ctr" fontAlgn="ctr"/>
                      <a:r>
                        <a:rPr lang="en-US" sz="1000" u="none" strike="noStrike" dirty="0" smtClean="0">
                          <a:effectLst/>
                        </a:rPr>
                        <a:t>U1U0dzhGR2Vve</a:t>
                      </a:r>
                      <a:endParaRPr lang="en-US"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0.5289 </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a:effectLst/>
                        </a:rPr>
                        <a:t>0.85%</a:t>
                      </a:r>
                      <a:endParaRPr lang="en-US" altLang="zh-TW" sz="1000" b="0" i="0" u="none" strike="noStrike">
                        <a:solidFill>
                          <a:srgbClr val="000000"/>
                        </a:solidFill>
                        <a:effectLst/>
                        <a:latin typeface="Arial Unicode MS"/>
                      </a:endParaRPr>
                    </a:p>
                  </a:txBody>
                  <a:tcPr marL="0" marR="0" marT="0" marB="0" anchor="ctr"/>
                </a:tc>
                <a:tc>
                  <a:txBody>
                    <a:bodyPr/>
                    <a:lstStyle/>
                    <a:p>
                      <a:pPr algn="ctr" fontAlgn="ctr"/>
                      <a:r>
                        <a:rPr lang="en-US" altLang="zh-TW" sz="1000" u="none" strike="noStrike">
                          <a:effectLst/>
                        </a:rPr>
                        <a:t>0.4412 </a:t>
                      </a:r>
                      <a:endParaRPr lang="en-US" altLang="zh-TW" sz="1000" b="0" i="0" u="none" strike="noStrike">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1.27%</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-0.14%</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solidFill>
                            <a:schemeClr val="bg1">
                              <a:lumMod val="50000"/>
                            </a:schemeClr>
                          </a:solidFill>
                          <a:effectLst/>
                        </a:rPr>
                        <a:t>-0.01%</a:t>
                      </a:r>
                      <a:endParaRPr lang="en-US" altLang="zh-TW" sz="1000" b="0" i="0" u="none" strike="noStrike" dirty="0">
                        <a:solidFill>
                          <a:schemeClr val="bg1">
                            <a:lumMod val="50000"/>
                          </a:schemeClr>
                        </a:solidFill>
                        <a:effectLst/>
                        <a:latin typeface="Arial Unicode MS"/>
                      </a:endParaRPr>
                    </a:p>
                  </a:txBody>
                  <a:tcPr marL="0" marR="0" marT="0" marB="0" anchor="ctr"/>
                </a:tc>
                <a:extLst>
                  <a:ext uri="{0D108BD9-81ED-4DB2-BD59-A6C34878D82A}">
                    <a16:rowId xmlns:a16="http://schemas.microsoft.com/office/drawing/2014/main" val="10007"/>
                  </a:ext>
                </a:extLst>
              </a:tr>
              <a:tr h="237554">
                <a:tc>
                  <a:txBody>
                    <a:bodyPr/>
                    <a:lstStyle/>
                    <a:p>
                      <a:pPr algn="ctr" fontAlgn="ctr"/>
                      <a:r>
                        <a:rPr lang="en-US" sz="1000" u="none" strike="noStrike" dirty="0">
                          <a:effectLst/>
                        </a:rPr>
                        <a:t>All factory</a:t>
                      </a:r>
                      <a:endParaRPr lang="en-US"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rPr>
                        <a:t>0.5468 </a:t>
                      </a:r>
                      <a:endParaRPr lang="en-US" altLang="zh-TW"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a:effectLst/>
                        </a:rPr>
                        <a:t>100.00%</a:t>
                      </a:r>
                      <a:endParaRPr lang="en-US" altLang="zh-TW" sz="1000" b="0" i="0" u="none" strike="noStrike">
                        <a:solidFill>
                          <a:srgbClr val="000000"/>
                        </a:solidFill>
                        <a:effectLst/>
                        <a:latin typeface="Arial Unicode MS"/>
                      </a:endParaRPr>
                    </a:p>
                  </a:txBody>
                  <a:tcPr marL="0" marR="0" marT="0" marB="0" anchor="ctr"/>
                </a:tc>
                <a:tc>
                  <a:txBody>
                    <a:bodyPr/>
                    <a:lstStyle/>
                    <a:p>
                      <a:pPr algn="ctr" fontAlgn="ctr"/>
                      <a:r>
                        <a:rPr lang="en-US" altLang="zh-TW" sz="1000" u="none" strike="noStrike">
                          <a:effectLst/>
                        </a:rPr>
                        <a:t>0.6713 </a:t>
                      </a:r>
                      <a:endParaRPr lang="en-US" altLang="zh-TW" sz="1000" b="0" i="0" u="none" strike="noStrike">
                        <a:solidFill>
                          <a:srgbClr val="000000"/>
                        </a:solidFill>
                        <a:effectLst/>
                        <a:latin typeface="Arial Unicode MS"/>
                      </a:endParaRPr>
                    </a:p>
                  </a:txBody>
                  <a:tcPr marL="0" marR="0" marT="0" marB="0" anchor="ctr"/>
                </a:tc>
                <a:tc>
                  <a:txBody>
                    <a:bodyPr/>
                    <a:lstStyle/>
                    <a:p>
                      <a:pPr algn="ctr" fontAlgn="ctr"/>
                      <a:r>
                        <a:rPr lang="en-US" altLang="zh-TW" sz="1000" u="none" strike="noStrike">
                          <a:effectLst/>
                        </a:rPr>
                        <a:t>100.00%</a:t>
                      </a:r>
                      <a:endParaRPr lang="en-US" altLang="zh-TW" sz="1000" b="0" i="0" u="none" strike="noStrike">
                        <a:solidFill>
                          <a:srgbClr val="000000"/>
                        </a:solidFill>
                        <a:effectLst/>
                        <a:latin typeface="Arial Unicode MS"/>
                      </a:endParaRPr>
                    </a:p>
                  </a:txBody>
                  <a:tcPr marL="0" marR="0" marT="0" marB="0" anchor="ctr"/>
                </a:tc>
                <a:tc>
                  <a:txBody>
                    <a:bodyPr/>
                    <a:lstStyle/>
                    <a:p>
                      <a:pPr algn="ctr" fontAlgn="ctr"/>
                      <a:r>
                        <a:rPr lang="zh-TW" altLang="en-US" sz="1000" u="none" strike="noStrike" dirty="0">
                          <a:effectLst/>
                        </a:rPr>
                        <a:t>　</a:t>
                      </a:r>
                      <a:endParaRPr lang="zh-TW" altLang="en-US" sz="1000" b="0" i="0" u="none" strike="noStrike" dirty="0">
                        <a:solidFill>
                          <a:srgbClr val="000000"/>
                        </a:solidFill>
                        <a:effectLst/>
                        <a:latin typeface="Arial Unicode MS"/>
                      </a:endParaRPr>
                    </a:p>
                  </a:txBody>
                  <a:tcPr marL="0" marR="0" marT="0" marB="0" anchor="ctr"/>
                </a:tc>
                <a:tc>
                  <a:txBody>
                    <a:bodyPr/>
                    <a:lstStyle/>
                    <a:p>
                      <a:pPr algn="ctr" fontAlgn="ctr"/>
                      <a:r>
                        <a:rPr lang="zh-TW" altLang="en-US" sz="1000" u="none" strike="noStrike" dirty="0">
                          <a:effectLst/>
                        </a:rPr>
                        <a:t>　</a:t>
                      </a:r>
                      <a:endParaRPr lang="zh-TW" altLang="en-US" sz="1000" b="0" i="0" u="none" strike="noStrike" dirty="0">
                        <a:solidFill>
                          <a:srgbClr val="000000"/>
                        </a:solidFill>
                        <a:effectLst/>
                        <a:latin typeface="Arial Unicode MS"/>
                      </a:endParaRPr>
                    </a:p>
                  </a:txBody>
                  <a:tcPr marL="0" marR="0" marT="0" marB="0" anchor="ctr"/>
                </a:tc>
                <a:extLst>
                  <a:ext uri="{0D108BD9-81ED-4DB2-BD59-A6C34878D82A}">
                    <a16:rowId xmlns:a16="http://schemas.microsoft.com/office/drawing/2014/main" val="10008"/>
                  </a:ext>
                </a:extLst>
              </a:tr>
              <a:tr h="237554">
                <a:tc gridSpan="3">
                  <a:txBody>
                    <a:bodyPr/>
                    <a:lstStyle/>
                    <a:p>
                      <a:pPr algn="r" fontAlgn="ctr"/>
                      <a:r>
                        <a:rPr lang="en-US" sz="1000" b="0" i="0" u="none" strike="noStrike" dirty="0" smtClean="0">
                          <a:solidFill>
                            <a:srgbClr val="000000"/>
                          </a:solidFill>
                          <a:effectLst/>
                          <a:latin typeface="+mj-lt"/>
                        </a:rPr>
                        <a:t>                                       △ u  of MG    </a:t>
                      </a:r>
                      <a:endParaRPr lang="en-US" sz="1000" b="0" i="0" u="none" strike="noStrike" dirty="0">
                        <a:solidFill>
                          <a:srgbClr val="000000"/>
                        </a:solidFill>
                        <a:effectLst/>
                        <a:latin typeface="+mj-lt"/>
                      </a:endParaRPr>
                    </a:p>
                  </a:txBody>
                  <a:tcPr marL="0" marR="0" marT="0" marB="0" anchor="ctr"/>
                </a:tc>
                <a:tc hMerge="1">
                  <a:txBody>
                    <a:bodyPr/>
                    <a:lstStyle/>
                    <a:p>
                      <a:pPr algn="ctr" fontAlgn="ctr"/>
                      <a:endParaRPr lang="en-US" sz="1200" b="0" i="0" u="none" strike="noStrike" dirty="0">
                        <a:solidFill>
                          <a:srgbClr val="000000"/>
                        </a:solidFill>
                        <a:effectLst/>
                        <a:latin typeface="Arial Unicode MS"/>
                      </a:endParaRPr>
                    </a:p>
                  </a:txBody>
                  <a:tcPr marL="0" marR="0" marT="0" marB="0" anchor="ctr"/>
                </a:tc>
                <a:tc hMerge="1">
                  <a:txBody>
                    <a:bodyPr/>
                    <a:lstStyle/>
                    <a:p>
                      <a:pPr algn="r" fontAlgn="ctr"/>
                      <a:endParaRPr lang="en-US" sz="12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a:effectLst/>
                          <a:latin typeface="+mj-lt"/>
                        </a:rPr>
                        <a:t>22.77%</a:t>
                      </a:r>
                      <a:endParaRPr lang="en-US" altLang="zh-TW" sz="1000" b="0" i="0" u="none" strike="noStrike" dirty="0">
                        <a:solidFill>
                          <a:srgbClr val="000000"/>
                        </a:solidFill>
                        <a:effectLst/>
                        <a:latin typeface="+mj-lt"/>
                      </a:endParaRPr>
                    </a:p>
                  </a:txBody>
                  <a:tcPr marL="0" marR="0" marT="0" marB="0" anchor="ctr"/>
                </a:tc>
                <a:tc>
                  <a:txBody>
                    <a:bodyPr/>
                    <a:lstStyle/>
                    <a:p>
                      <a:pPr algn="ctr" fontAlgn="ctr"/>
                      <a:endParaRPr lang="zh-TW" alt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1" u="none" strike="noStrike" dirty="0">
                          <a:effectLst/>
                          <a:latin typeface="+mj-lt"/>
                        </a:rPr>
                        <a:t>3.40%</a:t>
                      </a:r>
                      <a:endParaRPr lang="en-US" altLang="zh-TW" sz="1000" b="1" i="0" u="none" strike="noStrike" dirty="0">
                        <a:solidFill>
                          <a:srgbClr val="000000"/>
                        </a:solidFill>
                        <a:effectLst/>
                        <a:latin typeface="+mj-lt"/>
                      </a:endParaRPr>
                    </a:p>
                  </a:txBody>
                  <a:tcPr marL="0" marR="0" marT="0" marB="0" anchor="ctr"/>
                </a:tc>
                <a:tc>
                  <a:txBody>
                    <a:bodyPr/>
                    <a:lstStyle/>
                    <a:p>
                      <a:pPr algn="ctr" fontAlgn="ctr"/>
                      <a:r>
                        <a:rPr lang="en-US" altLang="zh-TW" sz="1000" b="1" u="none" strike="noStrike" dirty="0">
                          <a:effectLst/>
                          <a:latin typeface="+mj-lt"/>
                        </a:rPr>
                        <a:t>19.36%</a:t>
                      </a:r>
                      <a:endParaRPr lang="en-US" altLang="zh-TW" sz="1000" b="1" i="0" u="none" strike="noStrike" dirty="0">
                        <a:solidFill>
                          <a:srgbClr val="000000"/>
                        </a:solidFill>
                        <a:effectLst/>
                        <a:latin typeface="+mj-lt"/>
                      </a:endParaRPr>
                    </a:p>
                  </a:txBody>
                  <a:tcPr marL="0" marR="0" marT="0" marB="0" anchor="ctr"/>
                </a:tc>
                <a:extLst>
                  <a:ext uri="{0D108BD9-81ED-4DB2-BD59-A6C34878D82A}">
                    <a16:rowId xmlns:a16="http://schemas.microsoft.com/office/drawing/2014/main" val="10009"/>
                  </a:ext>
                </a:extLst>
              </a:tr>
            </a:tbl>
          </a:graphicData>
        </a:graphic>
      </p:graphicFrame>
      <p:sp>
        <p:nvSpPr>
          <p:cNvPr id="45146" name="文字版面配置區 2"/>
          <p:cNvSpPr txBox="1">
            <a:spLocks/>
          </p:cNvSpPr>
          <p:nvPr/>
        </p:nvSpPr>
        <p:spPr bwMode="auto">
          <a:xfrm>
            <a:off x="539750" y="1357313"/>
            <a:ext cx="79930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marL="0" lvl="2" eaLnBrk="1" hangingPunct="1">
              <a:lnSpc>
                <a:spcPct val="150000"/>
              </a:lnSpc>
              <a:buFont typeface="Arial" panose="020B0604020202020204" pitchFamily="34" charset="0"/>
              <a:buNone/>
            </a:pPr>
            <a:r>
              <a:rPr lang="en-US" altLang="en-US" sz="1800"/>
              <a:t>Daily mean % of usable machines =</a:t>
            </a:r>
          </a:p>
        </p:txBody>
      </p:sp>
      <p:sp>
        <p:nvSpPr>
          <p:cNvPr id="12" name="矩形圖說文字 11"/>
          <p:cNvSpPr/>
          <p:nvPr/>
        </p:nvSpPr>
        <p:spPr>
          <a:xfrm>
            <a:off x="5257800" y="5694363"/>
            <a:ext cx="1584325" cy="495300"/>
          </a:xfrm>
          <a:prstGeom prst="wedgeRectCallout">
            <a:avLst>
              <a:gd name="adj1" fmla="val 68234"/>
              <a:gd name="adj2" fmla="val -128042"/>
            </a:avLst>
          </a:pr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 △ u by change on u of tech  </a:t>
            </a:r>
            <a:endParaRPr lang="zh-TW" altLang="en-US" sz="1200" b="1" dirty="0">
              <a:solidFill>
                <a:schemeClr val="tx1"/>
              </a:solidFill>
            </a:endParaRPr>
          </a:p>
        </p:txBody>
      </p:sp>
      <p:sp>
        <p:nvSpPr>
          <p:cNvPr id="13" name="矩形圖說文字 12"/>
          <p:cNvSpPr/>
          <p:nvPr/>
        </p:nvSpPr>
        <p:spPr>
          <a:xfrm>
            <a:off x="7045325" y="5694363"/>
            <a:ext cx="1582738" cy="495300"/>
          </a:xfrm>
          <a:prstGeom prst="wedgeRectCallout">
            <a:avLst>
              <a:gd name="adj1" fmla="val 16389"/>
              <a:gd name="adj2" fmla="val -122602"/>
            </a:avLst>
          </a:pr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 △ u by change of product mix</a:t>
            </a:r>
            <a:endParaRPr lang="zh-TW" altLang="en-US" sz="1200" b="1" dirty="0">
              <a:solidFill>
                <a:schemeClr val="tx1"/>
              </a:solidFill>
            </a:endParaRPr>
          </a:p>
        </p:txBody>
      </p:sp>
      <p:sp>
        <p:nvSpPr>
          <p:cNvPr id="4" name="文字方塊 3"/>
          <p:cNvSpPr txBox="1">
            <a:spLocks noRot="1" noChangeAspect="1" noMove="1" noResize="1" noEditPoints="1" noAdjustHandles="1" noChangeArrowheads="1" noChangeShapeType="1" noTextEdit="1"/>
          </p:cNvSpPr>
          <p:nvPr/>
        </p:nvSpPr>
        <p:spPr>
          <a:xfrm>
            <a:off x="3923928" y="1340768"/>
            <a:ext cx="4250972" cy="539635"/>
          </a:xfrm>
          <a:prstGeom prst="rect">
            <a:avLst/>
          </a:prstGeom>
          <a:blipFill rotWithShape="1">
            <a:blip r:embed="rId3"/>
            <a:stretch>
              <a:fillRect b="-5682"/>
            </a:stretch>
          </a:blipFill>
        </p:spPr>
        <p:txBody>
          <a:bodyPr/>
          <a:lstStyle/>
          <a:p>
            <a:pPr eaLnBrk="1" hangingPunct="1">
              <a:defRPr/>
            </a:pPr>
            <a:r>
              <a:rPr lang="zh-TW" altLang="en-US">
                <a:noFill/>
              </a:rPr>
              <a:t> </a:t>
            </a:r>
          </a:p>
        </p:txBody>
      </p:sp>
      <p:sp>
        <p:nvSpPr>
          <p:cNvPr id="16" name="矩形圖說文字 15"/>
          <p:cNvSpPr/>
          <p:nvPr/>
        </p:nvSpPr>
        <p:spPr>
          <a:xfrm>
            <a:off x="396875" y="3524250"/>
            <a:ext cx="935038" cy="495300"/>
          </a:xfrm>
          <a:prstGeom prst="wedgeRectCallout">
            <a:avLst>
              <a:gd name="adj1" fmla="val 89611"/>
              <a:gd name="adj2" fmla="val -35733"/>
            </a:avLst>
          </a:pr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 No 1. killer</a:t>
            </a:r>
            <a:endParaRPr lang="zh-TW" altLang="en-US" sz="1200" b="1" dirty="0">
              <a:solidFill>
                <a:schemeClr val="tx1"/>
              </a:solidFill>
            </a:endParaRPr>
          </a:p>
        </p:txBody>
      </p:sp>
      <p:sp>
        <p:nvSpPr>
          <p:cNvPr id="17" name="矩形圖說文字 16"/>
          <p:cNvSpPr/>
          <p:nvPr/>
        </p:nvSpPr>
        <p:spPr>
          <a:xfrm>
            <a:off x="396875" y="4510088"/>
            <a:ext cx="935038" cy="495300"/>
          </a:xfrm>
          <a:prstGeom prst="wedgeRectCallout">
            <a:avLst>
              <a:gd name="adj1" fmla="val 83540"/>
              <a:gd name="adj2" fmla="val -42152"/>
            </a:avLst>
          </a:pr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Contributor</a:t>
            </a:r>
            <a:endParaRPr lang="zh-TW" altLang="en-US" sz="1200" b="1" dirty="0">
              <a:solidFill>
                <a:schemeClr val="tx1"/>
              </a:solidFill>
            </a:endParaRPr>
          </a:p>
        </p:txBody>
      </p:sp>
    </p:spTree>
    <p:extLst>
      <p:ext uri="{BB962C8B-B14F-4D97-AF65-F5344CB8AC3E}">
        <p14:creationId xmlns:p14="http://schemas.microsoft.com/office/powerpoint/2010/main" val="1309104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0795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47107"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308859A-C87B-4600-AE5A-DE50EBFD81C7}" type="slidenum">
              <a:rPr lang="en-US" altLang="zh-TW" sz="1400">
                <a:solidFill>
                  <a:srgbClr val="538CFF"/>
                </a:solidFill>
                <a:latin typeface="Arial" panose="020B0604020202020204" pitchFamily="34" charset="0"/>
              </a:rPr>
              <a:pPr>
                <a:spcBef>
                  <a:spcPct val="0"/>
                </a:spcBef>
                <a:buFontTx/>
                <a:buNone/>
              </a:pPr>
              <a:t>12</a:t>
            </a:fld>
            <a:endParaRPr lang="en-US" altLang="zh-TW" sz="1400">
              <a:solidFill>
                <a:srgbClr val="538CFF"/>
              </a:solidFill>
              <a:latin typeface="Arial" panose="020B0604020202020204" pitchFamily="34" charset="0"/>
            </a:endParaRPr>
          </a:p>
        </p:txBody>
      </p:sp>
      <p:sp>
        <p:nvSpPr>
          <p:cNvPr id="47108"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↓Normalized COV of machine ID loading(Cmiln)</a:t>
            </a:r>
          </a:p>
        </p:txBody>
      </p:sp>
      <p:sp>
        <p:nvSpPr>
          <p:cNvPr id="6" name="文字方塊 22"/>
          <p:cNvSpPr txBox="1">
            <a:spLocks noChangeArrowheads="1"/>
          </p:cNvSpPr>
          <p:nvPr/>
        </p:nvSpPr>
        <p:spPr bwMode="auto">
          <a:xfrm>
            <a:off x="395288" y="3484563"/>
            <a:ext cx="25003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marL="171450" indent="-171450" eaLnBrk="1" hangingPunct="1">
              <a:buFont typeface="Arial" panose="020B0604020202020204" pitchFamily="34" charset="0"/>
              <a:buChar char="•"/>
              <a:defRPr/>
            </a:pPr>
            <a:r>
              <a:rPr lang="en-US" altLang="zh-TW" sz="1200" dirty="0" smtClean="0"/>
              <a:t>Standard deviation of loading= 79.4</a:t>
            </a:r>
          </a:p>
          <a:p>
            <a:pPr marL="171450" indent="-171450" eaLnBrk="1" hangingPunct="1">
              <a:buFont typeface="Arial" panose="020B0604020202020204" pitchFamily="34" charset="0"/>
              <a:buChar char="•"/>
              <a:defRPr/>
            </a:pPr>
            <a:r>
              <a:rPr lang="en-US" altLang="zh-TW" sz="1200" dirty="0" smtClean="0"/>
              <a:t>Mean loading of the week= 282</a:t>
            </a:r>
          </a:p>
          <a:p>
            <a:pPr marL="171450" indent="-171450" eaLnBrk="1" hangingPunct="1">
              <a:buFont typeface="Arial" panose="020B0604020202020204" pitchFamily="34" charset="0"/>
              <a:buChar char="•"/>
              <a:defRPr/>
            </a:pPr>
            <a:r>
              <a:rPr lang="en-US" altLang="zh-TW" sz="1200" dirty="0" smtClean="0"/>
              <a:t>COV of loading= 0.28 (</a:t>
            </a:r>
            <a:r>
              <a:rPr lang="en-US" altLang="zh-TW" sz="1200" dirty="0" err="1" smtClean="0"/>
              <a:t>Cmil</a:t>
            </a:r>
            <a:r>
              <a:rPr lang="en-US" altLang="zh-TW" sz="1200" dirty="0" smtClean="0"/>
              <a:t>) </a:t>
            </a:r>
          </a:p>
          <a:p>
            <a:pPr marL="171450" indent="-171450" eaLnBrk="1" hangingPunct="1">
              <a:buFont typeface="Arial" panose="020B0604020202020204" pitchFamily="34" charset="0"/>
              <a:buChar char="•"/>
              <a:defRPr/>
            </a:pPr>
            <a:r>
              <a:rPr lang="en-US" altLang="zh-TW" sz="1200" dirty="0" smtClean="0"/>
              <a:t>Mean arrival of the week=1045</a:t>
            </a:r>
          </a:p>
          <a:p>
            <a:pPr marL="171450" indent="-171450" eaLnBrk="1" hangingPunct="1">
              <a:buFont typeface="Arial" panose="020B0604020202020204" pitchFamily="34" charset="0"/>
              <a:buChar char="•"/>
              <a:defRPr/>
            </a:pPr>
            <a:r>
              <a:rPr lang="en-US" altLang="zh-TW" sz="1200" dirty="0" smtClean="0"/>
              <a:t>Historical max of arrival =1395 </a:t>
            </a:r>
            <a:endParaRPr lang="zh-TW" altLang="en-US" sz="1200" dirty="0" smtClean="0"/>
          </a:p>
          <a:p>
            <a:pPr eaLnBrk="1" hangingPunct="1">
              <a:defRPr/>
            </a:pPr>
            <a:endParaRPr lang="zh-TW" altLang="en-US" sz="1200" dirty="0" smtClean="0"/>
          </a:p>
        </p:txBody>
      </p:sp>
      <p:sp>
        <p:nvSpPr>
          <p:cNvPr id="7" name="向下箭號 6"/>
          <p:cNvSpPr/>
          <p:nvPr/>
        </p:nvSpPr>
        <p:spPr bwMode="auto">
          <a:xfrm rot="16200000">
            <a:off x="4227512" y="2522538"/>
            <a:ext cx="252413" cy="2916238"/>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b="1"/>
          </a:p>
        </p:txBody>
      </p:sp>
      <p:sp>
        <p:nvSpPr>
          <p:cNvPr id="47111" name="文字方塊 25"/>
          <p:cNvSpPr txBox="1">
            <a:spLocks noChangeArrowheads="1"/>
          </p:cNvSpPr>
          <p:nvPr/>
        </p:nvSpPr>
        <p:spPr bwMode="auto">
          <a:xfrm>
            <a:off x="5867400" y="3841750"/>
            <a:ext cx="3025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200"/>
              <a:t>Normalized COV of loading’ = 0.21 (Cmiln’)</a:t>
            </a:r>
          </a:p>
        </p:txBody>
      </p:sp>
      <p:pic>
        <p:nvPicPr>
          <p:cNvPr id="47112" name="Picture 5"/>
          <p:cNvPicPr>
            <a:picLocks noChangeAspect="1" noChangeArrowheads="1"/>
          </p:cNvPicPr>
          <p:nvPr/>
        </p:nvPicPr>
        <p:blipFill>
          <a:blip r:embed="rId3">
            <a:extLst>
              <a:ext uri="{28A0092B-C50C-407E-A947-70E740481C1C}">
                <a14:useLocalDpi xmlns:a14="http://schemas.microsoft.com/office/drawing/2010/main" val="0"/>
              </a:ext>
            </a:extLst>
          </a:blip>
          <a:srcRect l="6303" t="24986"/>
          <a:stretch>
            <a:fillRect/>
          </a:stretch>
        </p:blipFill>
        <p:spPr bwMode="auto">
          <a:xfrm>
            <a:off x="3343275" y="3484563"/>
            <a:ext cx="2024063"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文字方塊 22"/>
          <p:cNvSpPr txBox="1">
            <a:spLocks noChangeArrowheads="1"/>
          </p:cNvSpPr>
          <p:nvPr/>
        </p:nvSpPr>
        <p:spPr bwMode="auto">
          <a:xfrm>
            <a:off x="395288" y="4965700"/>
            <a:ext cx="2495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marL="171450" indent="-171450" eaLnBrk="1" hangingPunct="1">
              <a:buFont typeface="Arial" panose="020B0604020202020204" pitchFamily="34" charset="0"/>
              <a:buChar char="•"/>
              <a:defRPr/>
            </a:pPr>
            <a:r>
              <a:rPr lang="en-US" altLang="zh-TW" sz="1200" dirty="0" err="1" smtClean="0"/>
              <a:t>Cmiln</a:t>
            </a:r>
            <a:r>
              <a:rPr lang="en-US" altLang="zh-TW" sz="1200" dirty="0" smtClean="0"/>
              <a:t>’=0.21 </a:t>
            </a:r>
          </a:p>
          <a:p>
            <a:pPr marL="171450" indent="-171450" eaLnBrk="1" hangingPunct="1">
              <a:buFont typeface="Arial" panose="020B0604020202020204" pitchFamily="34" charset="0"/>
              <a:buChar char="•"/>
              <a:defRPr/>
            </a:pPr>
            <a:r>
              <a:rPr lang="en-US" altLang="zh-TW" sz="1200" dirty="0" smtClean="0"/>
              <a:t>% of usable machines of the week=0.631</a:t>
            </a:r>
          </a:p>
          <a:p>
            <a:pPr marL="171450" indent="-171450" eaLnBrk="1" hangingPunct="1">
              <a:buFont typeface="Arial" panose="020B0604020202020204" pitchFamily="34" charset="0"/>
              <a:buChar char="•"/>
              <a:defRPr/>
            </a:pPr>
            <a:r>
              <a:rPr lang="en-US" altLang="zh-TW" sz="1200" dirty="0" smtClean="0"/>
              <a:t>Historical max of % of usable machines=0.767 </a:t>
            </a:r>
            <a:endParaRPr lang="zh-TW" altLang="en-US" sz="1200" dirty="0" smtClean="0"/>
          </a:p>
          <a:p>
            <a:pPr eaLnBrk="1" hangingPunct="1">
              <a:defRPr/>
            </a:pPr>
            <a:endParaRPr lang="zh-TW" altLang="en-US" sz="1200" dirty="0" smtClean="0"/>
          </a:p>
        </p:txBody>
      </p:sp>
      <p:sp>
        <p:nvSpPr>
          <p:cNvPr id="12" name="向下箭號 11"/>
          <p:cNvSpPr/>
          <p:nvPr/>
        </p:nvSpPr>
        <p:spPr bwMode="auto">
          <a:xfrm rot="16200000">
            <a:off x="4227513" y="4003675"/>
            <a:ext cx="252412" cy="2916238"/>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b="1"/>
          </a:p>
        </p:txBody>
      </p:sp>
      <p:sp>
        <p:nvSpPr>
          <p:cNvPr id="47115" name="文字方塊 25"/>
          <p:cNvSpPr txBox="1">
            <a:spLocks noChangeArrowheads="1"/>
          </p:cNvSpPr>
          <p:nvPr/>
        </p:nvSpPr>
        <p:spPr bwMode="auto">
          <a:xfrm>
            <a:off x="5867400" y="5322888"/>
            <a:ext cx="3025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200"/>
              <a:t>Normalized COV of loading = 0.25 (Cmiln)</a:t>
            </a:r>
          </a:p>
        </p:txBody>
      </p:sp>
      <p:pic>
        <p:nvPicPr>
          <p:cNvPr id="47116" name="Picture 6"/>
          <p:cNvPicPr>
            <a:picLocks noChangeAspect="1" noChangeArrowheads="1"/>
          </p:cNvPicPr>
          <p:nvPr/>
        </p:nvPicPr>
        <p:blipFill>
          <a:blip r:embed="rId4">
            <a:extLst>
              <a:ext uri="{28A0092B-C50C-407E-A947-70E740481C1C}">
                <a14:useLocalDpi xmlns:a14="http://schemas.microsoft.com/office/drawing/2010/main" val="0"/>
              </a:ext>
            </a:extLst>
          </a:blip>
          <a:srcRect l="3151" t="23170"/>
          <a:stretch>
            <a:fillRect/>
          </a:stretch>
        </p:blipFill>
        <p:spPr bwMode="auto">
          <a:xfrm>
            <a:off x="3276600" y="4908550"/>
            <a:ext cx="2090738"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7" name="Picture 64"/>
          <p:cNvPicPr>
            <a:picLocks noChangeAspect="1" noChangeArrowheads="1"/>
          </p:cNvPicPr>
          <p:nvPr/>
        </p:nvPicPr>
        <p:blipFill>
          <a:blip r:embed="rId5">
            <a:extLst>
              <a:ext uri="{28A0092B-C50C-407E-A947-70E740481C1C}">
                <a14:useLocalDpi xmlns:a14="http://schemas.microsoft.com/office/drawing/2010/main" val="0"/>
              </a:ext>
            </a:extLst>
          </a:blip>
          <a:srcRect t="19592" r="41881" b="50076"/>
          <a:stretch>
            <a:fillRect/>
          </a:stretch>
        </p:blipFill>
        <p:spPr bwMode="auto">
          <a:xfrm>
            <a:off x="538163" y="1455738"/>
            <a:ext cx="7634287" cy="1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8" name="文字方塊 2"/>
          <p:cNvSpPr txBox="1">
            <a:spLocks noChangeArrowheads="1"/>
          </p:cNvSpPr>
          <p:nvPr/>
        </p:nvSpPr>
        <p:spPr bwMode="auto">
          <a:xfrm>
            <a:off x="468313" y="1116013"/>
            <a:ext cx="1366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800">
                <a:solidFill>
                  <a:srgbClr val="0000FF"/>
                </a:solidFill>
              </a:rPr>
              <a:t>PH_DUVArF</a:t>
            </a:r>
            <a:endParaRPr lang="zh-TW" altLang="en-US" sz="1800">
              <a:solidFill>
                <a:srgbClr val="0000FF"/>
              </a:solidFill>
            </a:endParaRPr>
          </a:p>
        </p:txBody>
      </p:sp>
    </p:spTree>
    <p:extLst>
      <p:ext uri="{BB962C8B-B14F-4D97-AF65-F5344CB8AC3E}">
        <p14:creationId xmlns:p14="http://schemas.microsoft.com/office/powerpoint/2010/main" val="3506126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0795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49155"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CFA974D-47AA-4561-853A-0FDF2496E6BA}" type="slidenum">
              <a:rPr lang="en-US" altLang="zh-TW" sz="1400">
                <a:solidFill>
                  <a:srgbClr val="538CFF"/>
                </a:solidFill>
                <a:latin typeface="Arial" panose="020B0604020202020204" pitchFamily="34" charset="0"/>
              </a:rPr>
              <a:pPr>
                <a:spcBef>
                  <a:spcPct val="0"/>
                </a:spcBef>
                <a:buFontTx/>
                <a:buNone/>
              </a:pPr>
              <a:t>13</a:t>
            </a:fld>
            <a:endParaRPr lang="en-US" altLang="zh-TW" sz="1400">
              <a:solidFill>
                <a:srgbClr val="538CFF"/>
              </a:solidFill>
              <a:latin typeface="Arial" panose="020B0604020202020204" pitchFamily="34" charset="0"/>
            </a:endParaRPr>
          </a:p>
        </p:txBody>
      </p:sp>
      <p:sp>
        <p:nvSpPr>
          <p:cNvPr id="49156"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↓Mean sampling rate(s)</a:t>
            </a:r>
          </a:p>
        </p:txBody>
      </p:sp>
      <p:graphicFrame>
        <p:nvGraphicFramePr>
          <p:cNvPr id="5" name="表格 4"/>
          <p:cNvGraphicFramePr>
            <a:graphicFrameLocks noGrp="1"/>
          </p:cNvGraphicFramePr>
          <p:nvPr/>
        </p:nvGraphicFramePr>
        <p:xfrm>
          <a:off x="1547813" y="5157788"/>
          <a:ext cx="6996111" cy="1295401"/>
        </p:xfrm>
        <a:graphic>
          <a:graphicData uri="http://schemas.openxmlformats.org/drawingml/2006/table">
            <a:tbl>
              <a:tblPr>
                <a:tableStyleId>{0660B408-B3CF-4A94-85FC-2B1E0A45F4A2}</a:tableStyleId>
              </a:tblPr>
              <a:tblGrid>
                <a:gridCol w="1288758">
                  <a:extLst>
                    <a:ext uri="{9D8B030D-6E8A-4147-A177-3AD203B41FA5}">
                      <a16:colId xmlns:a16="http://schemas.microsoft.com/office/drawing/2014/main" val="20000"/>
                    </a:ext>
                  </a:extLst>
                </a:gridCol>
                <a:gridCol w="1902451">
                  <a:extLst>
                    <a:ext uri="{9D8B030D-6E8A-4147-A177-3AD203B41FA5}">
                      <a16:colId xmlns:a16="http://schemas.microsoft.com/office/drawing/2014/main" val="20001"/>
                    </a:ext>
                  </a:extLst>
                </a:gridCol>
                <a:gridCol w="1902451">
                  <a:extLst>
                    <a:ext uri="{9D8B030D-6E8A-4147-A177-3AD203B41FA5}">
                      <a16:colId xmlns:a16="http://schemas.microsoft.com/office/drawing/2014/main" val="20002"/>
                    </a:ext>
                  </a:extLst>
                </a:gridCol>
                <a:gridCol w="1902451">
                  <a:extLst>
                    <a:ext uri="{9D8B030D-6E8A-4147-A177-3AD203B41FA5}">
                      <a16:colId xmlns:a16="http://schemas.microsoft.com/office/drawing/2014/main" val="20003"/>
                    </a:ext>
                  </a:extLst>
                </a:gridCol>
              </a:tblGrid>
              <a:tr h="261826">
                <a:tc>
                  <a:txBody>
                    <a:bodyPr/>
                    <a:lstStyle/>
                    <a:p>
                      <a:pPr algn="ctr" fontAlgn="ctr"/>
                      <a:r>
                        <a:rPr lang="en-US" sz="1100" u="none" strike="noStrike" dirty="0" smtClean="0">
                          <a:solidFill>
                            <a:schemeClr val="bg1"/>
                          </a:solidFill>
                        </a:rPr>
                        <a:t>Sampling </a:t>
                      </a:r>
                      <a:r>
                        <a:rPr lang="en-US" sz="1100" u="none" strike="noStrike" dirty="0">
                          <a:solidFill>
                            <a:schemeClr val="bg1"/>
                          </a:solidFill>
                        </a:rPr>
                        <a:t>rate</a:t>
                      </a:r>
                      <a:endParaRPr lang="en-US" sz="1100" b="0" i="0" u="none" strike="noStrike" dirty="0">
                        <a:solidFill>
                          <a:schemeClr val="bg1"/>
                        </a:solidFill>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fontAlgn="ctr"/>
                      <a:r>
                        <a:rPr lang="en-US" sz="1100" u="none" strike="noStrike" dirty="0" err="1">
                          <a:solidFill>
                            <a:schemeClr val="bg1"/>
                          </a:solidFill>
                        </a:rPr>
                        <a:t>Cpk</a:t>
                      </a:r>
                      <a:endParaRPr lang="en-US" sz="1100" b="0" i="0" u="none" strike="noStrike" dirty="0">
                        <a:solidFill>
                          <a:schemeClr val="bg1"/>
                        </a:solidFill>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fontAlgn="ctr"/>
                      <a:r>
                        <a:rPr lang="en-US" sz="1100" u="none" strike="noStrike" dirty="0" smtClean="0">
                          <a:solidFill>
                            <a:schemeClr val="bg1"/>
                          </a:solidFill>
                        </a:rPr>
                        <a:t>Rework Rate (RR)</a:t>
                      </a:r>
                      <a:endParaRPr lang="en-US" sz="1100" b="0" i="0" u="none" strike="noStrike" dirty="0">
                        <a:solidFill>
                          <a:schemeClr val="bg1"/>
                        </a:solidFill>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fontAlgn="ctr"/>
                      <a:r>
                        <a:rPr lang="en-US" sz="1100" u="none" strike="noStrike" dirty="0" smtClean="0">
                          <a:solidFill>
                            <a:schemeClr val="bg1"/>
                          </a:solidFill>
                        </a:rPr>
                        <a:t>Defect Rate (DR)</a:t>
                      </a:r>
                      <a:endParaRPr lang="en-US" sz="1100" b="0" i="0" u="none" strike="noStrike" dirty="0">
                        <a:solidFill>
                          <a:schemeClr val="bg1"/>
                        </a:solidFill>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206715">
                <a:tc>
                  <a:txBody>
                    <a:bodyPr/>
                    <a:lstStyle/>
                    <a:p>
                      <a:pPr algn="ctr" fontAlgn="ctr"/>
                      <a:r>
                        <a:rPr lang="en-US" altLang="zh-TW" sz="1000" b="0" u="none" strike="noStrike" dirty="0"/>
                        <a:t>20%</a:t>
                      </a:r>
                      <a:endParaRPr lang="en-US" altLang="zh-TW"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dirty="0"/>
                        <a:t>Cpk≧2.00</a:t>
                      </a:r>
                      <a:endParaRPr lang="en-US"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dirty="0"/>
                        <a:t>RR&lt;0.24%</a:t>
                      </a:r>
                      <a:endParaRPr lang="en-US"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a:t>DR&lt;0.24%</a:t>
                      </a:r>
                      <a:endParaRPr lang="en-US" sz="1000" b="0" i="0" u="none" strike="noStrike">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06715">
                <a:tc>
                  <a:txBody>
                    <a:bodyPr/>
                    <a:lstStyle/>
                    <a:p>
                      <a:pPr algn="ctr" fontAlgn="ctr"/>
                      <a:r>
                        <a:rPr lang="en-US" altLang="zh-TW" sz="1000" b="0" u="none" strike="noStrike"/>
                        <a:t>25%</a:t>
                      </a:r>
                      <a:endParaRPr lang="en-US" altLang="zh-TW" sz="1000" b="0" i="0" u="none" strike="noStrike">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dirty="0"/>
                        <a:t>1.83≤Cpk&lt;2.00</a:t>
                      </a:r>
                      <a:endParaRPr lang="en-US"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dirty="0"/>
                        <a:t>0.24%≦RR&lt;0.39%</a:t>
                      </a:r>
                      <a:endParaRPr lang="en-US"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dirty="0"/>
                        <a:t>0.24%≦DR&lt;0.39%</a:t>
                      </a:r>
                      <a:endParaRPr lang="en-US"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06715">
                <a:tc>
                  <a:txBody>
                    <a:bodyPr/>
                    <a:lstStyle/>
                    <a:p>
                      <a:pPr algn="ctr" fontAlgn="ctr"/>
                      <a:r>
                        <a:rPr lang="en-US" altLang="zh-TW" sz="1000" b="0" u="none" strike="noStrike" dirty="0"/>
                        <a:t>33%</a:t>
                      </a:r>
                      <a:endParaRPr lang="en-US" altLang="zh-TW"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dirty="0"/>
                        <a:t>1.67≤Cpk&lt;1.83</a:t>
                      </a:r>
                      <a:endParaRPr lang="en-US"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a:t>0.39%≦RR&lt;0.63%</a:t>
                      </a:r>
                      <a:endParaRPr lang="en-US" sz="1000" b="0" i="0" u="none" strike="noStrike">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a:t>0.39%≦DR&lt;0.63%</a:t>
                      </a:r>
                      <a:endParaRPr lang="en-US" sz="1000" b="0" i="0" u="none" strike="noStrike">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206715">
                <a:tc>
                  <a:txBody>
                    <a:bodyPr/>
                    <a:lstStyle/>
                    <a:p>
                      <a:pPr algn="ctr" fontAlgn="ctr"/>
                      <a:r>
                        <a:rPr lang="en-US" altLang="zh-TW" sz="1000" b="0" u="none" strike="noStrike"/>
                        <a:t>50%</a:t>
                      </a:r>
                      <a:endParaRPr lang="en-US" altLang="zh-TW" sz="1000" b="0" i="0" u="none" strike="noStrike">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a:t>1.50≤Cpk&lt;1.67</a:t>
                      </a:r>
                      <a:endParaRPr lang="en-US" sz="1000" b="0" i="0" u="none" strike="noStrike">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a:t>0.63%≦RR&lt;1.00%</a:t>
                      </a:r>
                      <a:endParaRPr lang="en-US" sz="1000" b="0" i="0" u="none" strike="noStrike">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dirty="0"/>
                        <a:t>0.63%≦DR&lt;1.00%</a:t>
                      </a:r>
                      <a:endParaRPr lang="en-US"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06715">
                <a:tc>
                  <a:txBody>
                    <a:bodyPr/>
                    <a:lstStyle/>
                    <a:p>
                      <a:pPr algn="ctr" fontAlgn="ctr"/>
                      <a:r>
                        <a:rPr lang="en-US" altLang="zh-TW" sz="1000" b="0" u="none" strike="noStrike" dirty="0"/>
                        <a:t>100%</a:t>
                      </a:r>
                      <a:endParaRPr lang="en-US" altLang="zh-TW"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dirty="0" err="1"/>
                        <a:t>Cpk</a:t>
                      </a:r>
                      <a:r>
                        <a:rPr lang="en-US" sz="1000" b="0" u="none" strike="noStrike" dirty="0"/>
                        <a:t>&lt;1.50</a:t>
                      </a:r>
                      <a:endParaRPr lang="en-US"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dirty="0"/>
                        <a:t>RR≧1.00%</a:t>
                      </a:r>
                      <a:endParaRPr lang="en-US"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ctr"/>
                      <a:r>
                        <a:rPr lang="en-US" sz="1000" b="0" u="none" strike="noStrike" dirty="0"/>
                        <a:t>DR≧1.00%</a:t>
                      </a:r>
                      <a:endParaRPr lang="en-US" sz="1000" b="0" i="0" u="none" strike="noStrike" dirty="0">
                        <a:latin typeface="Arial"/>
                      </a:endParaRPr>
                    </a:p>
                  </a:txBody>
                  <a:tcPr marL="9526" marR="9526" marT="9509"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9194" name="文字方塊 1"/>
          <p:cNvSpPr txBox="1">
            <a:spLocks noChangeArrowheads="1"/>
          </p:cNvSpPr>
          <p:nvPr/>
        </p:nvSpPr>
        <p:spPr bwMode="auto">
          <a:xfrm>
            <a:off x="1476375" y="4797425"/>
            <a:ext cx="6337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600" b="1"/>
              <a:t>Sampling guideline  of a leading  semiconductor company</a:t>
            </a:r>
            <a:endParaRPr lang="zh-TW" altLang="en-US" sz="1600" b="1"/>
          </a:p>
        </p:txBody>
      </p:sp>
      <p:sp>
        <p:nvSpPr>
          <p:cNvPr id="49195" name="文字版面配置區 2"/>
          <p:cNvSpPr txBox="1">
            <a:spLocks/>
          </p:cNvSpPr>
          <p:nvPr/>
        </p:nvSpPr>
        <p:spPr bwMode="auto">
          <a:xfrm>
            <a:off x="433388" y="1125538"/>
            <a:ext cx="8110537"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marL="0" lvl="2" eaLnBrk="1" hangingPunct="1">
              <a:lnSpc>
                <a:spcPct val="150000"/>
              </a:lnSpc>
              <a:buFont typeface="Arial" panose="020B0604020202020204" pitchFamily="34" charset="0"/>
              <a:buNone/>
            </a:pPr>
            <a:r>
              <a:rPr lang="en-US" altLang="en-US" sz="1800"/>
              <a:t>Daily mean sampling rate 	= </a:t>
            </a:r>
          </a:p>
          <a:p>
            <a:pPr marL="0" lvl="2" eaLnBrk="1" hangingPunct="1">
              <a:lnSpc>
                <a:spcPct val="150000"/>
              </a:lnSpc>
              <a:spcBef>
                <a:spcPts val="1800"/>
              </a:spcBef>
              <a:buFont typeface="Arial" panose="020B0604020202020204" pitchFamily="34" charset="0"/>
              <a:buNone/>
            </a:pPr>
            <a:r>
              <a:rPr lang="en-US" altLang="en-US" sz="1800"/>
              <a:t>			=</a:t>
            </a:r>
          </a:p>
        </p:txBody>
      </p:sp>
      <p:sp>
        <p:nvSpPr>
          <p:cNvPr id="2" name="文字方塊 1"/>
          <p:cNvSpPr txBox="1">
            <a:spLocks noRot="1" noChangeAspect="1" noMove="1" noResize="1" noEditPoints="1" noAdjustHandles="1" noChangeArrowheads="1" noChangeShapeType="1" noTextEdit="1"/>
          </p:cNvSpPr>
          <p:nvPr/>
        </p:nvSpPr>
        <p:spPr>
          <a:xfrm>
            <a:off x="3608555" y="1239334"/>
            <a:ext cx="3267701" cy="539122"/>
          </a:xfrm>
          <a:prstGeom prst="rect">
            <a:avLst/>
          </a:prstGeom>
          <a:blipFill rotWithShape="1">
            <a:blip r:embed="rId3"/>
            <a:stretch>
              <a:fillRect r="-1493" b="-1124"/>
            </a:stretch>
          </a:blipFill>
        </p:spPr>
        <p:txBody>
          <a:bodyPr/>
          <a:lstStyle/>
          <a:p>
            <a:pPr eaLnBrk="1" hangingPunct="1">
              <a:defRPr/>
            </a:pPr>
            <a:r>
              <a:rPr lang="zh-TW" altLang="en-US" sz="1600">
                <a:noFill/>
              </a:rPr>
              <a:t> </a:t>
            </a:r>
          </a:p>
        </p:txBody>
      </p:sp>
      <p:sp>
        <p:nvSpPr>
          <p:cNvPr id="3" name="文字方塊 2"/>
          <p:cNvSpPr txBox="1">
            <a:spLocks noRot="1" noChangeAspect="1" noMove="1" noResize="1" noEditPoints="1" noAdjustHandles="1" noChangeArrowheads="1" noChangeShapeType="1" noTextEdit="1"/>
          </p:cNvSpPr>
          <p:nvPr/>
        </p:nvSpPr>
        <p:spPr>
          <a:xfrm>
            <a:off x="3563888" y="1808485"/>
            <a:ext cx="3242106" cy="483081"/>
          </a:xfrm>
          <a:prstGeom prst="rect">
            <a:avLst/>
          </a:prstGeom>
          <a:blipFill rotWithShape="1">
            <a:blip r:embed="rId4"/>
            <a:stretch>
              <a:fillRect l="-1130"/>
            </a:stretch>
          </a:blipFill>
        </p:spPr>
        <p:txBody>
          <a:bodyPr/>
          <a:lstStyle/>
          <a:p>
            <a:pPr eaLnBrk="1" hangingPunct="1">
              <a:defRPr/>
            </a:pPr>
            <a:r>
              <a:rPr lang="zh-TW" altLang="en-US">
                <a:noFill/>
              </a:rPr>
              <a:t> </a:t>
            </a:r>
          </a:p>
        </p:txBody>
      </p:sp>
      <p:graphicFrame>
        <p:nvGraphicFramePr>
          <p:cNvPr id="11" name="表格 10"/>
          <p:cNvGraphicFramePr>
            <a:graphicFrameLocks noGrp="1"/>
          </p:cNvGraphicFramePr>
          <p:nvPr/>
        </p:nvGraphicFramePr>
        <p:xfrm>
          <a:off x="1527175" y="2806700"/>
          <a:ext cx="7005636" cy="1836739"/>
        </p:xfrm>
        <a:graphic>
          <a:graphicData uri="http://schemas.openxmlformats.org/drawingml/2006/table">
            <a:tbl>
              <a:tblPr>
                <a:tableStyleId>{5C22544A-7EE6-4342-B048-85BDC9FD1C3A}</a:tableStyleId>
              </a:tblPr>
              <a:tblGrid>
                <a:gridCol w="1368203">
                  <a:extLst>
                    <a:ext uri="{9D8B030D-6E8A-4147-A177-3AD203B41FA5}">
                      <a16:colId xmlns:a16="http://schemas.microsoft.com/office/drawing/2014/main" val="20000"/>
                    </a:ext>
                  </a:extLst>
                </a:gridCol>
                <a:gridCol w="1152142">
                  <a:extLst>
                    <a:ext uri="{9D8B030D-6E8A-4147-A177-3AD203B41FA5}">
                      <a16:colId xmlns:a16="http://schemas.microsoft.com/office/drawing/2014/main" val="20001"/>
                    </a:ext>
                  </a:extLst>
                </a:gridCol>
                <a:gridCol w="715643">
                  <a:extLst>
                    <a:ext uri="{9D8B030D-6E8A-4147-A177-3AD203B41FA5}">
                      <a16:colId xmlns:a16="http://schemas.microsoft.com/office/drawing/2014/main" val="20002"/>
                    </a:ext>
                  </a:extLst>
                </a:gridCol>
                <a:gridCol w="1152142">
                  <a:extLst>
                    <a:ext uri="{9D8B030D-6E8A-4147-A177-3AD203B41FA5}">
                      <a16:colId xmlns:a16="http://schemas.microsoft.com/office/drawing/2014/main" val="20003"/>
                    </a:ext>
                  </a:extLst>
                </a:gridCol>
                <a:gridCol w="749721">
                  <a:extLst>
                    <a:ext uri="{9D8B030D-6E8A-4147-A177-3AD203B41FA5}">
                      <a16:colId xmlns:a16="http://schemas.microsoft.com/office/drawing/2014/main" val="20004"/>
                    </a:ext>
                  </a:extLst>
                </a:gridCol>
                <a:gridCol w="1152142">
                  <a:extLst>
                    <a:ext uri="{9D8B030D-6E8A-4147-A177-3AD203B41FA5}">
                      <a16:colId xmlns:a16="http://schemas.microsoft.com/office/drawing/2014/main" val="20005"/>
                    </a:ext>
                  </a:extLst>
                </a:gridCol>
                <a:gridCol w="715643">
                  <a:extLst>
                    <a:ext uri="{9D8B030D-6E8A-4147-A177-3AD203B41FA5}">
                      <a16:colId xmlns:a16="http://schemas.microsoft.com/office/drawing/2014/main" val="20006"/>
                    </a:ext>
                  </a:extLst>
                </a:gridCol>
              </a:tblGrid>
              <a:tr h="216008">
                <a:tc rowSpan="2">
                  <a:txBody>
                    <a:bodyPr/>
                    <a:lstStyle/>
                    <a:p>
                      <a:pPr algn="ctr" fontAlgn="ctr"/>
                      <a:r>
                        <a:rPr lang="en-US" sz="1000" u="none" strike="noStrike" dirty="0">
                          <a:solidFill>
                            <a:schemeClr val="bg1"/>
                          </a:solidFill>
                          <a:effectLst/>
                        </a:rPr>
                        <a:t>Tech</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gridSpan="2">
                  <a:txBody>
                    <a:bodyPr/>
                    <a:lstStyle/>
                    <a:p>
                      <a:pPr algn="ctr" fontAlgn="ctr"/>
                      <a:r>
                        <a:rPr lang="en-US" sz="1000" u="none" strike="noStrike" dirty="0">
                          <a:solidFill>
                            <a:schemeClr val="bg1"/>
                          </a:solidFill>
                          <a:effectLst/>
                        </a:rPr>
                        <a:t>Before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tc gridSpan="2">
                  <a:txBody>
                    <a:bodyPr/>
                    <a:lstStyle/>
                    <a:p>
                      <a:pPr algn="ctr" fontAlgn="ctr"/>
                      <a:r>
                        <a:rPr lang="en-US" sz="1000" u="none" strike="noStrike">
                          <a:solidFill>
                            <a:schemeClr val="bg1"/>
                          </a:solidFill>
                          <a:effectLst/>
                        </a:rPr>
                        <a:t>After</a:t>
                      </a:r>
                      <a:endParaRPr lang="en-US" sz="1000" b="0" i="0" u="none" strike="noStrike">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tc gridSpan="2">
                  <a:txBody>
                    <a:bodyPr/>
                    <a:lstStyle/>
                    <a:p>
                      <a:pPr algn="ctr" fontAlgn="ctr"/>
                      <a:r>
                        <a:rPr lang="en-US" sz="1000" u="none" strike="noStrike">
                          <a:solidFill>
                            <a:schemeClr val="bg1"/>
                          </a:solidFill>
                          <a:effectLst/>
                        </a:rPr>
                        <a:t>Impact% to △ % of All Factory</a:t>
                      </a:r>
                      <a:endParaRPr lang="en-US" sz="1000" b="0" i="0" u="none" strike="noStrike">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extLst>
                  <a:ext uri="{0D108BD9-81ED-4DB2-BD59-A6C34878D82A}">
                    <a16:rowId xmlns:a16="http://schemas.microsoft.com/office/drawing/2014/main" val="10000"/>
                  </a:ext>
                </a:extLst>
              </a:tr>
              <a:tr h="251923">
                <a:tc vMerge="1">
                  <a:txBody>
                    <a:bodyPr/>
                    <a:lstStyle/>
                    <a:p>
                      <a:endParaRPr lang="zh-TW" altLang="en-US"/>
                    </a:p>
                  </a:txBody>
                  <a:tcPr/>
                </a:tc>
                <a:tc>
                  <a:txBody>
                    <a:bodyPr/>
                    <a:lstStyle/>
                    <a:p>
                      <a:pPr algn="ctr" fontAlgn="ctr"/>
                      <a:r>
                        <a:rPr lang="en-US" sz="1000" u="none" strike="noStrike" dirty="0" smtClean="0">
                          <a:solidFill>
                            <a:schemeClr val="bg1"/>
                          </a:solidFill>
                          <a:effectLst/>
                        </a:rPr>
                        <a:t>Sampling</a:t>
                      </a:r>
                      <a:r>
                        <a:rPr lang="en-US" sz="1000" u="none" strike="noStrike" baseline="0" dirty="0" smtClean="0">
                          <a:solidFill>
                            <a:schemeClr val="bg1"/>
                          </a:solidFill>
                          <a:effectLst/>
                        </a:rPr>
                        <a:t> rate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Move%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000" u="none" strike="noStrike" dirty="0" smtClean="0">
                          <a:solidFill>
                            <a:schemeClr val="bg1"/>
                          </a:solidFill>
                          <a:effectLst/>
                        </a:rPr>
                        <a:t>Sampling</a:t>
                      </a:r>
                      <a:r>
                        <a:rPr lang="en-US" altLang="zh-TW" sz="1000" u="none" strike="noStrike" baseline="0" dirty="0" smtClean="0">
                          <a:solidFill>
                            <a:schemeClr val="bg1"/>
                          </a:solidFill>
                          <a:effectLst/>
                        </a:rPr>
                        <a:t> rate</a:t>
                      </a:r>
                      <a:endParaRPr lang="en-US" altLang="zh-TW" sz="1000" b="0" i="0" u="none" strike="noStrike" dirty="0" smtClean="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Move%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altLang="zh-TW" sz="1000" u="none" strike="noStrike" dirty="0" smtClean="0">
                          <a:solidFill>
                            <a:schemeClr val="bg1"/>
                          </a:solidFill>
                          <a:effectLst/>
                        </a:rPr>
                        <a:t>Sampling</a:t>
                      </a:r>
                      <a:r>
                        <a:rPr lang="en-US" altLang="zh-TW" sz="1000" u="none" strike="noStrike" baseline="0" dirty="0" smtClean="0">
                          <a:solidFill>
                            <a:schemeClr val="bg1"/>
                          </a:solidFill>
                          <a:effectLst/>
                        </a:rPr>
                        <a:t> rate</a:t>
                      </a:r>
                      <a:endParaRPr lang="en-US" altLang="zh-TW"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Move%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extLst>
                  <a:ext uri="{0D108BD9-81ED-4DB2-BD59-A6C34878D82A}">
                    <a16:rowId xmlns:a16="http://schemas.microsoft.com/office/drawing/2014/main" val="10001"/>
                  </a:ext>
                </a:extLst>
              </a:tr>
              <a:tr h="171101">
                <a:tc>
                  <a:txBody>
                    <a:bodyPr/>
                    <a:lstStyle/>
                    <a:p>
                      <a:pPr algn="ctr" fontAlgn="ctr"/>
                      <a:r>
                        <a:rPr lang="en-US" sz="1000" u="none" strike="noStrike" dirty="0" smtClean="0">
                          <a:effectLst/>
                          <a:latin typeface="+mj-lt"/>
                        </a:rPr>
                        <a:t>bkhTV0t4RHdSZFI4a</a:t>
                      </a:r>
                      <a:endParaRPr lang="en-US" sz="1000" b="0" i="0" u="none" strike="noStrike" dirty="0">
                        <a:solidFill>
                          <a:srgbClr val="000000"/>
                        </a:solidFill>
                        <a:effectLst/>
                        <a:latin typeface="+mj-lt"/>
                      </a:endParaRPr>
                    </a:p>
                  </a:txBody>
                  <a:tcPr marL="0" marR="0" marT="0" marB="0" anchor="ctr">
                    <a:solidFill>
                      <a:srgbClr val="FFFF00"/>
                    </a:solidFill>
                  </a:tcPr>
                </a:tc>
                <a:tc>
                  <a:txBody>
                    <a:bodyPr/>
                    <a:lstStyle/>
                    <a:p>
                      <a:pPr algn="ctr" fontAlgn="ctr"/>
                      <a:r>
                        <a:rPr lang="en-US" altLang="zh-TW" sz="1000" b="0" i="0" u="none" strike="noStrike" dirty="0">
                          <a:solidFill>
                            <a:srgbClr val="000000"/>
                          </a:solidFill>
                          <a:effectLst/>
                          <a:latin typeface="+mj-lt"/>
                        </a:rPr>
                        <a:t>0.7811 </a:t>
                      </a:r>
                    </a:p>
                  </a:txBody>
                  <a:tcPr marL="0" marR="0" marT="0" marB="0" anchor="ctr"/>
                </a:tc>
                <a:tc>
                  <a:txBody>
                    <a:bodyPr/>
                    <a:lstStyle/>
                    <a:p>
                      <a:pPr algn="ctr" fontAlgn="ctr"/>
                      <a:r>
                        <a:rPr lang="en-US" altLang="zh-TW" sz="1000" b="0" i="0" u="none" strike="noStrike">
                          <a:solidFill>
                            <a:srgbClr val="000000"/>
                          </a:solidFill>
                          <a:effectLst/>
                          <a:latin typeface="+mj-lt"/>
                        </a:rPr>
                        <a:t>21.62%</a:t>
                      </a:r>
                    </a:p>
                  </a:txBody>
                  <a:tcPr marL="0" marR="0" marT="0" marB="0" anchor="ctr"/>
                </a:tc>
                <a:tc>
                  <a:txBody>
                    <a:bodyPr/>
                    <a:lstStyle/>
                    <a:p>
                      <a:pPr algn="ctr" fontAlgn="ctr"/>
                      <a:r>
                        <a:rPr lang="en-US" altLang="zh-TW" sz="1000" b="0" i="0" u="none" strike="noStrike" dirty="0">
                          <a:solidFill>
                            <a:srgbClr val="000000"/>
                          </a:solidFill>
                          <a:effectLst/>
                          <a:latin typeface="+mj-lt"/>
                        </a:rPr>
                        <a:t>0.5532 </a:t>
                      </a:r>
                    </a:p>
                  </a:txBody>
                  <a:tcPr marL="0" marR="0" marT="0" marB="0" anchor="ctr"/>
                </a:tc>
                <a:tc>
                  <a:txBody>
                    <a:bodyPr/>
                    <a:lstStyle/>
                    <a:p>
                      <a:pPr algn="ctr" fontAlgn="ctr"/>
                      <a:r>
                        <a:rPr lang="en-US" altLang="zh-TW" sz="1000" b="0" i="0" u="none" strike="noStrike">
                          <a:solidFill>
                            <a:srgbClr val="000000"/>
                          </a:solidFill>
                          <a:effectLst/>
                          <a:latin typeface="+mj-lt"/>
                        </a:rPr>
                        <a:t>22.32%</a:t>
                      </a:r>
                    </a:p>
                  </a:txBody>
                  <a:tcPr marL="0" marR="0" marT="0" marB="0" anchor="ctr"/>
                </a:tc>
                <a:tc>
                  <a:txBody>
                    <a:bodyPr/>
                    <a:lstStyle/>
                    <a:p>
                      <a:pPr algn="ctr" fontAlgn="ctr"/>
                      <a:r>
                        <a:rPr lang="en-US" altLang="zh-TW" sz="1000" b="0" i="0" u="none" strike="noStrike" dirty="0">
                          <a:solidFill>
                            <a:srgbClr val="000000"/>
                          </a:solidFill>
                          <a:effectLst/>
                          <a:latin typeface="+mj-lt"/>
                        </a:rPr>
                        <a:t>-6.99%</a:t>
                      </a:r>
                    </a:p>
                  </a:txBody>
                  <a:tcPr marL="0" marR="0" marT="0" marB="0" anchor="ctr">
                    <a:solidFill>
                      <a:srgbClr val="FFFF00"/>
                    </a:solidFill>
                  </a:tcPr>
                </a:tc>
                <a:tc>
                  <a:txBody>
                    <a:bodyPr/>
                    <a:lstStyle/>
                    <a:p>
                      <a:pPr algn="ctr" fontAlgn="ctr"/>
                      <a:r>
                        <a:rPr lang="en-US" altLang="zh-TW" sz="1000" b="0" i="0" u="none" strike="noStrike">
                          <a:solidFill>
                            <a:srgbClr val="000000"/>
                          </a:solidFill>
                          <a:effectLst/>
                          <a:latin typeface="+mj-lt"/>
                        </a:rPr>
                        <a:t>0.05%</a:t>
                      </a:r>
                    </a:p>
                  </a:txBody>
                  <a:tcPr marL="0" marR="0" marT="0" marB="0" anchor="ctr"/>
                </a:tc>
                <a:extLst>
                  <a:ext uri="{0D108BD9-81ED-4DB2-BD59-A6C34878D82A}">
                    <a16:rowId xmlns:a16="http://schemas.microsoft.com/office/drawing/2014/main" val="10002"/>
                  </a:ext>
                </a:extLst>
              </a:tr>
              <a:tr h="171101">
                <a:tc>
                  <a:txBody>
                    <a:bodyPr/>
                    <a:lstStyle/>
                    <a:p>
                      <a:pPr algn="ctr" fontAlgn="ctr"/>
                      <a:r>
                        <a:rPr lang="en-US" sz="1000" u="none" strike="noStrike" dirty="0" smtClean="0">
                          <a:effectLst/>
                          <a:latin typeface="+mj-lt"/>
                        </a:rPr>
                        <a:t>cldobmNESjNnM3RD</a:t>
                      </a:r>
                      <a:endParaRPr 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0" i="0" u="none" strike="noStrike" dirty="0">
                          <a:solidFill>
                            <a:srgbClr val="000000"/>
                          </a:solidFill>
                          <a:effectLst/>
                          <a:latin typeface="+mj-lt"/>
                        </a:rPr>
                        <a:t>0.7825 </a:t>
                      </a:r>
                    </a:p>
                  </a:txBody>
                  <a:tcPr marL="0" marR="0" marT="0" marB="0" anchor="ctr"/>
                </a:tc>
                <a:tc>
                  <a:txBody>
                    <a:bodyPr/>
                    <a:lstStyle/>
                    <a:p>
                      <a:pPr algn="ctr" fontAlgn="ctr"/>
                      <a:r>
                        <a:rPr lang="en-US" altLang="zh-TW" sz="1000" b="0" i="0" u="none" strike="noStrike" dirty="0">
                          <a:solidFill>
                            <a:srgbClr val="000000"/>
                          </a:solidFill>
                          <a:effectLst/>
                          <a:latin typeface="+mj-lt"/>
                        </a:rPr>
                        <a:t>5.14%</a:t>
                      </a:r>
                    </a:p>
                  </a:txBody>
                  <a:tcPr marL="0" marR="0" marT="0" marB="0" anchor="ctr"/>
                </a:tc>
                <a:tc>
                  <a:txBody>
                    <a:bodyPr/>
                    <a:lstStyle/>
                    <a:p>
                      <a:pPr algn="ctr" fontAlgn="ctr"/>
                      <a:r>
                        <a:rPr lang="en-US" altLang="zh-TW" sz="1000" b="0" i="0" u="none" strike="noStrike">
                          <a:solidFill>
                            <a:srgbClr val="000000"/>
                          </a:solidFill>
                          <a:effectLst/>
                          <a:latin typeface="+mj-lt"/>
                        </a:rPr>
                        <a:t>0.7022 </a:t>
                      </a:r>
                    </a:p>
                  </a:txBody>
                  <a:tcPr marL="0" marR="0" marT="0" marB="0" anchor="ctr"/>
                </a:tc>
                <a:tc>
                  <a:txBody>
                    <a:bodyPr/>
                    <a:lstStyle/>
                    <a:p>
                      <a:pPr algn="ctr" fontAlgn="ctr"/>
                      <a:r>
                        <a:rPr lang="en-US" altLang="zh-TW" sz="1000" b="0" i="0" u="none" strike="noStrike">
                          <a:solidFill>
                            <a:srgbClr val="000000"/>
                          </a:solidFill>
                          <a:effectLst/>
                          <a:latin typeface="+mj-lt"/>
                        </a:rPr>
                        <a:t>6.26%</a:t>
                      </a:r>
                    </a:p>
                  </a:txBody>
                  <a:tcPr marL="0" marR="0" marT="0" marB="0" anchor="ctr"/>
                </a:tc>
                <a:tc>
                  <a:txBody>
                    <a:bodyPr/>
                    <a:lstStyle/>
                    <a:p>
                      <a:pPr algn="ctr" fontAlgn="ctr"/>
                      <a:r>
                        <a:rPr lang="en-US" altLang="zh-TW" sz="1000" b="0" i="0" u="none" strike="noStrike">
                          <a:solidFill>
                            <a:srgbClr val="000000"/>
                          </a:solidFill>
                          <a:effectLst/>
                          <a:latin typeface="+mj-lt"/>
                        </a:rPr>
                        <a:t>-0.59%</a:t>
                      </a:r>
                    </a:p>
                  </a:txBody>
                  <a:tcPr marL="0" marR="0" marT="0" marB="0" anchor="ctr"/>
                </a:tc>
                <a:tc>
                  <a:txBody>
                    <a:bodyPr/>
                    <a:lstStyle/>
                    <a:p>
                      <a:pPr algn="ctr" fontAlgn="ctr"/>
                      <a:r>
                        <a:rPr lang="en-US" altLang="zh-TW" sz="1000" b="0" i="0" u="none" strike="noStrike">
                          <a:solidFill>
                            <a:srgbClr val="000000"/>
                          </a:solidFill>
                          <a:effectLst/>
                          <a:latin typeface="+mj-lt"/>
                        </a:rPr>
                        <a:t>0.08%</a:t>
                      </a:r>
                    </a:p>
                  </a:txBody>
                  <a:tcPr marL="0" marR="0" marT="0" marB="0" anchor="ctr"/>
                </a:tc>
                <a:extLst>
                  <a:ext uri="{0D108BD9-81ED-4DB2-BD59-A6C34878D82A}">
                    <a16:rowId xmlns:a16="http://schemas.microsoft.com/office/drawing/2014/main" val="10003"/>
                  </a:ext>
                </a:extLst>
              </a:tr>
              <a:tr h="171101">
                <a:tc>
                  <a:txBody>
                    <a:bodyPr/>
                    <a:lstStyle/>
                    <a:p>
                      <a:pPr algn="ctr" fontAlgn="ctr"/>
                      <a:r>
                        <a:rPr lang="en-US" sz="1000" u="none" strike="noStrike" dirty="0" smtClean="0">
                          <a:effectLst/>
                          <a:latin typeface="+mj-lt"/>
                        </a:rPr>
                        <a:t>eUViREhJYmR2bll4RZ</a:t>
                      </a:r>
                      <a:endParaRPr 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0" i="0" u="none" strike="noStrike">
                          <a:solidFill>
                            <a:srgbClr val="000000"/>
                          </a:solidFill>
                          <a:effectLst/>
                          <a:latin typeface="+mj-lt"/>
                        </a:rPr>
                        <a:t>0.6676 </a:t>
                      </a:r>
                    </a:p>
                  </a:txBody>
                  <a:tcPr marL="0" marR="0" marT="0" marB="0" anchor="ctr"/>
                </a:tc>
                <a:tc>
                  <a:txBody>
                    <a:bodyPr/>
                    <a:lstStyle/>
                    <a:p>
                      <a:pPr algn="ctr" fontAlgn="ctr"/>
                      <a:r>
                        <a:rPr lang="en-US" altLang="zh-TW" sz="1000" b="0" i="0" u="none" strike="noStrike">
                          <a:solidFill>
                            <a:srgbClr val="000000"/>
                          </a:solidFill>
                          <a:effectLst/>
                          <a:latin typeface="+mj-lt"/>
                        </a:rPr>
                        <a:t>0.34%</a:t>
                      </a:r>
                    </a:p>
                  </a:txBody>
                  <a:tcPr marL="0" marR="0" marT="0" marB="0" anchor="ctr"/>
                </a:tc>
                <a:tc>
                  <a:txBody>
                    <a:bodyPr/>
                    <a:lstStyle/>
                    <a:p>
                      <a:pPr algn="ctr" fontAlgn="ctr"/>
                      <a:r>
                        <a:rPr lang="en-US" altLang="zh-TW" sz="1000" b="0" i="0" u="none" strike="noStrike" dirty="0">
                          <a:solidFill>
                            <a:srgbClr val="000000"/>
                          </a:solidFill>
                          <a:effectLst/>
                          <a:latin typeface="+mj-lt"/>
                        </a:rPr>
                        <a:t>0.6890 </a:t>
                      </a:r>
                    </a:p>
                  </a:txBody>
                  <a:tcPr marL="0" marR="0" marT="0" marB="0" anchor="ctr"/>
                </a:tc>
                <a:tc>
                  <a:txBody>
                    <a:bodyPr/>
                    <a:lstStyle/>
                    <a:p>
                      <a:pPr algn="ctr" fontAlgn="ctr"/>
                      <a:r>
                        <a:rPr lang="en-US" altLang="zh-TW" sz="1000" b="0" i="0" u="none" strike="noStrike" dirty="0">
                          <a:solidFill>
                            <a:srgbClr val="000000"/>
                          </a:solidFill>
                          <a:effectLst/>
                          <a:latin typeface="+mj-lt"/>
                        </a:rPr>
                        <a:t>0.51%</a:t>
                      </a:r>
                    </a:p>
                  </a:txBody>
                  <a:tcPr marL="0" marR="0" marT="0" marB="0" anchor="ctr"/>
                </a:tc>
                <a:tc>
                  <a:txBody>
                    <a:bodyPr/>
                    <a:lstStyle/>
                    <a:p>
                      <a:pPr algn="ctr" fontAlgn="ctr"/>
                      <a:r>
                        <a:rPr lang="en-US" altLang="zh-TW" sz="1000" b="0" i="0" u="none" strike="noStrike">
                          <a:solidFill>
                            <a:srgbClr val="000000"/>
                          </a:solidFill>
                          <a:effectLst/>
                          <a:latin typeface="+mj-lt"/>
                        </a:rPr>
                        <a:t>0.01%</a:t>
                      </a:r>
                    </a:p>
                  </a:txBody>
                  <a:tcPr marL="0" marR="0" marT="0" marB="0" anchor="ctr"/>
                </a:tc>
                <a:tc>
                  <a:txBody>
                    <a:bodyPr/>
                    <a:lstStyle/>
                    <a:p>
                      <a:pPr algn="ctr" fontAlgn="ctr"/>
                      <a:r>
                        <a:rPr lang="en-US" altLang="zh-TW" sz="1000" b="0" i="0" u="none" strike="noStrike">
                          <a:solidFill>
                            <a:srgbClr val="000000"/>
                          </a:solidFill>
                          <a:effectLst/>
                          <a:latin typeface="+mj-lt"/>
                        </a:rPr>
                        <a:t>-0.01%</a:t>
                      </a:r>
                    </a:p>
                  </a:txBody>
                  <a:tcPr marL="0" marR="0" marT="0" marB="0" anchor="ctr"/>
                </a:tc>
                <a:extLst>
                  <a:ext uri="{0D108BD9-81ED-4DB2-BD59-A6C34878D82A}">
                    <a16:rowId xmlns:a16="http://schemas.microsoft.com/office/drawing/2014/main" val="10004"/>
                  </a:ext>
                </a:extLst>
              </a:tr>
              <a:tr h="171101">
                <a:tc>
                  <a:txBody>
                    <a:bodyPr/>
                    <a:lstStyle/>
                    <a:p>
                      <a:pPr algn="ctr" fontAlgn="ctr"/>
                      <a:r>
                        <a:rPr lang="en-US" sz="1000" u="none" strike="noStrike" dirty="0" smtClean="0">
                          <a:effectLst/>
                          <a:latin typeface="+mj-lt"/>
                        </a:rPr>
                        <a:t>K016YUpJU2J6RWVL</a:t>
                      </a:r>
                      <a:endParaRPr lang="en-US" sz="1000" b="0" i="0" u="none" strike="noStrike" dirty="0">
                        <a:solidFill>
                          <a:srgbClr val="000000"/>
                        </a:solidFill>
                        <a:effectLst/>
                        <a:latin typeface="+mj-lt"/>
                      </a:endParaRPr>
                    </a:p>
                  </a:txBody>
                  <a:tcPr marL="0" marR="0" marT="0" marB="0" anchor="ctr">
                    <a:solidFill>
                      <a:srgbClr val="FFFF00"/>
                    </a:solidFill>
                  </a:tcPr>
                </a:tc>
                <a:tc>
                  <a:txBody>
                    <a:bodyPr/>
                    <a:lstStyle/>
                    <a:p>
                      <a:pPr algn="ctr" fontAlgn="ctr"/>
                      <a:r>
                        <a:rPr lang="en-US" altLang="zh-TW" sz="1000" b="0" i="0" u="none" strike="noStrike">
                          <a:solidFill>
                            <a:srgbClr val="000000"/>
                          </a:solidFill>
                          <a:effectLst/>
                          <a:latin typeface="+mj-lt"/>
                        </a:rPr>
                        <a:t>0.5423 </a:t>
                      </a:r>
                    </a:p>
                  </a:txBody>
                  <a:tcPr marL="0" marR="0" marT="0" marB="0" anchor="ctr"/>
                </a:tc>
                <a:tc>
                  <a:txBody>
                    <a:bodyPr/>
                    <a:lstStyle/>
                    <a:p>
                      <a:pPr algn="ctr" fontAlgn="ctr"/>
                      <a:r>
                        <a:rPr lang="en-US" altLang="zh-TW" sz="1000" b="0" i="0" u="none" strike="noStrike">
                          <a:solidFill>
                            <a:srgbClr val="000000"/>
                          </a:solidFill>
                          <a:effectLst/>
                          <a:latin typeface="+mj-lt"/>
                        </a:rPr>
                        <a:t>38.22%</a:t>
                      </a:r>
                    </a:p>
                  </a:txBody>
                  <a:tcPr marL="0" marR="0" marT="0" marB="0" anchor="ctr"/>
                </a:tc>
                <a:tc>
                  <a:txBody>
                    <a:bodyPr/>
                    <a:lstStyle/>
                    <a:p>
                      <a:pPr algn="ctr" fontAlgn="ctr"/>
                      <a:r>
                        <a:rPr lang="en-US" altLang="zh-TW" sz="1000" b="0" i="0" u="none" strike="noStrike">
                          <a:solidFill>
                            <a:srgbClr val="000000"/>
                          </a:solidFill>
                          <a:effectLst/>
                          <a:latin typeface="+mj-lt"/>
                        </a:rPr>
                        <a:t>0.6088 </a:t>
                      </a:r>
                    </a:p>
                  </a:txBody>
                  <a:tcPr marL="0" marR="0" marT="0" marB="0" anchor="ctr"/>
                </a:tc>
                <a:tc>
                  <a:txBody>
                    <a:bodyPr/>
                    <a:lstStyle/>
                    <a:p>
                      <a:pPr algn="ctr" fontAlgn="ctr"/>
                      <a:r>
                        <a:rPr lang="en-US" altLang="zh-TW" sz="1000" b="0" i="0" u="none" strike="noStrike" dirty="0">
                          <a:solidFill>
                            <a:srgbClr val="000000"/>
                          </a:solidFill>
                          <a:effectLst/>
                          <a:latin typeface="+mj-lt"/>
                        </a:rPr>
                        <a:t>61.48%</a:t>
                      </a:r>
                    </a:p>
                  </a:txBody>
                  <a:tcPr marL="0" marR="0" marT="0" marB="0" anchor="ctr"/>
                </a:tc>
                <a:tc>
                  <a:txBody>
                    <a:bodyPr/>
                    <a:lstStyle/>
                    <a:p>
                      <a:pPr algn="ctr" fontAlgn="ctr"/>
                      <a:r>
                        <a:rPr lang="en-US" altLang="zh-TW" sz="1000" b="0" i="0" u="none" strike="noStrike" dirty="0">
                          <a:solidFill>
                            <a:srgbClr val="000000"/>
                          </a:solidFill>
                          <a:effectLst/>
                          <a:latin typeface="+mj-lt"/>
                        </a:rPr>
                        <a:t>3.61%</a:t>
                      </a:r>
                    </a:p>
                  </a:txBody>
                  <a:tcPr marL="0" marR="0" marT="0" marB="0" anchor="ctr">
                    <a:solidFill>
                      <a:srgbClr val="FFFF00"/>
                    </a:solidFill>
                  </a:tcPr>
                </a:tc>
                <a:tc>
                  <a:txBody>
                    <a:bodyPr/>
                    <a:lstStyle/>
                    <a:p>
                      <a:pPr algn="ctr" fontAlgn="ctr"/>
                      <a:r>
                        <a:rPr lang="en-US" altLang="zh-TW" sz="1000" b="0" i="0" u="none" strike="noStrike">
                          <a:solidFill>
                            <a:srgbClr val="000000"/>
                          </a:solidFill>
                          <a:effectLst/>
                          <a:latin typeface="+mj-lt"/>
                        </a:rPr>
                        <a:t>-3.44%</a:t>
                      </a:r>
                    </a:p>
                  </a:txBody>
                  <a:tcPr marL="0" marR="0" marT="0" marB="0" anchor="ctr"/>
                </a:tc>
                <a:extLst>
                  <a:ext uri="{0D108BD9-81ED-4DB2-BD59-A6C34878D82A}">
                    <a16:rowId xmlns:a16="http://schemas.microsoft.com/office/drawing/2014/main" val="10005"/>
                  </a:ext>
                </a:extLst>
              </a:tr>
              <a:tr h="171101">
                <a:tc>
                  <a:txBody>
                    <a:bodyPr/>
                    <a:lstStyle/>
                    <a:p>
                      <a:pPr algn="ctr" fontAlgn="ctr"/>
                      <a:r>
                        <a:rPr lang="en-US" sz="1000" u="none" strike="noStrike" dirty="0" smtClean="0">
                          <a:effectLst/>
                          <a:latin typeface="+mj-lt"/>
                        </a:rPr>
                        <a:t>RmwyWlYxSlc4eDUw</a:t>
                      </a:r>
                      <a:endParaRPr lang="en-US" sz="1000" b="0" i="0" u="none" strike="noStrike" dirty="0">
                        <a:solidFill>
                          <a:srgbClr val="000000"/>
                        </a:solidFill>
                        <a:effectLst/>
                        <a:latin typeface="+mj-lt"/>
                      </a:endParaRPr>
                    </a:p>
                  </a:txBody>
                  <a:tcPr marL="0" marR="0" marT="0" marB="0" anchor="ctr">
                    <a:solidFill>
                      <a:srgbClr val="EAEAEA"/>
                    </a:solidFill>
                  </a:tcPr>
                </a:tc>
                <a:tc>
                  <a:txBody>
                    <a:bodyPr/>
                    <a:lstStyle/>
                    <a:p>
                      <a:pPr algn="ctr" fontAlgn="ctr"/>
                      <a:r>
                        <a:rPr lang="en-US" altLang="zh-TW" sz="1000" b="0" i="0" u="none" strike="noStrike">
                          <a:solidFill>
                            <a:srgbClr val="000000"/>
                          </a:solidFill>
                          <a:effectLst/>
                          <a:latin typeface="+mj-lt"/>
                        </a:rPr>
                        <a:t>0.8322 </a:t>
                      </a:r>
                    </a:p>
                  </a:txBody>
                  <a:tcPr marL="0" marR="0" marT="0" marB="0" anchor="ctr"/>
                </a:tc>
                <a:tc>
                  <a:txBody>
                    <a:bodyPr/>
                    <a:lstStyle/>
                    <a:p>
                      <a:pPr algn="ctr" fontAlgn="ctr"/>
                      <a:r>
                        <a:rPr lang="en-US" altLang="zh-TW" sz="1000" b="0" i="0" u="none" strike="noStrike">
                          <a:solidFill>
                            <a:srgbClr val="000000"/>
                          </a:solidFill>
                          <a:effectLst/>
                          <a:latin typeface="+mj-lt"/>
                        </a:rPr>
                        <a:t>33.82%</a:t>
                      </a:r>
                    </a:p>
                  </a:txBody>
                  <a:tcPr marL="0" marR="0" marT="0" marB="0" anchor="ctr"/>
                </a:tc>
                <a:tc>
                  <a:txBody>
                    <a:bodyPr/>
                    <a:lstStyle/>
                    <a:p>
                      <a:pPr algn="ctr" fontAlgn="ctr"/>
                      <a:r>
                        <a:rPr lang="en-US" altLang="zh-TW" sz="1000" b="0" i="0" u="none" strike="noStrike">
                          <a:solidFill>
                            <a:srgbClr val="000000"/>
                          </a:solidFill>
                          <a:effectLst/>
                          <a:latin typeface="+mj-lt"/>
                        </a:rPr>
                        <a:t>0.7892 </a:t>
                      </a:r>
                    </a:p>
                  </a:txBody>
                  <a:tcPr marL="0" marR="0" marT="0" marB="0" anchor="ctr"/>
                </a:tc>
                <a:tc>
                  <a:txBody>
                    <a:bodyPr/>
                    <a:lstStyle/>
                    <a:p>
                      <a:pPr algn="ctr" fontAlgn="ctr"/>
                      <a:r>
                        <a:rPr lang="en-US" altLang="zh-TW" sz="1000" b="0" i="0" u="none" strike="noStrike">
                          <a:solidFill>
                            <a:srgbClr val="000000"/>
                          </a:solidFill>
                          <a:effectLst/>
                          <a:latin typeface="+mj-lt"/>
                        </a:rPr>
                        <a:t>8.18%</a:t>
                      </a:r>
                    </a:p>
                  </a:txBody>
                  <a:tcPr marL="0" marR="0" marT="0" marB="0" anchor="ctr"/>
                </a:tc>
                <a:tc>
                  <a:txBody>
                    <a:bodyPr/>
                    <a:lstStyle/>
                    <a:p>
                      <a:pPr algn="ctr" fontAlgn="ctr"/>
                      <a:r>
                        <a:rPr lang="en-US" altLang="zh-TW" sz="1000" b="0" i="0" u="none" strike="noStrike" dirty="0">
                          <a:solidFill>
                            <a:srgbClr val="000000"/>
                          </a:solidFill>
                          <a:effectLst/>
                          <a:latin typeface="+mj-lt"/>
                        </a:rPr>
                        <a:t>-2.06%</a:t>
                      </a:r>
                    </a:p>
                  </a:txBody>
                  <a:tcPr marL="0" marR="0" marT="0" marB="0" anchor="ctr">
                    <a:solidFill>
                      <a:srgbClr val="EAEAEA"/>
                    </a:solidFill>
                  </a:tcPr>
                </a:tc>
                <a:tc>
                  <a:txBody>
                    <a:bodyPr/>
                    <a:lstStyle/>
                    <a:p>
                      <a:pPr algn="ctr" fontAlgn="ctr"/>
                      <a:r>
                        <a:rPr lang="en-US" altLang="zh-TW" sz="1000" b="0" i="0" u="none" strike="noStrike" dirty="0">
                          <a:solidFill>
                            <a:srgbClr val="000000"/>
                          </a:solidFill>
                          <a:effectLst/>
                          <a:latin typeface="+mj-lt"/>
                        </a:rPr>
                        <a:t>-2.98%</a:t>
                      </a:r>
                    </a:p>
                  </a:txBody>
                  <a:tcPr marL="0" marR="0" marT="0" marB="0" anchor="ctr"/>
                </a:tc>
                <a:extLst>
                  <a:ext uri="{0D108BD9-81ED-4DB2-BD59-A6C34878D82A}">
                    <a16:rowId xmlns:a16="http://schemas.microsoft.com/office/drawing/2014/main" val="10006"/>
                  </a:ext>
                </a:extLst>
              </a:tr>
              <a:tr h="171101">
                <a:tc>
                  <a:txBody>
                    <a:bodyPr/>
                    <a:lstStyle/>
                    <a:p>
                      <a:pPr algn="ctr" fontAlgn="ctr"/>
                      <a:endParaRPr 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0" i="0" u="none" strike="noStrike">
                          <a:solidFill>
                            <a:srgbClr val="000000"/>
                          </a:solidFill>
                          <a:effectLst/>
                          <a:latin typeface="+mj-lt"/>
                        </a:rPr>
                        <a:t>0.5289 </a:t>
                      </a:r>
                    </a:p>
                  </a:txBody>
                  <a:tcPr marL="0" marR="0" marT="0" marB="0" anchor="ctr"/>
                </a:tc>
                <a:tc>
                  <a:txBody>
                    <a:bodyPr/>
                    <a:lstStyle/>
                    <a:p>
                      <a:pPr algn="ctr" fontAlgn="ctr"/>
                      <a:r>
                        <a:rPr lang="en-US" altLang="zh-TW" sz="1000" b="0" i="0" u="none" strike="noStrike">
                          <a:solidFill>
                            <a:srgbClr val="000000"/>
                          </a:solidFill>
                          <a:effectLst/>
                          <a:latin typeface="+mj-lt"/>
                        </a:rPr>
                        <a:t>0.85%</a:t>
                      </a:r>
                    </a:p>
                  </a:txBody>
                  <a:tcPr marL="0" marR="0" marT="0" marB="0" anchor="ctr"/>
                </a:tc>
                <a:tc>
                  <a:txBody>
                    <a:bodyPr/>
                    <a:lstStyle/>
                    <a:p>
                      <a:pPr algn="ctr" fontAlgn="ctr"/>
                      <a:r>
                        <a:rPr lang="en-US" altLang="zh-TW" sz="1000" b="0" i="0" u="none" strike="noStrike">
                          <a:solidFill>
                            <a:srgbClr val="000000"/>
                          </a:solidFill>
                          <a:effectLst/>
                          <a:latin typeface="+mj-lt"/>
                        </a:rPr>
                        <a:t>0.7623 </a:t>
                      </a:r>
                    </a:p>
                  </a:txBody>
                  <a:tcPr marL="0" marR="0" marT="0" marB="0" anchor="ctr"/>
                </a:tc>
                <a:tc>
                  <a:txBody>
                    <a:bodyPr/>
                    <a:lstStyle/>
                    <a:p>
                      <a:pPr algn="ctr" fontAlgn="ctr"/>
                      <a:r>
                        <a:rPr lang="en-US" altLang="zh-TW" sz="1000" b="0" i="0" u="none" strike="noStrike">
                          <a:solidFill>
                            <a:srgbClr val="000000"/>
                          </a:solidFill>
                          <a:effectLst/>
                          <a:latin typeface="+mj-lt"/>
                        </a:rPr>
                        <a:t>1.27%</a:t>
                      </a:r>
                    </a:p>
                  </a:txBody>
                  <a:tcPr marL="0" marR="0" marT="0" marB="0" anchor="ctr"/>
                </a:tc>
                <a:tc>
                  <a:txBody>
                    <a:bodyPr/>
                    <a:lstStyle/>
                    <a:p>
                      <a:pPr algn="ctr" fontAlgn="ctr"/>
                      <a:r>
                        <a:rPr lang="en-US" altLang="zh-TW" sz="1000" b="0" i="0" u="none" strike="noStrike">
                          <a:solidFill>
                            <a:srgbClr val="000000"/>
                          </a:solidFill>
                          <a:effectLst/>
                          <a:latin typeface="+mj-lt"/>
                        </a:rPr>
                        <a:t>0.28%</a:t>
                      </a:r>
                    </a:p>
                  </a:txBody>
                  <a:tcPr marL="0" marR="0" marT="0" marB="0" anchor="ctr"/>
                </a:tc>
                <a:tc>
                  <a:txBody>
                    <a:bodyPr/>
                    <a:lstStyle/>
                    <a:p>
                      <a:pPr algn="ctr" fontAlgn="ctr"/>
                      <a:r>
                        <a:rPr lang="en-US" altLang="zh-TW" sz="1000" b="0" i="0" u="none" strike="noStrike" dirty="0">
                          <a:solidFill>
                            <a:srgbClr val="000000"/>
                          </a:solidFill>
                          <a:effectLst/>
                          <a:latin typeface="+mj-lt"/>
                        </a:rPr>
                        <a:t>-0.07%</a:t>
                      </a:r>
                    </a:p>
                  </a:txBody>
                  <a:tcPr marL="0" marR="0" marT="0" marB="0" anchor="ctr"/>
                </a:tc>
                <a:extLst>
                  <a:ext uri="{0D108BD9-81ED-4DB2-BD59-A6C34878D82A}">
                    <a16:rowId xmlns:a16="http://schemas.microsoft.com/office/drawing/2014/main" val="10007"/>
                  </a:ext>
                </a:extLst>
              </a:tr>
              <a:tr h="171101">
                <a:tc>
                  <a:txBody>
                    <a:bodyPr/>
                    <a:lstStyle/>
                    <a:p>
                      <a:pPr algn="ctr" fontAlgn="ctr"/>
                      <a:r>
                        <a:rPr lang="en-US" sz="1000" u="none" strike="noStrike" dirty="0">
                          <a:effectLst/>
                          <a:latin typeface="+mj-lt"/>
                        </a:rPr>
                        <a:t>All factory</a:t>
                      </a:r>
                      <a:endParaRPr 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0" i="0" u="none" strike="noStrike">
                          <a:solidFill>
                            <a:srgbClr val="000000"/>
                          </a:solidFill>
                          <a:effectLst/>
                          <a:latin typeface="+mj-lt"/>
                        </a:rPr>
                        <a:t>0.7046 </a:t>
                      </a:r>
                    </a:p>
                  </a:txBody>
                  <a:tcPr marL="0" marR="0" marT="0" marB="0" anchor="ctr"/>
                </a:tc>
                <a:tc>
                  <a:txBody>
                    <a:bodyPr/>
                    <a:lstStyle/>
                    <a:p>
                      <a:pPr algn="ctr" fontAlgn="ctr"/>
                      <a:r>
                        <a:rPr lang="en-US" altLang="zh-TW" sz="1000" b="0" i="0" u="none" strike="noStrike">
                          <a:solidFill>
                            <a:srgbClr val="000000"/>
                          </a:solidFill>
                          <a:effectLst/>
                          <a:latin typeface="+mj-lt"/>
                        </a:rPr>
                        <a:t>100.00%</a:t>
                      </a:r>
                    </a:p>
                  </a:txBody>
                  <a:tcPr marL="0" marR="0" marT="0" marB="0" anchor="ctr"/>
                </a:tc>
                <a:tc>
                  <a:txBody>
                    <a:bodyPr/>
                    <a:lstStyle/>
                    <a:p>
                      <a:pPr algn="ctr" fontAlgn="ctr"/>
                      <a:r>
                        <a:rPr lang="en-US" altLang="zh-TW" sz="1000" b="0" i="0" u="none" strike="noStrike">
                          <a:solidFill>
                            <a:srgbClr val="000000"/>
                          </a:solidFill>
                          <a:effectLst/>
                          <a:latin typeface="+mj-lt"/>
                        </a:rPr>
                        <a:t>0.6193 </a:t>
                      </a:r>
                    </a:p>
                  </a:txBody>
                  <a:tcPr marL="0" marR="0" marT="0" marB="0" anchor="ctr"/>
                </a:tc>
                <a:tc>
                  <a:txBody>
                    <a:bodyPr/>
                    <a:lstStyle/>
                    <a:p>
                      <a:pPr algn="ctr" fontAlgn="ctr"/>
                      <a:r>
                        <a:rPr lang="en-US" altLang="zh-TW" sz="1000" b="0" i="0" u="none" strike="noStrike" dirty="0">
                          <a:solidFill>
                            <a:srgbClr val="000000"/>
                          </a:solidFill>
                          <a:effectLst/>
                          <a:latin typeface="+mj-lt"/>
                        </a:rPr>
                        <a:t>100.00%</a:t>
                      </a:r>
                    </a:p>
                  </a:txBody>
                  <a:tcPr marL="0" marR="0" marT="0" marB="0" anchor="ctr"/>
                </a:tc>
                <a:tc>
                  <a:txBody>
                    <a:bodyPr/>
                    <a:lstStyle/>
                    <a:p>
                      <a:pPr algn="ctr" fontAlgn="ctr"/>
                      <a:r>
                        <a:rPr lang="zh-TW" altLang="en-US" sz="1000" u="none" strike="noStrike" dirty="0">
                          <a:effectLst/>
                          <a:latin typeface="+mj-lt"/>
                        </a:rPr>
                        <a:t>　</a:t>
                      </a:r>
                      <a:endParaRPr lang="zh-TW" altLang="en-US" sz="1000" b="0" i="0" u="none" strike="noStrike" dirty="0">
                        <a:solidFill>
                          <a:srgbClr val="000000"/>
                        </a:solidFill>
                        <a:effectLst/>
                        <a:latin typeface="+mj-lt"/>
                      </a:endParaRPr>
                    </a:p>
                  </a:txBody>
                  <a:tcPr marL="0" marR="0" marT="0" marB="0" anchor="ctr"/>
                </a:tc>
                <a:tc>
                  <a:txBody>
                    <a:bodyPr/>
                    <a:lstStyle/>
                    <a:p>
                      <a:pPr algn="ctr" fontAlgn="ctr"/>
                      <a:r>
                        <a:rPr lang="zh-TW" altLang="en-US" sz="1000" u="none" strike="noStrike" dirty="0">
                          <a:effectLst/>
                          <a:latin typeface="+mj-lt"/>
                        </a:rPr>
                        <a:t>　</a:t>
                      </a:r>
                      <a:endParaRPr lang="zh-TW" altLang="en-US" sz="1000" b="0" i="0" u="none" strike="noStrike" dirty="0">
                        <a:solidFill>
                          <a:srgbClr val="000000"/>
                        </a:solidFill>
                        <a:effectLst/>
                        <a:latin typeface="+mj-lt"/>
                      </a:endParaRPr>
                    </a:p>
                  </a:txBody>
                  <a:tcPr marL="0" marR="0" marT="0" marB="0" anchor="ctr"/>
                </a:tc>
                <a:extLst>
                  <a:ext uri="{0D108BD9-81ED-4DB2-BD59-A6C34878D82A}">
                    <a16:rowId xmlns:a16="http://schemas.microsoft.com/office/drawing/2014/main" val="10008"/>
                  </a:ext>
                </a:extLst>
              </a:tr>
              <a:tr h="171101">
                <a:tc gridSpan="3">
                  <a:txBody>
                    <a:bodyPr/>
                    <a:lstStyle/>
                    <a:p>
                      <a:pPr algn="r" fontAlgn="ctr"/>
                      <a:r>
                        <a:rPr lang="en-US" sz="1000" b="0" i="0" u="none" strike="noStrike" dirty="0" smtClean="0">
                          <a:solidFill>
                            <a:srgbClr val="000000"/>
                          </a:solidFill>
                          <a:effectLst/>
                          <a:latin typeface="+mj-lt"/>
                        </a:rPr>
                        <a:t>                                       △s  of all factory  </a:t>
                      </a:r>
                      <a:endParaRPr lang="en-US" sz="1000" b="0" i="0" u="none" strike="noStrike" dirty="0">
                        <a:solidFill>
                          <a:srgbClr val="000000"/>
                        </a:solidFill>
                        <a:effectLst/>
                        <a:latin typeface="+mj-lt"/>
                      </a:endParaRPr>
                    </a:p>
                  </a:txBody>
                  <a:tcPr marL="0" marR="0" marT="0" marB="0" anchor="ctr"/>
                </a:tc>
                <a:tc hMerge="1">
                  <a:txBody>
                    <a:bodyPr/>
                    <a:lstStyle/>
                    <a:p>
                      <a:pPr algn="ctr" fontAlgn="ctr"/>
                      <a:endParaRPr lang="en-US" sz="1200" b="0" i="0" u="none" strike="noStrike" dirty="0">
                        <a:solidFill>
                          <a:srgbClr val="000000"/>
                        </a:solidFill>
                        <a:effectLst/>
                        <a:latin typeface="Arial Unicode MS"/>
                      </a:endParaRPr>
                    </a:p>
                  </a:txBody>
                  <a:tcPr marL="0" marR="0" marT="0" marB="0" anchor="ctr"/>
                </a:tc>
                <a:tc hMerge="1">
                  <a:txBody>
                    <a:bodyPr/>
                    <a:lstStyle/>
                    <a:p>
                      <a:pPr algn="r" fontAlgn="ctr"/>
                      <a:endParaRPr lang="en-US" sz="12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smtClean="0">
                          <a:effectLst/>
                          <a:latin typeface="+mj-lt"/>
                        </a:rPr>
                        <a:t>-12.11%</a:t>
                      </a:r>
                      <a:endParaRPr lang="en-US" altLang="zh-TW" sz="1000" b="0" i="0" u="none" strike="noStrike" dirty="0">
                        <a:solidFill>
                          <a:srgbClr val="000000"/>
                        </a:solidFill>
                        <a:effectLst/>
                        <a:latin typeface="+mj-lt"/>
                      </a:endParaRPr>
                    </a:p>
                  </a:txBody>
                  <a:tcPr marL="0" marR="0" marT="0" marB="0" anchor="ctr"/>
                </a:tc>
                <a:tc>
                  <a:txBody>
                    <a:bodyPr/>
                    <a:lstStyle/>
                    <a:p>
                      <a:pPr algn="ctr" fontAlgn="ctr"/>
                      <a:endParaRPr lang="zh-TW" alt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1" u="none" strike="noStrike" dirty="0" smtClean="0">
                          <a:effectLst/>
                          <a:latin typeface="+mj-lt"/>
                        </a:rPr>
                        <a:t>-5.74%</a:t>
                      </a:r>
                      <a:endParaRPr lang="en-US" altLang="zh-TW" sz="1000" b="1" i="0" u="none" strike="noStrike" dirty="0">
                        <a:solidFill>
                          <a:srgbClr val="000000"/>
                        </a:solidFill>
                        <a:effectLst/>
                        <a:latin typeface="+mj-lt"/>
                      </a:endParaRPr>
                    </a:p>
                  </a:txBody>
                  <a:tcPr marL="0" marR="0" marT="0" marB="0" anchor="ctr"/>
                </a:tc>
                <a:tc>
                  <a:txBody>
                    <a:bodyPr/>
                    <a:lstStyle/>
                    <a:p>
                      <a:pPr algn="ctr" fontAlgn="ctr"/>
                      <a:r>
                        <a:rPr lang="en-US" altLang="zh-TW" sz="1000" b="1" u="none" strike="noStrike" dirty="0" smtClean="0">
                          <a:effectLst/>
                          <a:latin typeface="+mj-lt"/>
                        </a:rPr>
                        <a:t>-5.36%</a:t>
                      </a:r>
                      <a:endParaRPr lang="en-US" altLang="zh-TW" sz="1000" b="1" i="0" u="none" strike="noStrike" dirty="0">
                        <a:solidFill>
                          <a:srgbClr val="000000"/>
                        </a:solidFill>
                        <a:effectLst/>
                        <a:latin typeface="+mj-lt"/>
                      </a:endParaRPr>
                    </a:p>
                  </a:txBody>
                  <a:tcPr marL="0" marR="0" marT="0" marB="0" anchor="ctr"/>
                </a:tc>
                <a:extLst>
                  <a:ext uri="{0D108BD9-81ED-4DB2-BD59-A6C34878D82A}">
                    <a16:rowId xmlns:a16="http://schemas.microsoft.com/office/drawing/2014/main" val="10009"/>
                  </a:ext>
                </a:extLst>
              </a:tr>
            </a:tbl>
          </a:graphicData>
        </a:graphic>
      </p:graphicFrame>
      <p:sp>
        <p:nvSpPr>
          <p:cNvPr id="49282" name="文字方塊 1"/>
          <p:cNvSpPr txBox="1">
            <a:spLocks noChangeArrowheads="1"/>
          </p:cNvSpPr>
          <p:nvPr/>
        </p:nvSpPr>
        <p:spPr bwMode="auto">
          <a:xfrm>
            <a:off x="1476375" y="2420938"/>
            <a:ext cx="4822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solidFill>
                  <a:srgbClr val="0000FF"/>
                </a:solidFill>
              </a:rPr>
              <a:t>Breakdown benchmark for sampling rate</a:t>
            </a:r>
            <a:endParaRPr lang="zh-TW" altLang="en-US" sz="1800" b="1">
              <a:solidFill>
                <a:srgbClr val="0000FF"/>
              </a:solidFill>
            </a:endParaRPr>
          </a:p>
        </p:txBody>
      </p:sp>
      <p:sp>
        <p:nvSpPr>
          <p:cNvPr id="12" name="矩形圖說文字 11"/>
          <p:cNvSpPr/>
          <p:nvPr/>
        </p:nvSpPr>
        <p:spPr>
          <a:xfrm>
            <a:off x="323850" y="3943350"/>
            <a:ext cx="935038" cy="495300"/>
          </a:xfrm>
          <a:prstGeom prst="wedgeRectCallout">
            <a:avLst>
              <a:gd name="adj1" fmla="val 84510"/>
              <a:gd name="adj2" fmla="val -60094"/>
            </a:avLst>
          </a:pr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 No 1. killer</a:t>
            </a:r>
            <a:endParaRPr lang="zh-TW" altLang="en-US" sz="1200" b="1" dirty="0">
              <a:solidFill>
                <a:schemeClr val="tx1"/>
              </a:solidFill>
            </a:endParaRPr>
          </a:p>
        </p:txBody>
      </p:sp>
      <p:sp>
        <p:nvSpPr>
          <p:cNvPr id="13" name="矩形圖說文字 12"/>
          <p:cNvSpPr/>
          <p:nvPr/>
        </p:nvSpPr>
        <p:spPr>
          <a:xfrm>
            <a:off x="323850" y="3006725"/>
            <a:ext cx="935038" cy="495300"/>
          </a:xfrm>
          <a:prstGeom prst="wedgeRectCallout">
            <a:avLst>
              <a:gd name="adj1" fmla="val 80885"/>
              <a:gd name="adj2" fmla="val 24738"/>
            </a:avLst>
          </a:pr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 No 1. contributor</a:t>
            </a:r>
            <a:endParaRPr lang="zh-TW" altLang="en-US" sz="1200" b="1" dirty="0">
              <a:solidFill>
                <a:schemeClr val="tx1"/>
              </a:solidFill>
            </a:endParaRPr>
          </a:p>
        </p:txBody>
      </p:sp>
    </p:spTree>
    <p:extLst>
      <p:ext uri="{BB962C8B-B14F-4D97-AF65-F5344CB8AC3E}">
        <p14:creationId xmlns:p14="http://schemas.microsoft.com/office/powerpoint/2010/main" val="841363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368426"/>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51203"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6C85900-1C7D-4B84-9919-06804D925FA3}" type="slidenum">
              <a:rPr lang="en-US" altLang="zh-TW" sz="1400">
                <a:solidFill>
                  <a:srgbClr val="538CFF"/>
                </a:solidFill>
                <a:latin typeface="Arial" panose="020B0604020202020204" pitchFamily="34" charset="0"/>
              </a:rPr>
              <a:pPr>
                <a:spcBef>
                  <a:spcPct val="0"/>
                </a:spcBef>
                <a:buFontTx/>
                <a:buNone/>
              </a:pPr>
              <a:t>14</a:t>
            </a:fld>
            <a:endParaRPr lang="en-US" altLang="zh-TW" sz="1400">
              <a:solidFill>
                <a:srgbClr val="538CFF"/>
              </a:solidFill>
              <a:latin typeface="Arial" panose="020B0604020202020204" pitchFamily="34" charset="0"/>
            </a:endParaRPr>
          </a:p>
        </p:txBody>
      </p:sp>
      <p:sp>
        <p:nvSpPr>
          <p:cNvPr id="51204" name="標題 2"/>
          <p:cNvSpPr>
            <a:spLocks noGrp="1"/>
          </p:cNvSpPr>
          <p:nvPr>
            <p:ph type="title"/>
          </p:nvPr>
        </p:nvSpPr>
        <p:spPr>
          <a:xfrm>
            <a:off x="179388" y="357188"/>
            <a:ext cx="8945562" cy="550862"/>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↓Normalized Intrinsic COV of arrival rate(Cain)</a:t>
            </a:r>
            <a:b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b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↓Normalized Impact percentage of dispatching on Ca(idCan)</a:t>
            </a:r>
          </a:p>
        </p:txBody>
      </p:sp>
      <p:sp>
        <p:nvSpPr>
          <p:cNvPr id="51205" name="文字方塊 6"/>
          <p:cNvSpPr txBox="1">
            <a:spLocks noChangeArrowheads="1"/>
          </p:cNvSpPr>
          <p:nvPr/>
        </p:nvSpPr>
        <p:spPr bwMode="auto">
          <a:xfrm>
            <a:off x="323850" y="5037138"/>
            <a:ext cx="33813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pPr>
            <a:r>
              <a:rPr lang="en-US" altLang="zh-TW" sz="1200"/>
              <a:t>COV (STDEV/Mean) of move out of upstream =0.20=Intrinsic COV of arrival rate(Cai) of downstream</a:t>
            </a:r>
          </a:p>
          <a:p>
            <a:pPr eaLnBrk="1" hangingPunct="1">
              <a:spcBef>
                <a:spcPct val="0"/>
              </a:spcBef>
            </a:pPr>
            <a:r>
              <a:rPr lang="en-US" altLang="zh-TW" sz="1200"/>
              <a:t>COV of arrival of downstream (Ca) =1.06</a:t>
            </a:r>
          </a:p>
          <a:p>
            <a:pPr eaLnBrk="1" hangingPunct="1">
              <a:spcBef>
                <a:spcPct val="0"/>
              </a:spcBef>
            </a:pPr>
            <a:r>
              <a:rPr lang="en-US" altLang="zh-TW" sz="1200"/>
              <a:t>Impact percentage of dispatching on Ca(idCa) =(1.06-0.20)/0.20=4.30</a:t>
            </a:r>
            <a:endParaRPr lang="zh-TW" altLang="en-US" sz="1200"/>
          </a:p>
        </p:txBody>
      </p:sp>
      <p:sp>
        <p:nvSpPr>
          <p:cNvPr id="22" name="向下箭號 21"/>
          <p:cNvSpPr/>
          <p:nvPr/>
        </p:nvSpPr>
        <p:spPr bwMode="auto">
          <a:xfrm rot="16200000">
            <a:off x="4966494" y="4321969"/>
            <a:ext cx="252412" cy="262890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b="1"/>
          </a:p>
        </p:txBody>
      </p:sp>
      <p:sp>
        <p:nvSpPr>
          <p:cNvPr id="51207" name="文字方塊 22"/>
          <p:cNvSpPr txBox="1">
            <a:spLocks noChangeArrowheads="1"/>
          </p:cNvSpPr>
          <p:nvPr/>
        </p:nvSpPr>
        <p:spPr bwMode="auto">
          <a:xfrm>
            <a:off x="6515100" y="5221288"/>
            <a:ext cx="2378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pPr>
            <a:r>
              <a:rPr lang="en-US" altLang="zh-TW" sz="1200"/>
              <a:t>Normalized intrinsic COV of arrival rate(Cain)=0.16 </a:t>
            </a:r>
          </a:p>
          <a:p>
            <a:pPr eaLnBrk="1" hangingPunct="1">
              <a:spcBef>
                <a:spcPct val="0"/>
              </a:spcBef>
            </a:pPr>
            <a:r>
              <a:rPr lang="en-US" altLang="zh-TW" sz="1200"/>
              <a:t>Normalized impact percentage of dispatching on Ca(idCan) = 2.92</a:t>
            </a:r>
          </a:p>
        </p:txBody>
      </p:sp>
      <p:graphicFrame>
        <p:nvGraphicFramePr>
          <p:cNvPr id="2" name="表格 1"/>
          <p:cNvGraphicFramePr>
            <a:graphicFrameLocks noGrp="1"/>
          </p:cNvGraphicFramePr>
          <p:nvPr/>
        </p:nvGraphicFramePr>
        <p:xfrm>
          <a:off x="468313" y="4005263"/>
          <a:ext cx="8229595" cy="957264"/>
        </p:xfrm>
        <a:graphic>
          <a:graphicData uri="http://schemas.openxmlformats.org/drawingml/2006/table">
            <a:tbl>
              <a:tblPr>
                <a:tableStyleId>{5C22544A-7EE6-4342-B048-85BDC9FD1C3A}</a:tableStyleId>
              </a:tblPr>
              <a:tblGrid>
                <a:gridCol w="792090">
                  <a:extLst>
                    <a:ext uri="{9D8B030D-6E8A-4147-A177-3AD203B41FA5}">
                      <a16:colId xmlns:a16="http://schemas.microsoft.com/office/drawing/2014/main" val="20000"/>
                    </a:ext>
                  </a:extLst>
                </a:gridCol>
                <a:gridCol w="648073">
                  <a:extLst>
                    <a:ext uri="{9D8B030D-6E8A-4147-A177-3AD203B41FA5}">
                      <a16:colId xmlns:a16="http://schemas.microsoft.com/office/drawing/2014/main" val="20001"/>
                    </a:ext>
                  </a:extLst>
                </a:gridCol>
                <a:gridCol w="282893">
                  <a:extLst>
                    <a:ext uri="{9D8B030D-6E8A-4147-A177-3AD203B41FA5}">
                      <a16:colId xmlns:a16="http://schemas.microsoft.com/office/drawing/2014/main" val="20002"/>
                    </a:ext>
                  </a:extLst>
                </a:gridCol>
                <a:gridCol w="282893">
                  <a:extLst>
                    <a:ext uri="{9D8B030D-6E8A-4147-A177-3AD203B41FA5}">
                      <a16:colId xmlns:a16="http://schemas.microsoft.com/office/drawing/2014/main" val="20003"/>
                    </a:ext>
                  </a:extLst>
                </a:gridCol>
                <a:gridCol w="282893">
                  <a:extLst>
                    <a:ext uri="{9D8B030D-6E8A-4147-A177-3AD203B41FA5}">
                      <a16:colId xmlns:a16="http://schemas.microsoft.com/office/drawing/2014/main" val="20004"/>
                    </a:ext>
                  </a:extLst>
                </a:gridCol>
                <a:gridCol w="282893">
                  <a:extLst>
                    <a:ext uri="{9D8B030D-6E8A-4147-A177-3AD203B41FA5}">
                      <a16:colId xmlns:a16="http://schemas.microsoft.com/office/drawing/2014/main" val="20005"/>
                    </a:ext>
                  </a:extLst>
                </a:gridCol>
                <a:gridCol w="282893">
                  <a:extLst>
                    <a:ext uri="{9D8B030D-6E8A-4147-A177-3AD203B41FA5}">
                      <a16:colId xmlns:a16="http://schemas.microsoft.com/office/drawing/2014/main" val="20006"/>
                    </a:ext>
                  </a:extLst>
                </a:gridCol>
                <a:gridCol w="282893">
                  <a:extLst>
                    <a:ext uri="{9D8B030D-6E8A-4147-A177-3AD203B41FA5}">
                      <a16:colId xmlns:a16="http://schemas.microsoft.com/office/drawing/2014/main" val="20007"/>
                    </a:ext>
                  </a:extLst>
                </a:gridCol>
                <a:gridCol w="282893">
                  <a:extLst>
                    <a:ext uri="{9D8B030D-6E8A-4147-A177-3AD203B41FA5}">
                      <a16:colId xmlns:a16="http://schemas.microsoft.com/office/drawing/2014/main" val="20008"/>
                    </a:ext>
                  </a:extLst>
                </a:gridCol>
                <a:gridCol w="282893">
                  <a:extLst>
                    <a:ext uri="{9D8B030D-6E8A-4147-A177-3AD203B41FA5}">
                      <a16:colId xmlns:a16="http://schemas.microsoft.com/office/drawing/2014/main" val="20009"/>
                    </a:ext>
                  </a:extLst>
                </a:gridCol>
                <a:gridCol w="282893">
                  <a:extLst>
                    <a:ext uri="{9D8B030D-6E8A-4147-A177-3AD203B41FA5}">
                      <a16:colId xmlns:a16="http://schemas.microsoft.com/office/drawing/2014/main" val="20010"/>
                    </a:ext>
                  </a:extLst>
                </a:gridCol>
                <a:gridCol w="282893">
                  <a:extLst>
                    <a:ext uri="{9D8B030D-6E8A-4147-A177-3AD203B41FA5}">
                      <a16:colId xmlns:a16="http://schemas.microsoft.com/office/drawing/2014/main" val="20011"/>
                    </a:ext>
                  </a:extLst>
                </a:gridCol>
                <a:gridCol w="282893">
                  <a:extLst>
                    <a:ext uri="{9D8B030D-6E8A-4147-A177-3AD203B41FA5}">
                      <a16:colId xmlns:a16="http://schemas.microsoft.com/office/drawing/2014/main" val="20012"/>
                    </a:ext>
                  </a:extLst>
                </a:gridCol>
                <a:gridCol w="282893">
                  <a:extLst>
                    <a:ext uri="{9D8B030D-6E8A-4147-A177-3AD203B41FA5}">
                      <a16:colId xmlns:a16="http://schemas.microsoft.com/office/drawing/2014/main" val="20013"/>
                    </a:ext>
                  </a:extLst>
                </a:gridCol>
                <a:gridCol w="282893">
                  <a:extLst>
                    <a:ext uri="{9D8B030D-6E8A-4147-A177-3AD203B41FA5}">
                      <a16:colId xmlns:a16="http://schemas.microsoft.com/office/drawing/2014/main" val="20014"/>
                    </a:ext>
                  </a:extLst>
                </a:gridCol>
                <a:gridCol w="282893">
                  <a:extLst>
                    <a:ext uri="{9D8B030D-6E8A-4147-A177-3AD203B41FA5}">
                      <a16:colId xmlns:a16="http://schemas.microsoft.com/office/drawing/2014/main" val="20015"/>
                    </a:ext>
                  </a:extLst>
                </a:gridCol>
                <a:gridCol w="282893">
                  <a:extLst>
                    <a:ext uri="{9D8B030D-6E8A-4147-A177-3AD203B41FA5}">
                      <a16:colId xmlns:a16="http://schemas.microsoft.com/office/drawing/2014/main" val="20016"/>
                    </a:ext>
                  </a:extLst>
                </a:gridCol>
                <a:gridCol w="282893">
                  <a:extLst>
                    <a:ext uri="{9D8B030D-6E8A-4147-A177-3AD203B41FA5}">
                      <a16:colId xmlns:a16="http://schemas.microsoft.com/office/drawing/2014/main" val="20017"/>
                    </a:ext>
                  </a:extLst>
                </a:gridCol>
                <a:gridCol w="282893">
                  <a:extLst>
                    <a:ext uri="{9D8B030D-6E8A-4147-A177-3AD203B41FA5}">
                      <a16:colId xmlns:a16="http://schemas.microsoft.com/office/drawing/2014/main" val="20018"/>
                    </a:ext>
                  </a:extLst>
                </a:gridCol>
                <a:gridCol w="282893">
                  <a:extLst>
                    <a:ext uri="{9D8B030D-6E8A-4147-A177-3AD203B41FA5}">
                      <a16:colId xmlns:a16="http://schemas.microsoft.com/office/drawing/2014/main" val="20019"/>
                    </a:ext>
                  </a:extLst>
                </a:gridCol>
                <a:gridCol w="282893">
                  <a:extLst>
                    <a:ext uri="{9D8B030D-6E8A-4147-A177-3AD203B41FA5}">
                      <a16:colId xmlns:a16="http://schemas.microsoft.com/office/drawing/2014/main" val="20020"/>
                    </a:ext>
                  </a:extLst>
                </a:gridCol>
                <a:gridCol w="282893">
                  <a:extLst>
                    <a:ext uri="{9D8B030D-6E8A-4147-A177-3AD203B41FA5}">
                      <a16:colId xmlns:a16="http://schemas.microsoft.com/office/drawing/2014/main" val="20021"/>
                    </a:ext>
                  </a:extLst>
                </a:gridCol>
                <a:gridCol w="282893">
                  <a:extLst>
                    <a:ext uri="{9D8B030D-6E8A-4147-A177-3AD203B41FA5}">
                      <a16:colId xmlns:a16="http://schemas.microsoft.com/office/drawing/2014/main" val="20022"/>
                    </a:ext>
                  </a:extLst>
                </a:gridCol>
                <a:gridCol w="282893">
                  <a:extLst>
                    <a:ext uri="{9D8B030D-6E8A-4147-A177-3AD203B41FA5}">
                      <a16:colId xmlns:a16="http://schemas.microsoft.com/office/drawing/2014/main" val="20023"/>
                    </a:ext>
                  </a:extLst>
                </a:gridCol>
                <a:gridCol w="282893">
                  <a:extLst>
                    <a:ext uri="{9D8B030D-6E8A-4147-A177-3AD203B41FA5}">
                      <a16:colId xmlns:a16="http://schemas.microsoft.com/office/drawing/2014/main" val="20024"/>
                    </a:ext>
                  </a:extLst>
                </a:gridCol>
                <a:gridCol w="282893">
                  <a:extLst>
                    <a:ext uri="{9D8B030D-6E8A-4147-A177-3AD203B41FA5}">
                      <a16:colId xmlns:a16="http://schemas.microsoft.com/office/drawing/2014/main" val="20025"/>
                    </a:ext>
                  </a:extLst>
                </a:gridCol>
              </a:tblGrid>
              <a:tr h="323306">
                <a:tc>
                  <a:txBody>
                    <a:bodyPr/>
                    <a:lstStyle/>
                    <a:p>
                      <a:pPr algn="ctr" fontAlgn="ctr"/>
                      <a:r>
                        <a:rPr lang="en-US" sz="900" u="none" strike="noStrike" dirty="0">
                          <a:solidFill>
                            <a:schemeClr val="bg1"/>
                          </a:solidFill>
                          <a:effectLst/>
                        </a:rPr>
                        <a:t>Hour</a:t>
                      </a:r>
                      <a:endParaRPr lang="en-US"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Type</a:t>
                      </a:r>
                      <a:endParaRPr lang="en-US"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07:30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08:30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08:30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09:30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09:30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10:30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10:30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11:30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11:30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12:30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12:30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13:30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13:30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14:30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a:solidFill>
                            <a:schemeClr val="bg1"/>
                          </a:solidFill>
                          <a:effectLst/>
                        </a:rPr>
                        <a:t>15:30</a:t>
                      </a:r>
                      <a:br>
                        <a:rPr lang="en-US" altLang="zh-TW" sz="700" u="none" strike="noStrike">
                          <a:solidFill>
                            <a:schemeClr val="bg1"/>
                          </a:solidFill>
                          <a:effectLst/>
                        </a:rPr>
                      </a:br>
                      <a:r>
                        <a:rPr lang="en-US" altLang="zh-TW" sz="700" u="none" strike="noStrike">
                          <a:solidFill>
                            <a:schemeClr val="bg1"/>
                          </a:solidFill>
                          <a:effectLst/>
                        </a:rPr>
                        <a:t>~</a:t>
                      </a:r>
                      <a:br>
                        <a:rPr lang="en-US" altLang="zh-TW" sz="700" u="none" strike="noStrike">
                          <a:solidFill>
                            <a:schemeClr val="bg1"/>
                          </a:solidFill>
                          <a:effectLst/>
                        </a:rPr>
                      </a:br>
                      <a:r>
                        <a:rPr lang="en-US" altLang="zh-TW" sz="700" u="none" strike="noStrike">
                          <a:solidFill>
                            <a:schemeClr val="bg1"/>
                          </a:solidFill>
                          <a:effectLst/>
                        </a:rPr>
                        <a:t>15:30</a:t>
                      </a:r>
                      <a:endParaRPr lang="en-US" altLang="zh-TW" sz="700" b="0" i="0" u="none" strike="noStrike">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15:30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16:30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16:30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17:30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17:30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18:30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18:30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19:30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19:30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20:30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20:30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21:30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21:30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22:30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22:30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23:30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a:solidFill>
                            <a:schemeClr val="bg1"/>
                          </a:solidFill>
                          <a:effectLst/>
                        </a:rPr>
                        <a:t>23:30</a:t>
                      </a:r>
                      <a:br>
                        <a:rPr lang="en-US" altLang="zh-TW" sz="700" u="none" strike="noStrike">
                          <a:solidFill>
                            <a:schemeClr val="bg1"/>
                          </a:solidFill>
                          <a:effectLst/>
                        </a:rPr>
                      </a:br>
                      <a:r>
                        <a:rPr lang="en-US" altLang="zh-TW" sz="700" u="none" strike="noStrike">
                          <a:solidFill>
                            <a:schemeClr val="bg1"/>
                          </a:solidFill>
                          <a:effectLst/>
                        </a:rPr>
                        <a:t>~</a:t>
                      </a:r>
                      <a:br>
                        <a:rPr lang="en-US" altLang="zh-TW" sz="700" u="none" strike="noStrike">
                          <a:solidFill>
                            <a:schemeClr val="bg1"/>
                          </a:solidFill>
                          <a:effectLst/>
                        </a:rPr>
                      </a:br>
                      <a:r>
                        <a:rPr lang="en-US" altLang="zh-TW" sz="700" u="none" strike="noStrike">
                          <a:solidFill>
                            <a:schemeClr val="bg1"/>
                          </a:solidFill>
                          <a:effectLst/>
                        </a:rPr>
                        <a:t>00:30</a:t>
                      </a:r>
                      <a:endParaRPr lang="en-US" altLang="zh-TW" sz="700" b="0" i="0" u="none" strike="noStrike">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00:30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01:30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01:30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02:30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02:30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03:30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03:30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04:30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04:30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05:30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05:30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06:30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06:30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07:30</a:t>
                      </a:r>
                      <a:endParaRPr lang="en-US" altLang="zh-TW" sz="700" b="0" i="0" u="none" strike="noStrike" dirty="0">
                        <a:solidFill>
                          <a:schemeClr val="bg1"/>
                        </a:solidFill>
                        <a:effectLst/>
                        <a:latin typeface="Arial Unicode MS"/>
                      </a:endParaRPr>
                    </a:p>
                  </a:txBody>
                  <a:tcPr marL="3274" marR="3274" marT="3267" marB="0" anchor="ctr">
                    <a:solidFill>
                      <a:schemeClr val="tx1">
                        <a:lumMod val="50000"/>
                        <a:lumOff val="50000"/>
                      </a:schemeClr>
                    </a:solidFill>
                  </a:tcPr>
                </a:tc>
                <a:extLst>
                  <a:ext uri="{0D108BD9-81ED-4DB2-BD59-A6C34878D82A}">
                    <a16:rowId xmlns:a16="http://schemas.microsoft.com/office/drawing/2014/main" val="10000"/>
                  </a:ext>
                </a:extLst>
              </a:tr>
              <a:tr h="211319">
                <a:tc>
                  <a:txBody>
                    <a:bodyPr/>
                    <a:lstStyle/>
                    <a:p>
                      <a:pPr algn="ctr" fontAlgn="ctr"/>
                      <a:r>
                        <a:rPr lang="en-US" sz="900" u="none" strike="noStrike" dirty="0">
                          <a:effectLst/>
                        </a:rPr>
                        <a:t>Upstream </a:t>
                      </a:r>
                      <a:endParaRPr lang="en-US" sz="900" b="0" i="0" u="none" strike="noStrike" dirty="0">
                        <a:solidFill>
                          <a:srgbClr val="000000"/>
                        </a:solidFill>
                        <a:effectLst/>
                        <a:latin typeface="Arial Unicode MS"/>
                      </a:endParaRPr>
                    </a:p>
                  </a:txBody>
                  <a:tcPr marL="0" marR="0" marT="0" marB="0" anchor="ctr"/>
                </a:tc>
                <a:tc>
                  <a:txBody>
                    <a:bodyPr/>
                    <a:lstStyle/>
                    <a:p>
                      <a:pPr algn="ctr" fontAlgn="ctr"/>
                      <a:r>
                        <a:rPr lang="en-US" sz="900" u="none" strike="noStrike">
                          <a:effectLst/>
                        </a:rPr>
                        <a:t>Move out pcs</a:t>
                      </a:r>
                      <a:endParaRPr lang="en-US" sz="9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extLst>
                  <a:ext uri="{0D108BD9-81ED-4DB2-BD59-A6C34878D82A}">
                    <a16:rowId xmlns:a16="http://schemas.microsoft.com/office/drawing/2014/main" val="10001"/>
                  </a:ext>
                </a:extLst>
              </a:tr>
              <a:tr h="211319">
                <a:tc>
                  <a:txBody>
                    <a:bodyPr/>
                    <a:lstStyle/>
                    <a:p>
                      <a:pPr algn="ctr" fontAlgn="ctr"/>
                      <a:r>
                        <a:rPr lang="en-US" sz="900" u="none" strike="noStrike" dirty="0">
                          <a:effectLst/>
                        </a:rPr>
                        <a:t>Downstream 1</a:t>
                      </a:r>
                      <a:endParaRPr lang="en-US" sz="900" b="0" i="0" u="none" strike="noStrike" dirty="0">
                        <a:solidFill>
                          <a:srgbClr val="000000"/>
                        </a:solidFill>
                        <a:effectLst/>
                        <a:latin typeface="Arial Unicode MS"/>
                      </a:endParaRPr>
                    </a:p>
                  </a:txBody>
                  <a:tcPr marL="0" marR="0" marT="0" marB="0" anchor="ctr"/>
                </a:tc>
                <a:tc rowSpan="2">
                  <a:txBody>
                    <a:bodyPr/>
                    <a:lstStyle/>
                    <a:p>
                      <a:pPr algn="ctr" fontAlgn="ctr"/>
                      <a:r>
                        <a:rPr lang="en-US" sz="900" u="none" strike="noStrike">
                          <a:effectLst/>
                        </a:rPr>
                        <a:t>Arrival pcs</a:t>
                      </a:r>
                      <a:endParaRPr lang="en-US" sz="9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dirty="0">
                          <a:effectLst/>
                        </a:rPr>
                        <a:t>120 </a:t>
                      </a:r>
                      <a:endParaRPr lang="en-US" altLang="zh-TW" sz="800" b="0" i="0" u="none" strike="noStrike" dirty="0">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dirty="0">
                          <a:effectLst/>
                        </a:rPr>
                        <a:t>0 </a:t>
                      </a:r>
                      <a:endParaRPr lang="en-US" altLang="zh-TW" sz="800" b="0" i="0" u="none" strike="noStrike" dirty="0">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extLst>
                  <a:ext uri="{0D108BD9-81ED-4DB2-BD59-A6C34878D82A}">
                    <a16:rowId xmlns:a16="http://schemas.microsoft.com/office/drawing/2014/main" val="10002"/>
                  </a:ext>
                </a:extLst>
              </a:tr>
              <a:tr h="211319">
                <a:tc>
                  <a:txBody>
                    <a:bodyPr/>
                    <a:lstStyle/>
                    <a:p>
                      <a:pPr algn="ctr" fontAlgn="ctr"/>
                      <a:r>
                        <a:rPr lang="en-US" sz="900" u="none" strike="noStrike" dirty="0">
                          <a:effectLst/>
                        </a:rPr>
                        <a:t>Downstream 2</a:t>
                      </a:r>
                      <a:endParaRPr lang="en-US" sz="900" b="0" i="0" u="none" strike="noStrike" dirty="0">
                        <a:solidFill>
                          <a:srgbClr val="000000"/>
                        </a:solidFill>
                        <a:effectLst/>
                        <a:latin typeface="Arial Unicode MS"/>
                      </a:endParaRPr>
                    </a:p>
                  </a:txBody>
                  <a:tcPr marL="0" marR="0" marT="0" marB="0" anchor="ctr"/>
                </a:tc>
                <a:tc vMerge="1">
                  <a:txBody>
                    <a:bodyPr/>
                    <a:lstStyle/>
                    <a:p>
                      <a:endParaRPr lang="zh-TW" altLang="en-US"/>
                    </a:p>
                  </a:txBody>
                  <a:tcP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80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a:effectLst/>
                        </a:rPr>
                        <a:t>120 </a:t>
                      </a:r>
                      <a:endParaRPr lang="en-US" altLang="zh-TW" sz="800" b="0" i="0" u="none" strike="noStrike">
                        <a:solidFill>
                          <a:srgbClr val="000000"/>
                        </a:solidFill>
                        <a:effectLst/>
                        <a:latin typeface="Arial Unicode MS"/>
                      </a:endParaRPr>
                    </a:p>
                  </a:txBody>
                  <a:tcPr marL="0" marR="0" marT="0" marB="0" anchor="ctr"/>
                </a:tc>
                <a:tc>
                  <a:txBody>
                    <a:bodyPr/>
                    <a:lstStyle/>
                    <a:p>
                      <a:pPr algn="ctr" fontAlgn="ctr"/>
                      <a:r>
                        <a:rPr lang="en-US" altLang="zh-TW" sz="800" u="none" strike="noStrike" dirty="0">
                          <a:effectLst/>
                        </a:rPr>
                        <a:t>80 </a:t>
                      </a:r>
                      <a:endParaRPr lang="en-US" altLang="zh-TW" sz="800" b="0" i="0" u="none" strike="noStrike" dirty="0">
                        <a:solidFill>
                          <a:srgbClr val="000000"/>
                        </a:solidFill>
                        <a:effectLst/>
                        <a:latin typeface="Arial Unicode MS"/>
                      </a:endParaRPr>
                    </a:p>
                  </a:txBody>
                  <a:tcPr marL="0" marR="0" marT="0" marB="0" anchor="ctr"/>
                </a:tc>
                <a:extLst>
                  <a:ext uri="{0D108BD9-81ED-4DB2-BD59-A6C34878D82A}">
                    <a16:rowId xmlns:a16="http://schemas.microsoft.com/office/drawing/2014/main" val="10003"/>
                  </a:ext>
                </a:extLst>
              </a:tr>
            </a:tbl>
          </a:graphicData>
        </a:graphic>
      </p:graphicFrame>
      <p:pic>
        <p:nvPicPr>
          <p:cNvPr id="51345" name="Picture 3"/>
          <p:cNvPicPr>
            <a:picLocks noChangeAspect="1" noChangeArrowheads="1"/>
          </p:cNvPicPr>
          <p:nvPr/>
        </p:nvPicPr>
        <p:blipFill>
          <a:blip r:embed="rId3">
            <a:extLst>
              <a:ext uri="{28A0092B-C50C-407E-A947-70E740481C1C}">
                <a14:useLocalDpi xmlns:a14="http://schemas.microsoft.com/office/drawing/2010/main" val="0"/>
              </a:ext>
            </a:extLst>
          </a:blip>
          <a:srcRect t="23288"/>
          <a:stretch>
            <a:fillRect/>
          </a:stretch>
        </p:blipFill>
        <p:spPr bwMode="auto">
          <a:xfrm>
            <a:off x="4067175" y="5140325"/>
            <a:ext cx="1979613"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346" name="群組 2"/>
          <p:cNvGrpSpPr>
            <a:grpSpLocks/>
          </p:cNvGrpSpPr>
          <p:nvPr/>
        </p:nvGrpSpPr>
        <p:grpSpPr bwMode="auto">
          <a:xfrm>
            <a:off x="1260475" y="2755900"/>
            <a:ext cx="6191250" cy="1168400"/>
            <a:chOff x="1260475" y="1462089"/>
            <a:chExt cx="6384729" cy="1235507"/>
          </a:xfrm>
        </p:grpSpPr>
        <p:pic>
          <p:nvPicPr>
            <p:cNvPr id="51352"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9204" y="1462089"/>
              <a:ext cx="2016000" cy="123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312" y="1484434"/>
              <a:ext cx="1960922" cy="1204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向下箭號 18"/>
            <p:cNvSpPr/>
            <p:nvPr/>
          </p:nvSpPr>
          <p:spPr bwMode="auto">
            <a:xfrm rot="16200000">
              <a:off x="5310369" y="1881919"/>
              <a:ext cx="157796" cy="409277"/>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sz="1400" b="1"/>
            </a:p>
          </p:txBody>
        </p:sp>
        <p:sp>
          <p:nvSpPr>
            <p:cNvPr id="51355" name="文字方塊 4"/>
            <p:cNvSpPr txBox="1">
              <a:spLocks noChangeArrowheads="1"/>
            </p:cNvSpPr>
            <p:nvPr/>
          </p:nvSpPr>
          <p:spPr bwMode="auto">
            <a:xfrm>
              <a:off x="1260475" y="1832276"/>
              <a:ext cx="2277711" cy="50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400" b="1">
                  <a:latin typeface="Arial" panose="020B0604020202020204" pitchFamily="34" charset="0"/>
                  <a:cs typeface="Arial" panose="020B0604020202020204" pitchFamily="34" charset="0"/>
                </a:rPr>
                <a:t>Uneven dispatch</a:t>
              </a:r>
            </a:p>
            <a:p>
              <a:pPr eaLnBrk="1" hangingPunct="1">
                <a:spcBef>
                  <a:spcPct val="0"/>
                </a:spcBef>
                <a:buFontTx/>
                <a:buNone/>
              </a:pPr>
              <a:r>
                <a:rPr lang="en-US" altLang="zh-TW" sz="1400" b="1">
                  <a:latin typeface="Arial" panose="020B0604020202020204" pitchFamily="34" charset="0"/>
                  <a:cs typeface="Arial" panose="020B0604020202020204" pitchFamily="34" charset="0"/>
                </a:rPr>
                <a:t>by upstream</a:t>
              </a:r>
              <a:endParaRPr lang="zh-TW" altLang="en-US" sz="1400" b="1">
                <a:latin typeface="Arial" panose="020B0604020202020204" pitchFamily="34" charset="0"/>
                <a:cs typeface="Arial" panose="020B0604020202020204" pitchFamily="34" charset="0"/>
              </a:endParaRPr>
            </a:p>
          </p:txBody>
        </p:sp>
      </p:grpSp>
      <p:grpSp>
        <p:nvGrpSpPr>
          <p:cNvPr id="51347" name="群組 3"/>
          <p:cNvGrpSpPr>
            <a:grpSpLocks/>
          </p:cNvGrpSpPr>
          <p:nvPr/>
        </p:nvGrpSpPr>
        <p:grpSpPr bwMode="auto">
          <a:xfrm>
            <a:off x="1260475" y="1458913"/>
            <a:ext cx="6213475" cy="1182687"/>
            <a:chOff x="1260475" y="2756015"/>
            <a:chExt cx="6407150" cy="1249248"/>
          </a:xfrm>
        </p:grpSpPr>
        <p:pic>
          <p:nvPicPr>
            <p:cNvPr id="51348" name="Picture 2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29204" y="2756015"/>
              <a:ext cx="2038421" cy="124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4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0166" y="2807280"/>
              <a:ext cx="1924609" cy="118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向下箭號 19"/>
            <p:cNvSpPr/>
            <p:nvPr/>
          </p:nvSpPr>
          <p:spPr bwMode="auto">
            <a:xfrm rot="16200000">
              <a:off x="5310973" y="3176016"/>
              <a:ext cx="155946" cy="409246"/>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sz="1400" b="1"/>
            </a:p>
          </p:txBody>
        </p:sp>
        <p:sp>
          <p:nvSpPr>
            <p:cNvPr id="51351" name="文字方塊 4"/>
            <p:cNvSpPr txBox="1">
              <a:spLocks noChangeArrowheads="1"/>
            </p:cNvSpPr>
            <p:nvPr/>
          </p:nvSpPr>
          <p:spPr bwMode="auto">
            <a:xfrm>
              <a:off x="1260475" y="3126203"/>
              <a:ext cx="2277711" cy="50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400" b="1">
                  <a:latin typeface="Arial" panose="020B0604020202020204" pitchFamily="34" charset="0"/>
                  <a:cs typeface="Arial" panose="020B0604020202020204" pitchFamily="34" charset="0"/>
                </a:rPr>
                <a:t>Even dispatch</a:t>
              </a:r>
            </a:p>
            <a:p>
              <a:pPr eaLnBrk="1" hangingPunct="1">
                <a:spcBef>
                  <a:spcPct val="0"/>
                </a:spcBef>
                <a:buFontTx/>
                <a:buNone/>
              </a:pPr>
              <a:r>
                <a:rPr lang="en-US" altLang="zh-TW" sz="1400" b="1">
                  <a:latin typeface="Arial" panose="020B0604020202020204" pitchFamily="34" charset="0"/>
                  <a:cs typeface="Arial" panose="020B0604020202020204" pitchFamily="34" charset="0"/>
                </a:rPr>
                <a:t>by upstream</a:t>
              </a:r>
              <a:endParaRPr lang="zh-TW" altLang="en-US" sz="1400" b="1">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6582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圓角矩形 42">
            <a:extLst/>
          </p:cNvPr>
          <p:cNvSpPr/>
          <p:nvPr/>
        </p:nvSpPr>
        <p:spPr>
          <a:xfrm>
            <a:off x="4860925" y="1989138"/>
            <a:ext cx="3959225" cy="205263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44" name="文字方塊 109">
            <a:extLst/>
          </p:cNvPr>
          <p:cNvSpPr txBox="1">
            <a:spLocks noChangeArrowheads="1"/>
          </p:cNvSpPr>
          <p:nvPr/>
        </p:nvSpPr>
        <p:spPr bwMode="auto">
          <a:xfrm>
            <a:off x="5110163" y="2098675"/>
            <a:ext cx="340836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defRPr/>
            </a:pPr>
            <a:r>
              <a:rPr lang="en-US" altLang="zh-TW" sz="1662" b="1" dirty="0">
                <a:solidFill>
                  <a:srgbClr val="3366FF"/>
                </a:solidFill>
              </a:rPr>
              <a:t>Priority quadrant for a machine</a:t>
            </a:r>
            <a:endParaRPr lang="zh-TW" altLang="en-US" sz="1662" b="1" dirty="0">
              <a:solidFill>
                <a:srgbClr val="3366FF"/>
              </a:solidFill>
            </a:endParaRPr>
          </a:p>
        </p:txBody>
      </p:sp>
      <p:graphicFrame>
        <p:nvGraphicFramePr>
          <p:cNvPr id="45" name="表格 44">
            <a:extLst/>
          </p:cNvPr>
          <p:cNvGraphicFramePr>
            <a:graphicFrameLocks noGrp="1"/>
          </p:cNvGraphicFramePr>
          <p:nvPr/>
        </p:nvGraphicFramePr>
        <p:xfrm>
          <a:off x="5002213" y="2457450"/>
          <a:ext cx="3563937" cy="1352550"/>
        </p:xfrm>
        <a:graphic>
          <a:graphicData uri="http://schemas.openxmlformats.org/drawingml/2006/table">
            <a:tbl>
              <a:tblPr/>
              <a:tblGrid>
                <a:gridCol w="16192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tblGrid>
              <a:tr h="508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dirty="0">
                          <a:ln>
                            <a:noFill/>
                          </a:ln>
                          <a:solidFill>
                            <a:schemeClr val="tx1"/>
                          </a:solidFill>
                          <a:effectLst/>
                          <a:latin typeface="Calibri" charset="0"/>
                          <a:ea typeface="新細明體" charset="0"/>
                          <a:cs typeface="新細明體" charset="0"/>
                        </a:rPr>
                        <a:t>                     Current layer</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zh-TW" sz="1000" b="0" i="0" u="none" strike="noStrike" cap="none" normalizeH="0" baseline="0" dirty="0">
                          <a:ln>
                            <a:noFill/>
                          </a:ln>
                          <a:solidFill>
                            <a:schemeClr val="tx1"/>
                          </a:solidFill>
                          <a:effectLst/>
                          <a:latin typeface="Calibri" charset="0"/>
                          <a:ea typeface="新細明體" charset="0"/>
                          <a:cs typeface="新細明體" charset="0"/>
                        </a:rPr>
                        <a:t> Next layer</a:t>
                      </a:r>
                      <a:endParaRPr kumimoji="0" lang="zh-TW" altLang="en-US" sz="1000" b="0" i="0" u="none" strike="noStrike" cap="none" normalizeH="0" baseline="0" dirty="0">
                        <a:ln>
                          <a:noFill/>
                        </a:ln>
                        <a:solidFill>
                          <a:schemeClr val="tx1"/>
                        </a:solidFill>
                        <a:effectLst/>
                        <a:latin typeface="Calibri" charset="0"/>
                        <a:ea typeface="新細明體" charset="0"/>
                        <a:cs typeface="新細明體" charset="0"/>
                      </a:endParaRPr>
                    </a:p>
                  </a:txBody>
                  <a:tcPr marL="91415" marR="91415" marT="42142" marB="42142"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ap="flat" cmpd="sng" algn="ctr">
                      <a:solidFill>
                        <a:srgbClr val="7F7F7F"/>
                      </a:solidFill>
                      <a:prstDash val="solid"/>
                      <a:round/>
                      <a:headEnd type="none" w="med" len="med"/>
                      <a:tailEnd type="none" w="med" len="med"/>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Calibri" charset="0"/>
                          <a:ea typeface="新細明體" charset="0"/>
                          <a:cs typeface="新細明體" charset="0"/>
                        </a:rPr>
                        <a:t>WIP</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Calibri" charset="0"/>
                          <a:ea typeface="新細明體" charset="0"/>
                          <a:cs typeface="新細明體" charset="0"/>
                        </a:rPr>
                        <a:t>≧Optimal </a:t>
                      </a:r>
                      <a:endParaRPr kumimoji="0" lang="zh-TW" altLang="en-US" sz="1000" b="0" i="0" u="none" strike="noStrike" cap="none" normalizeH="0" baseline="0">
                        <a:ln>
                          <a:noFill/>
                        </a:ln>
                        <a:solidFill>
                          <a:schemeClr val="tx1"/>
                        </a:solidFill>
                        <a:effectLst/>
                        <a:latin typeface="Calibri" charset="0"/>
                        <a:ea typeface="新細明體" charset="0"/>
                        <a:cs typeface="新細明體" charset="0"/>
                      </a:endParaRPr>
                    </a:p>
                  </a:txBody>
                  <a:tcPr marL="91415" marR="91415" marT="42142" marB="42142"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Calibri" charset="0"/>
                          <a:ea typeface="新細明體" charset="0"/>
                          <a:cs typeface="新細明體" charset="0"/>
                        </a:rPr>
                        <a:t>WIP</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Calibri" charset="0"/>
                          <a:ea typeface="新細明體" charset="0"/>
                          <a:cs typeface="新細明體" charset="0"/>
                        </a:rPr>
                        <a:t>&lt;Optimal </a:t>
                      </a:r>
                      <a:endParaRPr kumimoji="0" lang="zh-TW" altLang="en-US" sz="1000" b="0" i="0" u="none" strike="noStrike" cap="none" normalizeH="0" baseline="0">
                        <a:ln>
                          <a:noFill/>
                        </a:ln>
                        <a:solidFill>
                          <a:schemeClr val="tx1"/>
                        </a:solidFill>
                        <a:effectLst/>
                        <a:latin typeface="Calibri" charset="0"/>
                        <a:ea typeface="新細明體" charset="0"/>
                        <a:cs typeface="新細明體" charset="0"/>
                      </a:endParaRPr>
                    </a:p>
                  </a:txBody>
                  <a:tcPr marL="91415" marR="91415" marT="42142" marB="42142"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dirty="0">
                          <a:ln>
                            <a:noFill/>
                          </a:ln>
                          <a:solidFill>
                            <a:schemeClr val="tx1"/>
                          </a:solidFill>
                          <a:effectLst/>
                          <a:latin typeface="Calibri" charset="0"/>
                          <a:ea typeface="新細明體" charset="0"/>
                          <a:cs typeface="新細明體" charset="0"/>
                        </a:rPr>
                        <a:t>WIP</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dirty="0">
                          <a:ln>
                            <a:noFill/>
                          </a:ln>
                          <a:solidFill>
                            <a:schemeClr val="tx1"/>
                          </a:solidFill>
                          <a:effectLst/>
                          <a:latin typeface="Calibri" charset="0"/>
                          <a:ea typeface="新細明體" charset="0"/>
                          <a:cs typeface="新細明體" charset="0"/>
                        </a:rPr>
                        <a:t>&lt;Optimal </a:t>
                      </a:r>
                      <a:endParaRPr kumimoji="0" lang="zh-TW" altLang="en-US" sz="1000" b="0" i="0" u="none" strike="noStrike" cap="none" normalizeH="0" baseline="0" dirty="0">
                        <a:ln>
                          <a:noFill/>
                        </a:ln>
                        <a:solidFill>
                          <a:schemeClr val="tx1"/>
                        </a:solidFill>
                        <a:effectLst/>
                        <a:latin typeface="Calibri" charset="0"/>
                        <a:ea typeface="新細明體" charset="0"/>
                        <a:cs typeface="新細明體" charset="0"/>
                      </a:endParaRPr>
                    </a:p>
                  </a:txBody>
                  <a:tcPr marL="91415" marR="91415" marT="42142" marB="42142"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dirty="0">
                          <a:ln>
                            <a:noFill/>
                          </a:ln>
                          <a:solidFill>
                            <a:schemeClr val="tx1"/>
                          </a:solidFill>
                          <a:effectLst/>
                          <a:latin typeface="Calibri" charset="0"/>
                          <a:ea typeface="新細明體" charset="0"/>
                          <a:cs typeface="新細明體" charset="0"/>
                        </a:rPr>
                        <a:t>First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dirty="0">
                          <a:ln>
                            <a:noFill/>
                          </a:ln>
                          <a:solidFill>
                            <a:schemeClr val="tx1"/>
                          </a:solidFill>
                          <a:effectLst/>
                          <a:latin typeface="Calibri" charset="0"/>
                          <a:ea typeface="新細明體" charset="0"/>
                          <a:cs typeface="新細明體" charset="0"/>
                        </a:rPr>
                        <a:t>15 lots</a:t>
                      </a:r>
                      <a:endParaRPr kumimoji="0" lang="zh-TW" altLang="en-US" sz="900" b="0" i="0" u="none" strike="noStrike" cap="none" normalizeH="0" baseline="0" dirty="0">
                        <a:ln>
                          <a:noFill/>
                        </a:ln>
                        <a:solidFill>
                          <a:schemeClr val="tx1"/>
                        </a:solidFill>
                        <a:effectLst/>
                        <a:latin typeface="Calibri" charset="0"/>
                        <a:ea typeface="新細明體" charset="0"/>
                        <a:cs typeface="新細明體" charset="0"/>
                      </a:endParaRPr>
                    </a:p>
                  </a:txBody>
                  <a:tcPr marL="91415" marR="91415" marT="42142" marB="42142"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300" b="0" i="0" u="none" strike="noStrike" cap="none" normalizeH="0" baseline="0" dirty="0">
                          <a:ln>
                            <a:noFill/>
                          </a:ln>
                          <a:solidFill>
                            <a:schemeClr val="tx1"/>
                          </a:solidFill>
                          <a:effectLst/>
                          <a:latin typeface="Calibri" charset="0"/>
                          <a:ea typeface="新細明體" charset="0"/>
                          <a:cs typeface="新細明體" charset="0"/>
                        </a:rPr>
                        <a:t>2nd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dirty="0">
                          <a:ln>
                            <a:noFill/>
                          </a:ln>
                          <a:solidFill>
                            <a:schemeClr val="tx1"/>
                          </a:solidFill>
                          <a:effectLst/>
                          <a:latin typeface="Calibri" charset="0"/>
                          <a:ea typeface="新細明體" charset="0"/>
                          <a:cs typeface="新細明體" charset="0"/>
                        </a:rPr>
                        <a:t>20 lots</a:t>
                      </a:r>
                      <a:endParaRPr kumimoji="0" lang="zh-TW" altLang="en-US" sz="900" b="0" i="0" u="none" strike="noStrike" cap="none" normalizeH="0" baseline="0" dirty="0">
                        <a:ln>
                          <a:noFill/>
                        </a:ln>
                        <a:solidFill>
                          <a:schemeClr val="tx1"/>
                        </a:solidFill>
                        <a:effectLst/>
                        <a:latin typeface="Calibri" charset="0"/>
                        <a:ea typeface="新細明體" charset="0"/>
                        <a:cs typeface="新細明體" charset="0"/>
                      </a:endParaRPr>
                    </a:p>
                  </a:txBody>
                  <a:tcPr marL="91415" marR="91415" marT="42142" marB="42142"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10001"/>
                  </a:ext>
                </a:extLst>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Calibri" charset="0"/>
                          <a:ea typeface="新細明體" charset="0"/>
                          <a:cs typeface="新細明體" charset="0"/>
                        </a:rPr>
                        <a:t>WIP</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Calibri" charset="0"/>
                          <a:ea typeface="新細明體" charset="0"/>
                          <a:cs typeface="新細明體" charset="0"/>
                        </a:rPr>
                        <a:t>≧Optimal </a:t>
                      </a:r>
                      <a:endParaRPr kumimoji="0" lang="zh-TW" altLang="en-US" sz="1000" b="0" i="0" u="none" strike="noStrike" cap="none" normalizeH="0" baseline="0">
                        <a:ln>
                          <a:noFill/>
                        </a:ln>
                        <a:solidFill>
                          <a:schemeClr val="tx1"/>
                        </a:solidFill>
                        <a:effectLst/>
                        <a:latin typeface="Calibri" charset="0"/>
                        <a:ea typeface="新細明體" charset="0"/>
                        <a:cs typeface="新細明體" charset="0"/>
                      </a:endParaRPr>
                    </a:p>
                  </a:txBody>
                  <a:tcPr marL="91415" marR="91415" marT="42142" marB="42142"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300" b="0" i="0" u="none" strike="noStrike" cap="none" normalizeH="0" baseline="0" dirty="0">
                          <a:ln>
                            <a:noFill/>
                          </a:ln>
                          <a:solidFill>
                            <a:schemeClr val="tx1"/>
                          </a:solidFill>
                          <a:effectLst/>
                          <a:latin typeface="Calibri" charset="0"/>
                          <a:ea typeface="新細明體" charset="0"/>
                          <a:cs typeface="新細明體" charset="0"/>
                        </a:rPr>
                        <a:t>3rd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dirty="0">
                          <a:ln>
                            <a:noFill/>
                          </a:ln>
                          <a:solidFill>
                            <a:schemeClr val="tx1"/>
                          </a:solidFill>
                          <a:effectLst/>
                          <a:latin typeface="Calibri" charset="0"/>
                          <a:ea typeface="新細明體" charset="0"/>
                          <a:cs typeface="新細明體" charset="0"/>
                        </a:rPr>
                        <a:t>20 lots</a:t>
                      </a:r>
                      <a:endParaRPr kumimoji="0" lang="zh-TW" altLang="en-US" sz="900" b="0" i="0" u="none" strike="noStrike" cap="none" normalizeH="0" baseline="0" dirty="0">
                        <a:ln>
                          <a:noFill/>
                        </a:ln>
                        <a:solidFill>
                          <a:schemeClr val="tx1"/>
                        </a:solidFill>
                        <a:effectLst/>
                        <a:latin typeface="Calibri" charset="0"/>
                        <a:ea typeface="新細明體" charset="0"/>
                        <a:cs typeface="新細明體" charset="0"/>
                      </a:endParaRPr>
                    </a:p>
                  </a:txBody>
                  <a:tcPr marL="91415" marR="91415" marT="42142" marB="42142"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300" b="0" i="0" u="none" strike="noStrike" cap="none" normalizeH="0" baseline="0" dirty="0">
                          <a:ln>
                            <a:noFill/>
                          </a:ln>
                          <a:solidFill>
                            <a:schemeClr val="tx1"/>
                          </a:solidFill>
                          <a:effectLst/>
                          <a:latin typeface="Calibri" charset="0"/>
                          <a:ea typeface="新細明體" charset="0"/>
                          <a:cs typeface="新細明體" charset="0"/>
                        </a:rPr>
                        <a:t>Last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dirty="0">
                          <a:ln>
                            <a:noFill/>
                          </a:ln>
                          <a:solidFill>
                            <a:schemeClr val="tx1"/>
                          </a:solidFill>
                          <a:effectLst/>
                          <a:latin typeface="Calibri" charset="0"/>
                          <a:ea typeface="新細明體" charset="0"/>
                          <a:cs typeface="新細明體" charset="0"/>
                        </a:rPr>
                        <a:t>15 lots</a:t>
                      </a:r>
                      <a:endParaRPr kumimoji="0" lang="zh-TW" altLang="en-US" sz="900" b="0" i="0" u="none" strike="noStrike" cap="none" normalizeH="0" baseline="0" dirty="0">
                        <a:ln>
                          <a:noFill/>
                        </a:ln>
                        <a:solidFill>
                          <a:schemeClr val="tx1"/>
                        </a:solidFill>
                        <a:effectLst/>
                        <a:latin typeface="Calibri" charset="0"/>
                        <a:ea typeface="新細明體" charset="0"/>
                        <a:cs typeface="新細明體" charset="0"/>
                      </a:endParaRPr>
                    </a:p>
                  </a:txBody>
                  <a:tcPr marL="91415" marR="91415" marT="42142" marB="42142"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2"/>
                  </a:ext>
                </a:extLst>
              </a:tr>
            </a:tbl>
          </a:graphicData>
        </a:graphic>
      </p:graphicFrame>
      <p:sp>
        <p:nvSpPr>
          <p:cNvPr id="154" name="圓角矩形 153"/>
          <p:cNvSpPr/>
          <p:nvPr/>
        </p:nvSpPr>
        <p:spPr>
          <a:xfrm>
            <a:off x="468313" y="4438650"/>
            <a:ext cx="8245475" cy="19431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pic>
        <p:nvPicPr>
          <p:cNvPr id="53272" name="Picture 30"/>
          <p:cNvPicPr>
            <a:picLocks noChangeAspect="1" noChangeArrowheads="1"/>
          </p:cNvPicPr>
          <p:nvPr/>
        </p:nvPicPr>
        <p:blipFill>
          <a:blip r:embed="rId3">
            <a:extLst>
              <a:ext uri="{28A0092B-C50C-407E-A947-70E740481C1C}">
                <a14:useLocalDpi xmlns:a14="http://schemas.microsoft.com/office/drawing/2010/main" val="0"/>
              </a:ext>
            </a:extLst>
          </a:blip>
          <a:srcRect t="54036"/>
          <a:stretch>
            <a:fillRect/>
          </a:stretch>
        </p:blipFill>
        <p:spPr bwMode="auto">
          <a:xfrm>
            <a:off x="2627313" y="4573588"/>
            <a:ext cx="5637212"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圓角矩形 103"/>
          <p:cNvSpPr/>
          <p:nvPr/>
        </p:nvSpPr>
        <p:spPr>
          <a:xfrm>
            <a:off x="468313" y="1954213"/>
            <a:ext cx="3959225" cy="205263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0" name="Rektangel 72"/>
          <p:cNvSpPr/>
          <p:nvPr/>
        </p:nvSpPr>
        <p:spPr>
          <a:xfrm rot="10800000" flipV="1">
            <a:off x="0" y="0"/>
            <a:ext cx="9144000" cy="1773238"/>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pic>
        <p:nvPicPr>
          <p:cNvPr id="53275" name="圖片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6381750"/>
            <a:ext cx="14763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76"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579E0A4E-C307-4165-8D68-E2C1708A7782}" type="slidenum">
              <a:rPr lang="en-US" altLang="zh-TW" sz="1400">
                <a:solidFill>
                  <a:srgbClr val="538CFF"/>
                </a:solidFill>
                <a:latin typeface="Arial" panose="020B0604020202020204" pitchFamily="34" charset="0"/>
              </a:rPr>
              <a:pPr>
                <a:spcBef>
                  <a:spcPct val="0"/>
                </a:spcBef>
                <a:buFontTx/>
                <a:buNone/>
              </a:pPr>
              <a:t>15</a:t>
            </a:fld>
            <a:endParaRPr lang="en-US" altLang="zh-TW" sz="1400">
              <a:solidFill>
                <a:srgbClr val="538CFF"/>
              </a:solidFill>
              <a:latin typeface="Arial" panose="020B0604020202020204" pitchFamily="34" charset="0"/>
            </a:endParaRPr>
          </a:p>
        </p:txBody>
      </p:sp>
      <p:sp>
        <p:nvSpPr>
          <p:cNvPr id="53277" name="文字版面配置區 2"/>
          <p:cNvSpPr txBox="1">
            <a:spLocks/>
          </p:cNvSpPr>
          <p:nvPr/>
        </p:nvSpPr>
        <p:spPr bwMode="auto">
          <a:xfrm>
            <a:off x="539750" y="908050"/>
            <a:ext cx="813752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ts val="600"/>
              </a:spcBef>
              <a:buSzPct val="60000"/>
              <a:buFont typeface="Wingdings" panose="05000000000000000000" pitchFamily="2" charset="2"/>
              <a:buNone/>
            </a:pPr>
            <a:r>
              <a:rPr lang="en-US" altLang="zh-TW" sz="2000" b="1">
                <a:latin typeface="Tahoma" panose="020B0604030504040204" pitchFamily="34" charset="0"/>
                <a:cs typeface="Tahoma" panose="020B0604030504040204" pitchFamily="34" charset="0"/>
              </a:rPr>
              <a:t>Optimal WIP profile to sustain WIP linearity &amp; prevent bottleneck from starvation</a:t>
            </a:r>
          </a:p>
        </p:txBody>
      </p:sp>
      <p:sp>
        <p:nvSpPr>
          <p:cNvPr id="53278" name="標題 1"/>
          <p:cNvSpPr>
            <a:spLocks noGrp="1"/>
          </p:cNvSpPr>
          <p:nvPr>
            <p:ph type="title"/>
          </p:nvPr>
        </p:nvSpPr>
        <p:spPr>
          <a:xfrm>
            <a:off x="250825" y="285750"/>
            <a:ext cx="9090025" cy="550863"/>
          </a:xfrm>
        </p:spPr>
        <p:txBody>
          <a:bodyPr/>
          <a:lstStyle/>
          <a:p>
            <a:pPr algn="l"/>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↓Normalized Impact percentage of dispatching on Ca(idCan)</a:t>
            </a:r>
            <a:endParaRPr lang="zh-TW" altLang="en-US" sz="3200" smtClean="0"/>
          </a:p>
        </p:txBody>
      </p:sp>
      <p:sp>
        <p:nvSpPr>
          <p:cNvPr id="53279" name="文字方塊 109"/>
          <p:cNvSpPr txBox="1">
            <a:spLocks noChangeArrowheads="1"/>
          </p:cNvSpPr>
          <p:nvPr/>
        </p:nvSpPr>
        <p:spPr bwMode="auto">
          <a:xfrm>
            <a:off x="909638" y="1979613"/>
            <a:ext cx="3076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solidFill>
                  <a:srgbClr val="3333CC"/>
                </a:solidFill>
              </a:rPr>
              <a:t>Determine linear WIP profile</a:t>
            </a:r>
            <a:endParaRPr lang="zh-TW" altLang="en-US" sz="1800" b="1">
              <a:solidFill>
                <a:srgbClr val="3333CC"/>
              </a:solidFill>
            </a:endParaRPr>
          </a:p>
        </p:txBody>
      </p:sp>
      <p:graphicFrame>
        <p:nvGraphicFramePr>
          <p:cNvPr id="3" name="表格 2"/>
          <p:cNvGraphicFramePr>
            <a:graphicFrameLocks noGrp="1"/>
          </p:cNvGraphicFramePr>
          <p:nvPr/>
        </p:nvGraphicFramePr>
        <p:xfrm>
          <a:off x="2268538" y="2403475"/>
          <a:ext cx="1943099" cy="1446215"/>
        </p:xfrm>
        <a:graphic>
          <a:graphicData uri="http://schemas.openxmlformats.org/drawingml/2006/table">
            <a:tbl>
              <a:tblPr>
                <a:tableStyleId>{5C22544A-7EE6-4342-B048-85BDC9FD1C3A}</a:tableStyleId>
              </a:tblPr>
              <a:tblGrid>
                <a:gridCol w="791633">
                  <a:extLst>
                    <a:ext uri="{9D8B030D-6E8A-4147-A177-3AD203B41FA5}">
                      <a16:colId xmlns:a16="http://schemas.microsoft.com/office/drawing/2014/main" val="20000"/>
                    </a:ext>
                  </a:extLst>
                </a:gridCol>
                <a:gridCol w="575733">
                  <a:extLst>
                    <a:ext uri="{9D8B030D-6E8A-4147-A177-3AD203B41FA5}">
                      <a16:colId xmlns:a16="http://schemas.microsoft.com/office/drawing/2014/main" val="20001"/>
                    </a:ext>
                  </a:extLst>
                </a:gridCol>
                <a:gridCol w="575733">
                  <a:extLst>
                    <a:ext uri="{9D8B030D-6E8A-4147-A177-3AD203B41FA5}">
                      <a16:colId xmlns:a16="http://schemas.microsoft.com/office/drawing/2014/main" val="20002"/>
                    </a:ext>
                  </a:extLst>
                </a:gridCol>
              </a:tblGrid>
              <a:tr h="215666">
                <a:tc>
                  <a:txBody>
                    <a:bodyPr/>
                    <a:lstStyle/>
                    <a:p>
                      <a:pPr algn="ctr" fontAlgn="ctr"/>
                      <a:r>
                        <a:rPr lang="en-US" sz="1000" b="0" u="none" strike="noStrike" dirty="0">
                          <a:solidFill>
                            <a:schemeClr val="bg1"/>
                          </a:solidFill>
                          <a:effectLst/>
                        </a:rPr>
                        <a:t>Optimal WIP</a:t>
                      </a:r>
                      <a:endParaRPr lang="en-US" sz="1000" b="0" i="0" u="none" strike="noStrike" dirty="0">
                        <a:solidFill>
                          <a:schemeClr val="bg1"/>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a:txBody>
                    <a:bodyPr/>
                    <a:lstStyle/>
                    <a:p>
                      <a:pPr algn="ctr" fontAlgn="ctr"/>
                      <a:r>
                        <a:rPr lang="en-US" sz="1000" b="0" u="none" strike="noStrike" dirty="0">
                          <a:solidFill>
                            <a:schemeClr val="bg1"/>
                          </a:solidFill>
                          <a:effectLst/>
                        </a:rPr>
                        <a:t>Layer</a:t>
                      </a:r>
                      <a:endParaRPr lang="en-US" sz="1000" b="0" i="0" u="none" strike="noStrike" dirty="0">
                        <a:solidFill>
                          <a:schemeClr val="bg1"/>
                        </a:solidFill>
                        <a:effectLst/>
                        <a:latin typeface="Arial"/>
                      </a:endParaRPr>
                    </a:p>
                  </a:txBody>
                  <a:tcPr marL="6347" marR="6347" marT="6341" marB="0" anchor="ct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a:txBody>
                    <a:bodyPr/>
                    <a:lstStyle/>
                    <a:p>
                      <a:pPr algn="ctr" fontAlgn="ctr"/>
                      <a:r>
                        <a:rPr lang="en-US" sz="1000" b="0" u="none" strike="noStrike" dirty="0">
                          <a:solidFill>
                            <a:schemeClr val="bg1"/>
                          </a:solidFill>
                          <a:effectLst/>
                        </a:rPr>
                        <a:t>Step</a:t>
                      </a:r>
                      <a:endParaRPr lang="en-US" sz="1000" b="0" i="0" u="none" strike="noStrike" dirty="0">
                        <a:solidFill>
                          <a:schemeClr val="bg1"/>
                        </a:solidFill>
                        <a:effectLst/>
                        <a:latin typeface="Arial"/>
                      </a:endParaRPr>
                    </a:p>
                  </a:txBody>
                  <a:tcPr marL="6347" marR="6347" marT="6341" marB="0" anchor="ctr">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113021">
                <a:tc>
                  <a:txBody>
                    <a:bodyPr/>
                    <a:lstStyle/>
                    <a:p>
                      <a:pPr algn="ctr" fontAlgn="ctr"/>
                      <a:r>
                        <a:rPr lang="en-US" altLang="zh-TW" sz="700" b="0" u="none" strike="noStrike" dirty="0">
                          <a:effectLst/>
                        </a:rPr>
                        <a:t>..</a:t>
                      </a:r>
                      <a:endParaRPr lang="en-US" altLang="zh-TW" sz="7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TW" sz="700" b="0" u="none" strike="noStrike" dirty="0">
                          <a:effectLst/>
                        </a:rPr>
                        <a:t>..</a:t>
                      </a:r>
                      <a:endParaRPr lang="en-US" altLang="zh-TW" sz="7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TW" sz="700" b="0" u="none" strike="noStrike" dirty="0">
                          <a:effectLst/>
                        </a:rPr>
                        <a:t>..</a:t>
                      </a:r>
                      <a:endParaRPr lang="en-US" altLang="zh-TW" sz="7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3501">
                <a:tc>
                  <a:txBody>
                    <a:bodyPr/>
                    <a:lstStyle/>
                    <a:p>
                      <a:pPr algn="ctr" fontAlgn="ctr"/>
                      <a:r>
                        <a:rPr lang="en-US" altLang="zh-TW" sz="900" b="0" u="none" strike="noStrike" dirty="0">
                          <a:solidFill>
                            <a:schemeClr val="bg1"/>
                          </a:solidFill>
                          <a:effectLst/>
                        </a:rPr>
                        <a:t>250</a:t>
                      </a:r>
                      <a:endParaRPr lang="en-US" altLang="zh-TW" sz="900" b="0" i="0" u="none" strike="noStrike" dirty="0">
                        <a:solidFill>
                          <a:schemeClr val="bg1"/>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ctr" fontAlgn="ctr"/>
                      <a:r>
                        <a:rPr lang="en-US" sz="900" b="0" u="none" strike="noStrike" dirty="0">
                          <a:solidFill>
                            <a:schemeClr val="bg1"/>
                          </a:solidFill>
                          <a:effectLst/>
                        </a:rPr>
                        <a:t>ML2</a:t>
                      </a:r>
                      <a:endParaRPr lang="en-US" sz="900" b="0" i="0" u="none" strike="noStrike" dirty="0">
                        <a:solidFill>
                          <a:schemeClr val="bg1"/>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ctr" fontAlgn="ctr"/>
                      <a:r>
                        <a:rPr lang="en-US" altLang="zh-TW" sz="900" b="0" u="none" strike="noStrike" dirty="0">
                          <a:solidFill>
                            <a:schemeClr val="bg1"/>
                          </a:solidFill>
                          <a:effectLst/>
                        </a:rPr>
                        <a:t>120</a:t>
                      </a:r>
                      <a:endParaRPr lang="en-US" altLang="zh-TW" sz="900" b="0" i="0" u="none" strike="noStrike" dirty="0">
                        <a:solidFill>
                          <a:schemeClr val="bg1"/>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2"/>
                  </a:ext>
                </a:extLst>
              </a:tr>
              <a:tr h="143501">
                <a:tc>
                  <a:txBody>
                    <a:bodyPr/>
                    <a:lstStyle/>
                    <a:p>
                      <a:pPr algn="ctr" fontAlgn="ctr"/>
                      <a:r>
                        <a:rPr lang="en-US" altLang="zh-TW" sz="900" b="0" u="none" strike="noStrike" dirty="0">
                          <a:effectLst/>
                        </a:rPr>
                        <a:t>80</a:t>
                      </a:r>
                      <a:endParaRPr lang="en-US" altLang="zh-TW"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900" b="0" u="none" strike="noStrike" dirty="0">
                          <a:effectLst/>
                        </a:rPr>
                        <a:t>ML2</a:t>
                      </a:r>
                      <a:endParaRPr lang="en-US"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TW" sz="900" b="0" u="none" strike="noStrike" dirty="0">
                          <a:effectLst/>
                        </a:rPr>
                        <a:t>125</a:t>
                      </a:r>
                      <a:endParaRPr lang="en-US" altLang="zh-TW"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43501">
                <a:tc>
                  <a:txBody>
                    <a:bodyPr/>
                    <a:lstStyle/>
                    <a:p>
                      <a:pPr algn="ctr" fontAlgn="ctr"/>
                      <a:r>
                        <a:rPr lang="en-US" altLang="zh-TW" sz="900" b="0" u="none" strike="noStrike" dirty="0">
                          <a:effectLst/>
                        </a:rPr>
                        <a:t>80</a:t>
                      </a:r>
                      <a:endParaRPr lang="en-US" altLang="zh-TW"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900" b="0" u="none" strike="noStrike" dirty="0">
                          <a:effectLst/>
                        </a:rPr>
                        <a:t>VA2</a:t>
                      </a:r>
                      <a:endParaRPr lang="en-US"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TW" sz="900" b="0" u="none" strike="noStrike" dirty="0">
                          <a:effectLst/>
                        </a:rPr>
                        <a:t>135</a:t>
                      </a:r>
                      <a:endParaRPr lang="en-US" altLang="zh-TW"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43501">
                <a:tc>
                  <a:txBody>
                    <a:bodyPr/>
                    <a:lstStyle/>
                    <a:p>
                      <a:pPr algn="ctr" fontAlgn="ctr"/>
                      <a:r>
                        <a:rPr lang="en-US" altLang="zh-TW" sz="900" b="0" u="none" strike="noStrike" dirty="0">
                          <a:solidFill>
                            <a:schemeClr val="bg1"/>
                          </a:solidFill>
                          <a:effectLst/>
                        </a:rPr>
                        <a:t>250</a:t>
                      </a:r>
                      <a:endParaRPr lang="en-US" altLang="zh-TW" sz="900" b="0" i="0" u="none" strike="noStrike" dirty="0">
                        <a:solidFill>
                          <a:schemeClr val="bg1"/>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ctr" fontAlgn="ctr"/>
                      <a:r>
                        <a:rPr lang="en-US" sz="900" b="0" u="none" strike="noStrike" dirty="0">
                          <a:solidFill>
                            <a:schemeClr val="bg1"/>
                          </a:solidFill>
                          <a:effectLst/>
                        </a:rPr>
                        <a:t>ML3</a:t>
                      </a:r>
                      <a:endParaRPr lang="en-US" sz="900" b="0" i="0" u="none" strike="noStrike" dirty="0">
                        <a:solidFill>
                          <a:schemeClr val="bg1"/>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ctr" fontAlgn="ctr"/>
                      <a:r>
                        <a:rPr lang="en-US" altLang="zh-TW" sz="900" b="0" u="none" strike="noStrike" dirty="0">
                          <a:solidFill>
                            <a:schemeClr val="bg1"/>
                          </a:solidFill>
                          <a:effectLst/>
                        </a:rPr>
                        <a:t>140</a:t>
                      </a:r>
                      <a:endParaRPr lang="en-US" altLang="zh-TW" sz="900" b="0" i="0" u="none" strike="noStrike" dirty="0">
                        <a:solidFill>
                          <a:schemeClr val="bg1"/>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5"/>
                  </a:ext>
                </a:extLst>
              </a:tr>
              <a:tr h="143501">
                <a:tc>
                  <a:txBody>
                    <a:bodyPr/>
                    <a:lstStyle/>
                    <a:p>
                      <a:pPr algn="ctr" fontAlgn="ctr"/>
                      <a:r>
                        <a:rPr lang="en-US" altLang="zh-TW" sz="900" b="0" u="none" strike="noStrike" dirty="0">
                          <a:effectLst/>
                        </a:rPr>
                        <a:t>80</a:t>
                      </a:r>
                      <a:endParaRPr lang="en-US" altLang="zh-TW"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900" b="0" u="none" strike="noStrike" dirty="0">
                          <a:effectLst/>
                        </a:rPr>
                        <a:t>ML3</a:t>
                      </a:r>
                      <a:endParaRPr lang="en-US"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TW" sz="900" b="0" u="none" strike="noStrike" dirty="0">
                          <a:effectLst/>
                        </a:rPr>
                        <a:t>145</a:t>
                      </a:r>
                      <a:endParaRPr lang="en-US" altLang="zh-TW"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143501">
                <a:tc>
                  <a:txBody>
                    <a:bodyPr/>
                    <a:lstStyle/>
                    <a:p>
                      <a:pPr algn="ctr" fontAlgn="ctr"/>
                      <a:r>
                        <a:rPr lang="en-US" altLang="zh-TW" sz="900" b="0" u="none" strike="noStrike" dirty="0">
                          <a:effectLst/>
                        </a:rPr>
                        <a:t>80</a:t>
                      </a:r>
                      <a:endParaRPr lang="en-US" altLang="zh-TW"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900" b="0" u="none" strike="noStrike" dirty="0">
                          <a:effectLst/>
                        </a:rPr>
                        <a:t>VA3</a:t>
                      </a:r>
                      <a:endParaRPr lang="en-US"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TW" sz="900" b="0" u="none" strike="noStrike" dirty="0">
                          <a:effectLst/>
                        </a:rPr>
                        <a:t>155</a:t>
                      </a:r>
                      <a:endParaRPr lang="en-US" altLang="zh-TW" sz="9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143501">
                <a:tc>
                  <a:txBody>
                    <a:bodyPr/>
                    <a:lstStyle/>
                    <a:p>
                      <a:pPr algn="ctr" fontAlgn="ctr"/>
                      <a:r>
                        <a:rPr lang="en-US" altLang="zh-TW" sz="900" b="0" u="none" strike="noStrike" dirty="0">
                          <a:solidFill>
                            <a:schemeClr val="bg1"/>
                          </a:solidFill>
                          <a:effectLst/>
                        </a:rPr>
                        <a:t>250</a:t>
                      </a:r>
                      <a:endParaRPr lang="en-US" altLang="zh-TW" sz="900" b="0" i="0" u="none" strike="noStrike" dirty="0">
                        <a:solidFill>
                          <a:schemeClr val="bg1"/>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ctr" fontAlgn="ctr"/>
                      <a:r>
                        <a:rPr lang="en-US" sz="900" b="0" u="none" strike="noStrike" dirty="0">
                          <a:solidFill>
                            <a:schemeClr val="bg1"/>
                          </a:solidFill>
                          <a:effectLst/>
                        </a:rPr>
                        <a:t>ML4</a:t>
                      </a:r>
                      <a:endParaRPr lang="en-US" sz="900" b="0" i="0" u="none" strike="noStrike" dirty="0">
                        <a:solidFill>
                          <a:schemeClr val="bg1"/>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ctr" fontAlgn="ctr"/>
                      <a:r>
                        <a:rPr lang="en-US" altLang="zh-TW" sz="900" b="0" u="none" strike="noStrike" dirty="0">
                          <a:solidFill>
                            <a:schemeClr val="bg1"/>
                          </a:solidFill>
                          <a:effectLst/>
                        </a:rPr>
                        <a:t>160</a:t>
                      </a:r>
                      <a:endParaRPr lang="en-US" altLang="zh-TW" sz="900" b="0" i="0" u="none" strike="noStrike" dirty="0">
                        <a:solidFill>
                          <a:schemeClr val="bg1"/>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8"/>
                  </a:ext>
                </a:extLst>
              </a:tr>
              <a:tr h="113021">
                <a:tc>
                  <a:txBody>
                    <a:bodyPr/>
                    <a:lstStyle/>
                    <a:p>
                      <a:pPr algn="ctr" fontAlgn="ctr"/>
                      <a:r>
                        <a:rPr lang="en-US" altLang="zh-TW" sz="700" b="0" u="none" strike="noStrike" dirty="0">
                          <a:effectLst/>
                        </a:rPr>
                        <a:t>..</a:t>
                      </a:r>
                      <a:endParaRPr lang="en-US" altLang="zh-TW" sz="7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zh-TW" sz="700" b="0" u="none" strike="noStrike" dirty="0">
                          <a:effectLst/>
                        </a:rPr>
                        <a:t>..</a:t>
                      </a:r>
                      <a:endParaRPr lang="en-US" altLang="zh-TW" sz="7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zh-TW" sz="700" b="0" u="none" strike="noStrike" dirty="0">
                          <a:effectLst/>
                        </a:rPr>
                        <a:t>..</a:t>
                      </a:r>
                      <a:endParaRPr lang="en-US" altLang="zh-TW" sz="700" b="0" i="0" u="none" strike="noStrike" dirty="0">
                        <a:solidFill>
                          <a:srgbClr val="000000"/>
                        </a:solidFill>
                        <a:effectLst/>
                        <a:latin typeface="Arial"/>
                      </a:endParaRPr>
                    </a:p>
                  </a:txBody>
                  <a:tcPr marL="6347" marR="6347" marT="6341"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mpd="sng">
                      <a:noFill/>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bl>
          </a:graphicData>
        </a:graphic>
      </p:graphicFrame>
      <p:sp>
        <p:nvSpPr>
          <p:cNvPr id="4" name="圓角矩形 3"/>
          <p:cNvSpPr/>
          <p:nvPr/>
        </p:nvSpPr>
        <p:spPr>
          <a:xfrm>
            <a:off x="576263" y="2460625"/>
            <a:ext cx="1258887" cy="577850"/>
          </a:xfrm>
          <a:prstGeom prst="round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600"/>
              </a:spcBef>
              <a:defRPr/>
            </a:pPr>
            <a:r>
              <a:rPr lang="en-US" altLang="zh-TW" sz="1200" b="1" dirty="0">
                <a:solidFill>
                  <a:schemeClr val="bg1"/>
                </a:solidFill>
              </a:rPr>
              <a:t>Bottleneck</a:t>
            </a:r>
          </a:p>
          <a:p>
            <a:pPr algn="ctr" eaLnBrk="1" hangingPunct="1">
              <a:spcBef>
                <a:spcPts val="600"/>
              </a:spcBef>
              <a:defRPr/>
            </a:pPr>
            <a:r>
              <a:rPr lang="en-US" altLang="zh-TW" sz="1200" b="1" dirty="0">
                <a:solidFill>
                  <a:schemeClr val="bg1"/>
                </a:solidFill>
              </a:rPr>
              <a:t>Safety WIP</a:t>
            </a:r>
            <a:endParaRPr lang="zh-TW" altLang="en-US" sz="1200" b="1" dirty="0">
              <a:solidFill>
                <a:schemeClr val="bg1"/>
              </a:solidFill>
            </a:endParaRPr>
          </a:p>
        </p:txBody>
      </p:sp>
      <p:cxnSp>
        <p:nvCxnSpPr>
          <p:cNvPr id="6" name="直線單箭頭接點 5"/>
          <p:cNvCxnSpPr>
            <a:stCxn id="4" idx="3"/>
          </p:cNvCxnSpPr>
          <p:nvPr/>
        </p:nvCxnSpPr>
        <p:spPr>
          <a:xfrm>
            <a:off x="1835150" y="2749550"/>
            <a:ext cx="433388" cy="57150"/>
          </a:xfrm>
          <a:prstGeom prst="straightConnector1">
            <a:avLst/>
          </a:prstGeom>
          <a:ln w="127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圓角矩形 30"/>
          <p:cNvSpPr/>
          <p:nvPr/>
        </p:nvSpPr>
        <p:spPr>
          <a:xfrm>
            <a:off x="576263" y="3267075"/>
            <a:ext cx="1258887" cy="577850"/>
          </a:xfrm>
          <a:prstGeom prst="round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600"/>
              </a:spcBef>
              <a:defRPr/>
            </a:pPr>
            <a:r>
              <a:rPr lang="en-US" altLang="zh-TW" sz="1200" b="1">
                <a:solidFill>
                  <a:schemeClr val="tx1"/>
                </a:solidFill>
              </a:rPr>
              <a:t>Non-bottleneck</a:t>
            </a:r>
            <a:endParaRPr lang="en-US" altLang="zh-TW" sz="1200" b="1" dirty="0">
              <a:solidFill>
                <a:schemeClr val="tx1"/>
              </a:solidFill>
            </a:endParaRPr>
          </a:p>
          <a:p>
            <a:pPr algn="ctr" eaLnBrk="1" hangingPunct="1">
              <a:spcBef>
                <a:spcPts val="600"/>
              </a:spcBef>
              <a:defRPr/>
            </a:pPr>
            <a:r>
              <a:rPr lang="en-US" altLang="zh-TW" sz="1200" b="1" dirty="0">
                <a:solidFill>
                  <a:schemeClr val="tx1"/>
                </a:solidFill>
              </a:rPr>
              <a:t>Actual WIP</a:t>
            </a:r>
            <a:endParaRPr lang="zh-TW" altLang="en-US" sz="1200" b="1" dirty="0">
              <a:solidFill>
                <a:schemeClr val="tx1"/>
              </a:solidFill>
            </a:endParaRPr>
          </a:p>
        </p:txBody>
      </p:sp>
      <p:cxnSp>
        <p:nvCxnSpPr>
          <p:cNvPr id="33" name="直線單箭頭接點 32"/>
          <p:cNvCxnSpPr>
            <a:stCxn id="4" idx="3"/>
          </p:cNvCxnSpPr>
          <p:nvPr/>
        </p:nvCxnSpPr>
        <p:spPr>
          <a:xfrm>
            <a:off x="1835150" y="2749550"/>
            <a:ext cx="433388" cy="517525"/>
          </a:xfrm>
          <a:prstGeom prst="straightConnector1">
            <a:avLst/>
          </a:prstGeom>
          <a:ln w="127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4" idx="3"/>
          </p:cNvCxnSpPr>
          <p:nvPr/>
        </p:nvCxnSpPr>
        <p:spPr>
          <a:xfrm>
            <a:off x="1835150" y="2749550"/>
            <a:ext cx="433388" cy="950913"/>
          </a:xfrm>
          <a:prstGeom prst="straightConnector1">
            <a:avLst/>
          </a:prstGeom>
          <a:ln w="127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1" idx="3"/>
          </p:cNvCxnSpPr>
          <p:nvPr/>
        </p:nvCxnSpPr>
        <p:spPr>
          <a:xfrm flipV="1">
            <a:off x="1835150" y="2952750"/>
            <a:ext cx="433388" cy="60325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31" idx="3"/>
          </p:cNvCxnSpPr>
          <p:nvPr/>
        </p:nvCxnSpPr>
        <p:spPr>
          <a:xfrm flipV="1">
            <a:off x="1835150" y="3525838"/>
            <a:ext cx="433388" cy="30162"/>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1" idx="3"/>
          </p:cNvCxnSpPr>
          <p:nvPr/>
        </p:nvCxnSpPr>
        <p:spPr>
          <a:xfrm flipV="1">
            <a:off x="1835150" y="3097213"/>
            <a:ext cx="433388" cy="458787"/>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31" idx="3"/>
          </p:cNvCxnSpPr>
          <p:nvPr/>
        </p:nvCxnSpPr>
        <p:spPr>
          <a:xfrm flipV="1">
            <a:off x="1835150" y="3430588"/>
            <a:ext cx="433388" cy="125412"/>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329" name="文字方塊 109"/>
          <p:cNvSpPr txBox="1">
            <a:spLocks noChangeArrowheads="1"/>
          </p:cNvSpPr>
          <p:nvPr/>
        </p:nvSpPr>
        <p:spPr bwMode="auto">
          <a:xfrm>
            <a:off x="566738" y="4964113"/>
            <a:ext cx="1976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1600" b="1">
                <a:solidFill>
                  <a:srgbClr val="3333CC"/>
                </a:solidFill>
              </a:rPr>
              <a:t>Optimal WIP profile</a:t>
            </a:r>
          </a:p>
          <a:p>
            <a:pPr algn="ctr" eaLnBrk="1" hangingPunct="1">
              <a:spcBef>
                <a:spcPct val="0"/>
              </a:spcBef>
              <a:buFontTx/>
              <a:buNone/>
            </a:pPr>
            <a:r>
              <a:rPr lang="en-US" altLang="zh-TW" sz="1600" b="1">
                <a:solidFill>
                  <a:srgbClr val="3333CC"/>
                </a:solidFill>
              </a:rPr>
              <a:t>for each Tech</a:t>
            </a:r>
            <a:endParaRPr lang="zh-TW" altLang="en-US" sz="1600" b="1">
              <a:solidFill>
                <a:srgbClr val="3333CC"/>
              </a:solidFill>
            </a:endParaRPr>
          </a:p>
        </p:txBody>
      </p:sp>
      <p:sp>
        <p:nvSpPr>
          <p:cNvPr id="35899" name="向右箭號 35898"/>
          <p:cNvSpPr/>
          <p:nvPr/>
        </p:nvSpPr>
        <p:spPr>
          <a:xfrm rot="1380000">
            <a:off x="4103688" y="4975225"/>
            <a:ext cx="539750" cy="323850"/>
          </a:xfrm>
          <a:prstGeom prst="rightArrow">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chemeClr val="tx1"/>
                </a:solidFill>
              </a:rPr>
              <a:t>First</a:t>
            </a:r>
            <a:endParaRPr lang="zh-TW" altLang="en-US" sz="1200" b="1" dirty="0">
              <a:solidFill>
                <a:schemeClr val="tx1"/>
              </a:solidFill>
            </a:endParaRPr>
          </a:p>
        </p:txBody>
      </p:sp>
      <p:sp>
        <p:nvSpPr>
          <p:cNvPr id="158" name="向右箭號 157"/>
          <p:cNvSpPr/>
          <p:nvPr/>
        </p:nvSpPr>
        <p:spPr>
          <a:xfrm rot="20580000">
            <a:off x="5543550" y="5137150"/>
            <a:ext cx="539750" cy="323850"/>
          </a:xfrm>
          <a:prstGeom prst="rightArrow">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chemeClr val="tx1"/>
                </a:solidFill>
              </a:rPr>
              <a:t>Last</a:t>
            </a:r>
            <a:endParaRPr lang="zh-TW" altLang="en-US" sz="1200" b="1" dirty="0">
              <a:solidFill>
                <a:schemeClr val="tx1"/>
              </a:solidFill>
            </a:endParaRPr>
          </a:p>
        </p:txBody>
      </p:sp>
      <p:pic>
        <p:nvPicPr>
          <p:cNvPr id="53332" name="圖片 35900"/>
          <p:cNvPicPr>
            <a:picLocks noChangeAspect="1"/>
          </p:cNvPicPr>
          <p:nvPr/>
        </p:nvPicPr>
        <p:blipFill>
          <a:blip r:embed="rId5" cstate="print">
            <a:extLst>
              <a:ext uri="{28A0092B-C50C-407E-A947-70E740481C1C}">
                <a14:useLocalDpi xmlns:a14="http://schemas.microsoft.com/office/drawing/2010/main" val="0"/>
              </a:ext>
            </a:extLst>
          </a:blip>
          <a:srcRect l="50000" t="3807" r="-2191" b="8325"/>
          <a:stretch>
            <a:fillRect/>
          </a:stretch>
        </p:blipFill>
        <p:spPr bwMode="auto">
          <a:xfrm>
            <a:off x="4195763" y="4533900"/>
            <a:ext cx="3762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333" name="圖片 162"/>
          <p:cNvPicPr>
            <a:picLocks noChangeAspect="1"/>
          </p:cNvPicPr>
          <p:nvPr/>
        </p:nvPicPr>
        <p:blipFill>
          <a:blip r:embed="rId5" cstate="print">
            <a:extLst>
              <a:ext uri="{28A0092B-C50C-407E-A947-70E740481C1C}">
                <a14:useLocalDpi xmlns:a14="http://schemas.microsoft.com/office/drawing/2010/main" val="0"/>
              </a:ext>
            </a:extLst>
          </a:blip>
          <a:srcRect r="50000" b="9630"/>
          <a:stretch>
            <a:fillRect/>
          </a:stretch>
        </p:blipFill>
        <p:spPr bwMode="auto">
          <a:xfrm>
            <a:off x="5724525" y="4664075"/>
            <a:ext cx="3603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 name="向下箭號 167"/>
          <p:cNvSpPr/>
          <p:nvPr/>
        </p:nvSpPr>
        <p:spPr>
          <a:xfrm>
            <a:off x="827088" y="3960813"/>
            <a:ext cx="2376487" cy="647700"/>
          </a:xfrm>
          <a:prstGeom prst="downArrow">
            <a:avLst>
              <a:gd name="adj1" fmla="val 77080"/>
              <a:gd name="adj2" fmla="val 42997"/>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TW" sz="1200" b="1" dirty="0">
                <a:solidFill>
                  <a:schemeClr val="bg1"/>
                </a:solidFill>
              </a:rPr>
              <a:t>Daily update</a:t>
            </a:r>
          </a:p>
          <a:p>
            <a:pPr algn="ctr" eaLnBrk="1" fontAlgn="auto" hangingPunct="1">
              <a:spcBef>
                <a:spcPts val="0"/>
              </a:spcBef>
              <a:spcAft>
                <a:spcPts val="0"/>
              </a:spcAft>
              <a:defRPr/>
            </a:pPr>
            <a:r>
              <a:rPr kumimoji="0" lang="en-US" altLang="zh-TW" sz="1200" b="1">
                <a:solidFill>
                  <a:schemeClr val="bg1"/>
                </a:solidFill>
              </a:rPr>
              <a:t>by u-Efficiency</a:t>
            </a:r>
            <a:endParaRPr kumimoji="0" lang="zh-TW" altLang="en-US" sz="1200" b="1" dirty="0">
              <a:solidFill>
                <a:schemeClr val="bg1"/>
              </a:solidFill>
            </a:endParaRPr>
          </a:p>
        </p:txBody>
      </p:sp>
      <p:sp>
        <p:nvSpPr>
          <p:cNvPr id="174" name="向上箭號 173"/>
          <p:cNvSpPr/>
          <p:nvPr/>
        </p:nvSpPr>
        <p:spPr>
          <a:xfrm>
            <a:off x="6011863" y="3862388"/>
            <a:ext cx="2376487" cy="647700"/>
          </a:xfrm>
          <a:prstGeom prst="upArrow">
            <a:avLst>
              <a:gd name="adj1" fmla="val 7776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a:t>Real-time </a:t>
            </a:r>
            <a:r>
              <a:rPr lang="en-US" altLang="zh-TW" sz="1200" b="1" dirty="0"/>
              <a:t>update</a:t>
            </a:r>
          </a:p>
          <a:p>
            <a:pPr algn="ctr" eaLnBrk="1" hangingPunct="1">
              <a:defRPr/>
            </a:pPr>
            <a:r>
              <a:rPr lang="en-US" altLang="zh-TW" sz="1200" b="1" dirty="0"/>
              <a:t>by dispatching system</a:t>
            </a:r>
            <a:endParaRPr lang="zh-TW" altLang="en-US" sz="1200" b="1" dirty="0"/>
          </a:p>
        </p:txBody>
      </p:sp>
    </p:spTree>
    <p:extLst>
      <p:ext uri="{BB962C8B-B14F-4D97-AF65-F5344CB8AC3E}">
        <p14:creationId xmlns:p14="http://schemas.microsoft.com/office/powerpoint/2010/main" val="1533153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9"/>
          <p:cNvPicPr>
            <a:picLocks noChangeAspect="1" noChangeArrowheads="1"/>
          </p:cNvPicPr>
          <p:nvPr/>
        </p:nvPicPr>
        <p:blipFill>
          <a:blip r:embed="rId3">
            <a:extLst>
              <a:ext uri="{28A0092B-C50C-407E-A947-70E740481C1C}">
                <a14:useLocalDpi xmlns:a14="http://schemas.microsoft.com/office/drawing/2010/main" val="0"/>
              </a:ext>
            </a:extLst>
          </a:blip>
          <a:srcRect t="19073" r="37604" b="51666"/>
          <a:stretch>
            <a:fillRect/>
          </a:stretch>
        </p:blipFill>
        <p:spPr bwMode="auto">
          <a:xfrm>
            <a:off x="2168525" y="2740025"/>
            <a:ext cx="6615113"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ktangel 72"/>
          <p:cNvSpPr/>
          <p:nvPr/>
        </p:nvSpPr>
        <p:spPr>
          <a:xfrm rot="10800000" flipV="1">
            <a:off x="0" y="-26988"/>
            <a:ext cx="9144000" cy="15113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55300"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943D2210-E962-4D9A-88A4-B55A370606B9}" type="slidenum">
              <a:rPr lang="en-US" altLang="zh-TW" sz="1400">
                <a:solidFill>
                  <a:srgbClr val="538CFF"/>
                </a:solidFill>
                <a:latin typeface="Arial" panose="020B0604020202020204" pitchFamily="34" charset="0"/>
              </a:rPr>
              <a:pPr>
                <a:spcBef>
                  <a:spcPct val="0"/>
                </a:spcBef>
                <a:buFontTx/>
                <a:buNone/>
              </a:pPr>
              <a:t>16</a:t>
            </a:fld>
            <a:endParaRPr lang="en-US" altLang="zh-TW" sz="1400">
              <a:solidFill>
                <a:srgbClr val="538CFF"/>
              </a:solidFill>
              <a:latin typeface="Arial" panose="020B0604020202020204" pitchFamily="34" charset="0"/>
            </a:endParaRPr>
          </a:p>
        </p:txBody>
      </p:sp>
      <p:sp>
        <p:nvSpPr>
          <p:cNvPr id="55301" name="Rectangle 3"/>
          <p:cNvSpPr>
            <a:spLocks noGrp="1" noChangeArrowheads="1"/>
          </p:cNvSpPr>
          <p:nvPr>
            <p:ph type="body" sz="half" idx="1"/>
          </p:nvPr>
        </p:nvSpPr>
        <p:spPr>
          <a:xfrm>
            <a:off x="539750" y="909638"/>
            <a:ext cx="7200900" cy="647700"/>
          </a:xfrm>
        </p:spPr>
        <p:txBody>
          <a:bodyPr/>
          <a:lstStyle/>
          <a:p>
            <a:pPr marL="0" indent="0" eaLnBrk="1" hangingPunct="1">
              <a:spcBef>
                <a:spcPts val="300"/>
              </a:spcBef>
              <a:buSzPct val="80000"/>
              <a:buFont typeface="Arial" panose="020B0604020202020204" pitchFamily="34" charset="0"/>
              <a:buNone/>
            </a:pPr>
            <a:r>
              <a:rPr lang="en-US" altLang="zh-TW" sz="2000" smtClean="0">
                <a:latin typeface="Tahoma" panose="020B0604030504040204" pitchFamily="34" charset="0"/>
                <a:ea typeface="新細明體" panose="02020500000000000000" pitchFamily="18" charset="-120"/>
                <a:cs typeface="Tahoma" panose="020B0604030504040204" pitchFamily="34" charset="0"/>
              </a:rPr>
              <a:t>Identify the machines that hurt optimal WIP profile</a:t>
            </a:r>
            <a:endParaRPr lang="en-US" altLang="zh-TW" sz="1600" smtClean="0">
              <a:latin typeface="Tahoma" panose="020B0604030504040204" pitchFamily="34" charset="0"/>
              <a:ea typeface="新細明體" panose="02020500000000000000" pitchFamily="18" charset="-120"/>
              <a:cs typeface="Tahoma" panose="020B0604030504040204" pitchFamily="34" charset="0"/>
            </a:endParaRPr>
          </a:p>
        </p:txBody>
      </p:sp>
      <p:sp>
        <p:nvSpPr>
          <p:cNvPr id="55302" name="標題 1"/>
          <p:cNvSpPr>
            <a:spLocks noGrp="1"/>
          </p:cNvSpPr>
          <p:nvPr>
            <p:ph type="title"/>
          </p:nvPr>
        </p:nvSpPr>
        <p:spPr>
          <a:xfrm>
            <a:off x="179388" y="285750"/>
            <a:ext cx="8872537" cy="550863"/>
          </a:xfrm>
        </p:spPr>
        <p:txBody>
          <a:bodyPr/>
          <a:lstStyle/>
          <a:p>
            <a:pPr algn="l"/>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↓Normalized Impact percentage of dispatching on Ca(idCan)</a:t>
            </a:r>
            <a:endParaRPr lang="zh-TW" altLang="en-US" sz="3200" smtClean="0"/>
          </a:p>
        </p:txBody>
      </p:sp>
      <p:sp>
        <p:nvSpPr>
          <p:cNvPr id="55303" name="矩形 2"/>
          <p:cNvSpPr>
            <a:spLocks noChangeArrowheads="1"/>
          </p:cNvSpPr>
          <p:nvPr/>
        </p:nvSpPr>
        <p:spPr bwMode="auto">
          <a:xfrm>
            <a:off x="827088" y="1784350"/>
            <a:ext cx="77771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150000"/>
              </a:lnSpc>
              <a:spcBef>
                <a:spcPct val="0"/>
              </a:spcBef>
              <a:buFontTx/>
              <a:buNone/>
            </a:pPr>
            <a:r>
              <a:rPr lang="en-US" altLang="zh-TW" sz="1800" b="1"/>
              <a:t>Breakdown Analysis  For  KPI “Impact of dispatching on COV of Arrival</a:t>
            </a:r>
            <a:r>
              <a:rPr lang="zh-TW" altLang="en-US" sz="1800" b="1"/>
              <a:t>  </a:t>
            </a:r>
            <a:r>
              <a:rPr lang="en-US" altLang="zh-TW" sz="1800" b="1"/>
              <a:t>Rate” </a:t>
            </a:r>
          </a:p>
          <a:p>
            <a:pPr eaLnBrk="1" hangingPunct="1">
              <a:lnSpc>
                <a:spcPct val="150000"/>
              </a:lnSpc>
              <a:spcBef>
                <a:spcPct val="0"/>
              </a:spcBef>
              <a:buFontTx/>
              <a:buNone/>
            </a:pPr>
            <a:r>
              <a:rPr lang="en-US" altLang="zh-TW" sz="1800" b="1"/>
              <a:t>Down stream machine Group: </a:t>
            </a:r>
            <a:r>
              <a:rPr lang="en-US" altLang="zh-TW" sz="1800" b="1">
                <a:solidFill>
                  <a:srgbClr val="0000FF"/>
                </a:solidFill>
              </a:rPr>
              <a:t>PK_DUVArF</a:t>
            </a:r>
            <a:endParaRPr lang="zh-TW" altLang="en-US" sz="1800" b="1">
              <a:solidFill>
                <a:srgbClr val="0000FF"/>
              </a:solidFill>
            </a:endParaRPr>
          </a:p>
        </p:txBody>
      </p:sp>
      <p:sp>
        <p:nvSpPr>
          <p:cNvPr id="14" name="流程圖: 程序 13"/>
          <p:cNvSpPr/>
          <p:nvPr/>
        </p:nvSpPr>
        <p:spPr bwMode="auto">
          <a:xfrm>
            <a:off x="2268538" y="3213100"/>
            <a:ext cx="1295400" cy="312738"/>
          </a:xfrm>
          <a:prstGeom prst="flowChartProcess">
            <a:avLst/>
          </a:prstGeom>
          <a:noFill/>
          <a:ln w="635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TW" altLang="en-US"/>
          </a:p>
        </p:txBody>
      </p:sp>
      <p:sp>
        <p:nvSpPr>
          <p:cNvPr id="15" name="矩形圖說文字 14"/>
          <p:cNvSpPr/>
          <p:nvPr/>
        </p:nvSpPr>
        <p:spPr bwMode="auto">
          <a:xfrm>
            <a:off x="107950" y="3213100"/>
            <a:ext cx="1844675" cy="792163"/>
          </a:xfrm>
          <a:prstGeom prst="wedgeRectCallout">
            <a:avLst>
              <a:gd name="adj1" fmla="val 66893"/>
              <a:gd name="adj2" fmla="val -41767"/>
            </a:avLst>
          </a:prstGeom>
          <a:noFill/>
          <a:ln w="19050">
            <a:solidFill>
              <a:srgbClr val="2309E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Calibri" pitchFamily="34" charset="0"/>
                <a:ea typeface="新細明體" charset="-120"/>
              </a:defRPr>
            </a:lvl1pPr>
            <a:lvl2pPr marL="742950" indent="-285750">
              <a:defRPr kumimoji="1" sz="2400">
                <a:solidFill>
                  <a:schemeClr val="tx1"/>
                </a:solidFill>
                <a:latin typeface="Calibri" pitchFamily="34" charset="0"/>
                <a:ea typeface="新細明體" charset="-120"/>
              </a:defRPr>
            </a:lvl2pPr>
            <a:lvl3pPr marL="1143000" indent="-228600">
              <a:defRPr kumimoji="1" sz="2400">
                <a:solidFill>
                  <a:schemeClr val="tx1"/>
                </a:solidFill>
                <a:latin typeface="Calibri" pitchFamily="34" charset="0"/>
                <a:ea typeface="新細明體" charset="-120"/>
              </a:defRPr>
            </a:lvl3pPr>
            <a:lvl4pPr marL="1600200" indent="-228600">
              <a:defRPr kumimoji="1" sz="2400">
                <a:solidFill>
                  <a:schemeClr val="tx1"/>
                </a:solidFill>
                <a:latin typeface="Calibri" pitchFamily="34" charset="0"/>
                <a:ea typeface="新細明體" charset="-120"/>
              </a:defRPr>
            </a:lvl4pPr>
            <a:lvl5pPr marL="2057400" indent="-228600">
              <a:defRPr kumimoji="1" sz="2400">
                <a:solidFill>
                  <a:schemeClr val="tx1"/>
                </a:solidFill>
                <a:latin typeface="Calibri" pitchFamily="34" charset="0"/>
                <a:ea typeface="新細明體" charset="-120"/>
              </a:defRPr>
            </a:lvl5pPr>
            <a:lvl6pPr marL="2514600" indent="-228600" fontAlgn="base">
              <a:spcBef>
                <a:spcPct val="0"/>
              </a:spcBef>
              <a:spcAft>
                <a:spcPct val="0"/>
              </a:spcAft>
              <a:defRPr kumimoji="1" sz="2400">
                <a:solidFill>
                  <a:schemeClr val="tx1"/>
                </a:solidFill>
                <a:latin typeface="Calibri" pitchFamily="34" charset="0"/>
                <a:ea typeface="新細明體" charset="-120"/>
              </a:defRPr>
            </a:lvl6pPr>
            <a:lvl7pPr marL="2971800" indent="-228600" fontAlgn="base">
              <a:spcBef>
                <a:spcPct val="0"/>
              </a:spcBef>
              <a:spcAft>
                <a:spcPct val="0"/>
              </a:spcAft>
              <a:defRPr kumimoji="1" sz="2400">
                <a:solidFill>
                  <a:schemeClr val="tx1"/>
                </a:solidFill>
                <a:latin typeface="Calibri" pitchFamily="34" charset="0"/>
                <a:ea typeface="新細明體" charset="-120"/>
              </a:defRPr>
            </a:lvl7pPr>
            <a:lvl8pPr marL="3429000" indent="-228600" fontAlgn="base">
              <a:spcBef>
                <a:spcPct val="0"/>
              </a:spcBef>
              <a:spcAft>
                <a:spcPct val="0"/>
              </a:spcAft>
              <a:defRPr kumimoji="1" sz="2400">
                <a:solidFill>
                  <a:schemeClr val="tx1"/>
                </a:solidFill>
                <a:latin typeface="Calibri" pitchFamily="34" charset="0"/>
                <a:ea typeface="新細明體" charset="-120"/>
              </a:defRPr>
            </a:lvl8pPr>
            <a:lvl9pPr marL="3886200" indent="-228600" fontAlgn="base">
              <a:spcBef>
                <a:spcPct val="0"/>
              </a:spcBef>
              <a:spcAft>
                <a:spcPct val="0"/>
              </a:spcAft>
              <a:defRPr kumimoji="1" sz="2400">
                <a:solidFill>
                  <a:schemeClr val="tx1"/>
                </a:solidFill>
                <a:latin typeface="Calibri" pitchFamily="34" charset="0"/>
                <a:ea typeface="新細明體" charset="-120"/>
              </a:defRPr>
            </a:lvl9pPr>
          </a:lstStyle>
          <a:p>
            <a:pPr algn="ctr" eaLnBrk="1" hangingPunct="1">
              <a:defRPr/>
            </a:pPr>
            <a:r>
              <a:rPr kumimoji="0" lang="en-US" altLang="zh-TW" sz="1600" b="1" dirty="0" smtClean="0">
                <a:solidFill>
                  <a:srgbClr val="2309E1"/>
                </a:solidFill>
              </a:rPr>
              <a:t>Upstream killer for arrival fluctuation of the downstream</a:t>
            </a:r>
          </a:p>
        </p:txBody>
      </p:sp>
    </p:spTree>
    <p:extLst>
      <p:ext uri="{BB962C8B-B14F-4D97-AF65-F5344CB8AC3E}">
        <p14:creationId xmlns:p14="http://schemas.microsoft.com/office/powerpoint/2010/main" val="1385936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5113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57347"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107A931-F4E8-4ED4-B712-E02A2DA73E6E}" type="slidenum">
              <a:rPr lang="en-US" altLang="zh-TW" sz="1400">
                <a:solidFill>
                  <a:srgbClr val="538CFF"/>
                </a:solidFill>
                <a:latin typeface="Arial" panose="020B0604020202020204" pitchFamily="34" charset="0"/>
              </a:rPr>
              <a:pPr>
                <a:spcBef>
                  <a:spcPct val="0"/>
                </a:spcBef>
                <a:buFontTx/>
                <a:buNone/>
              </a:pPr>
              <a:t>17</a:t>
            </a:fld>
            <a:endParaRPr lang="en-US" altLang="zh-TW" sz="1400">
              <a:solidFill>
                <a:srgbClr val="538CFF"/>
              </a:solidFill>
              <a:latin typeface="Arial" panose="020B0604020202020204" pitchFamily="34" charset="0"/>
            </a:endParaRPr>
          </a:p>
        </p:txBody>
      </p:sp>
      <p:sp>
        <p:nvSpPr>
          <p:cNvPr id="57348" name="Rectangle 3"/>
          <p:cNvSpPr>
            <a:spLocks noGrp="1" noChangeArrowheads="1"/>
          </p:cNvSpPr>
          <p:nvPr>
            <p:ph type="body" sz="half" idx="1"/>
          </p:nvPr>
        </p:nvSpPr>
        <p:spPr>
          <a:xfrm>
            <a:off x="539750" y="909638"/>
            <a:ext cx="7200900" cy="647700"/>
          </a:xfrm>
        </p:spPr>
        <p:txBody>
          <a:bodyPr/>
          <a:lstStyle/>
          <a:p>
            <a:pPr marL="0" indent="0" eaLnBrk="1" hangingPunct="1">
              <a:spcBef>
                <a:spcPts val="300"/>
              </a:spcBef>
              <a:buSzPct val="80000"/>
              <a:buFont typeface="Arial" panose="020B0604020202020204" pitchFamily="34" charset="0"/>
              <a:buNone/>
            </a:pPr>
            <a:r>
              <a:rPr lang="en-US" altLang="zh-TW" sz="2000" smtClean="0">
                <a:latin typeface="Tahoma" panose="020B0604030504040204" pitchFamily="34" charset="0"/>
                <a:ea typeface="新細明體" panose="02020500000000000000" pitchFamily="18" charset="-120"/>
                <a:cs typeface="Tahoma" panose="020B0604030504040204" pitchFamily="34" charset="0"/>
              </a:rPr>
              <a:t>Identify the machines that hurt optimal WIP profile</a:t>
            </a:r>
            <a:endParaRPr lang="en-US" altLang="zh-TW" sz="1600" smtClean="0">
              <a:latin typeface="Tahoma" panose="020B0604030504040204" pitchFamily="34" charset="0"/>
              <a:ea typeface="新細明體" panose="02020500000000000000" pitchFamily="18" charset="-120"/>
              <a:cs typeface="Tahoma" panose="020B0604030504040204" pitchFamily="34" charset="0"/>
            </a:endParaRPr>
          </a:p>
        </p:txBody>
      </p:sp>
      <p:sp>
        <p:nvSpPr>
          <p:cNvPr id="57349" name="標題 1"/>
          <p:cNvSpPr>
            <a:spLocks noGrp="1"/>
          </p:cNvSpPr>
          <p:nvPr>
            <p:ph type="title"/>
          </p:nvPr>
        </p:nvSpPr>
        <p:spPr>
          <a:xfrm>
            <a:off x="179388" y="285750"/>
            <a:ext cx="8872537" cy="550863"/>
          </a:xfrm>
        </p:spPr>
        <p:txBody>
          <a:bodyPr/>
          <a:lstStyle/>
          <a:p>
            <a:pPr algn="l"/>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↓Normalized Impact percentage of dispatching on Ca(idCan)</a:t>
            </a:r>
            <a:endParaRPr lang="zh-TW" altLang="en-US" sz="3200" smtClean="0"/>
          </a:p>
        </p:txBody>
      </p:sp>
      <p:pic>
        <p:nvPicPr>
          <p:cNvPr id="57350" name="Picture 2"/>
          <p:cNvPicPr>
            <a:picLocks noChangeAspect="1" noChangeArrowheads="1"/>
          </p:cNvPicPr>
          <p:nvPr/>
        </p:nvPicPr>
        <p:blipFill>
          <a:blip r:embed="rId3">
            <a:extLst>
              <a:ext uri="{28A0092B-C50C-407E-A947-70E740481C1C}">
                <a14:useLocalDpi xmlns:a14="http://schemas.microsoft.com/office/drawing/2010/main" val="0"/>
              </a:ext>
            </a:extLst>
          </a:blip>
          <a:srcRect l="14523" t="30617" r="14047" b="9135"/>
          <a:stretch>
            <a:fillRect/>
          </a:stretch>
        </p:blipFill>
        <p:spPr bwMode="auto">
          <a:xfrm>
            <a:off x="701675" y="2492375"/>
            <a:ext cx="7740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1" name="文字方塊 10"/>
          <p:cNvSpPr txBox="1">
            <a:spLocks noChangeArrowheads="1"/>
          </p:cNvSpPr>
          <p:nvPr/>
        </p:nvSpPr>
        <p:spPr bwMode="auto">
          <a:xfrm>
            <a:off x="1116013" y="1830388"/>
            <a:ext cx="3527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800"/>
              <a:t>PH_HT </a:t>
            </a:r>
            <a:r>
              <a:rPr lang="en-US" altLang="zh-TW" sz="1800">
                <a:sym typeface="Wingdings" panose="05000000000000000000" pitchFamily="2" charset="2"/>
              </a:rPr>
              <a:t> PK_DUVArF</a:t>
            </a:r>
            <a:endParaRPr lang="zh-TW" altLang="en-US" sz="1800"/>
          </a:p>
        </p:txBody>
      </p:sp>
    </p:spTree>
    <p:extLst>
      <p:ext uri="{BB962C8B-B14F-4D97-AF65-F5344CB8AC3E}">
        <p14:creationId xmlns:p14="http://schemas.microsoft.com/office/powerpoint/2010/main" val="1860692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5113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59395"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4D24B26-D651-4CD5-B9F9-39D911E0C7E7}" type="slidenum">
              <a:rPr lang="en-US" altLang="zh-TW" sz="1400">
                <a:solidFill>
                  <a:srgbClr val="538CFF"/>
                </a:solidFill>
                <a:latin typeface="Arial" panose="020B0604020202020204" pitchFamily="34" charset="0"/>
              </a:rPr>
              <a:pPr>
                <a:spcBef>
                  <a:spcPct val="0"/>
                </a:spcBef>
                <a:buFontTx/>
                <a:buNone/>
              </a:pPr>
              <a:t>18</a:t>
            </a:fld>
            <a:endParaRPr lang="en-US" altLang="zh-TW" sz="1400">
              <a:solidFill>
                <a:srgbClr val="538CFF"/>
              </a:solidFill>
              <a:latin typeface="Arial" panose="020B0604020202020204" pitchFamily="34" charset="0"/>
            </a:endParaRPr>
          </a:p>
        </p:txBody>
      </p:sp>
      <p:sp>
        <p:nvSpPr>
          <p:cNvPr id="59396" name="Rectangle 3"/>
          <p:cNvSpPr>
            <a:spLocks noGrp="1" noChangeArrowheads="1"/>
          </p:cNvSpPr>
          <p:nvPr>
            <p:ph type="body" sz="half" idx="1"/>
          </p:nvPr>
        </p:nvSpPr>
        <p:spPr>
          <a:xfrm>
            <a:off x="539750" y="909638"/>
            <a:ext cx="7200900" cy="647700"/>
          </a:xfrm>
        </p:spPr>
        <p:txBody>
          <a:bodyPr/>
          <a:lstStyle/>
          <a:p>
            <a:pPr marL="0" indent="0" eaLnBrk="1" hangingPunct="1">
              <a:spcBef>
                <a:spcPts val="300"/>
              </a:spcBef>
              <a:buSzPct val="80000"/>
              <a:buFont typeface="Arial" panose="020B0604020202020204" pitchFamily="34" charset="0"/>
              <a:buNone/>
            </a:pPr>
            <a:r>
              <a:rPr lang="en-US" altLang="zh-TW" sz="2000" smtClean="0">
                <a:latin typeface="Tahoma" panose="020B0604030504040204" pitchFamily="34" charset="0"/>
                <a:ea typeface="新細明體" panose="02020500000000000000" pitchFamily="18" charset="-120"/>
                <a:cs typeface="Tahoma" panose="020B0604030504040204" pitchFamily="34" charset="0"/>
              </a:rPr>
              <a:t>Identify the machines that hurt optimal WIP profile</a:t>
            </a:r>
            <a:endParaRPr lang="en-US" altLang="zh-TW" sz="1600" smtClean="0">
              <a:latin typeface="Tahoma" panose="020B0604030504040204" pitchFamily="34" charset="0"/>
              <a:ea typeface="新細明體" panose="02020500000000000000" pitchFamily="18" charset="-120"/>
              <a:cs typeface="Tahoma" panose="020B0604030504040204" pitchFamily="34" charset="0"/>
            </a:endParaRPr>
          </a:p>
        </p:txBody>
      </p:sp>
      <p:sp>
        <p:nvSpPr>
          <p:cNvPr id="59397" name="標題 1"/>
          <p:cNvSpPr>
            <a:spLocks noGrp="1"/>
          </p:cNvSpPr>
          <p:nvPr>
            <p:ph type="title"/>
          </p:nvPr>
        </p:nvSpPr>
        <p:spPr>
          <a:xfrm>
            <a:off x="179388" y="285750"/>
            <a:ext cx="8872537" cy="550863"/>
          </a:xfrm>
        </p:spPr>
        <p:txBody>
          <a:bodyPr/>
          <a:lstStyle/>
          <a:p>
            <a:pPr algn="l"/>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↓Normalized Impact percentage of dispatching on Ca(idCan)</a:t>
            </a:r>
            <a:endParaRPr lang="zh-TW" altLang="en-US" sz="3200" smtClean="0"/>
          </a:p>
        </p:txBody>
      </p:sp>
      <p:pic>
        <p:nvPicPr>
          <p:cNvPr id="59398" name="Picture 2"/>
          <p:cNvPicPr>
            <a:picLocks noChangeAspect="1" noChangeArrowheads="1"/>
          </p:cNvPicPr>
          <p:nvPr/>
        </p:nvPicPr>
        <p:blipFill>
          <a:blip r:embed="rId3">
            <a:extLst>
              <a:ext uri="{28A0092B-C50C-407E-A947-70E740481C1C}">
                <a14:useLocalDpi xmlns:a14="http://schemas.microsoft.com/office/drawing/2010/main" val="0"/>
              </a:ext>
            </a:extLst>
          </a:blip>
          <a:srcRect l="14523" t="30054" r="14761" b="10545"/>
          <a:stretch>
            <a:fillRect/>
          </a:stretch>
        </p:blipFill>
        <p:spPr bwMode="auto">
          <a:xfrm>
            <a:off x="1331913" y="2420938"/>
            <a:ext cx="6911975" cy="326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9" name="文字方塊 1"/>
          <p:cNvSpPr txBox="1">
            <a:spLocks noChangeArrowheads="1"/>
          </p:cNvSpPr>
          <p:nvPr/>
        </p:nvSpPr>
        <p:spPr bwMode="auto">
          <a:xfrm>
            <a:off x="1116013" y="1812925"/>
            <a:ext cx="352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800"/>
              <a:t>WL_Resist </a:t>
            </a:r>
            <a:r>
              <a:rPr lang="en-US" altLang="zh-TW" sz="1800">
                <a:sym typeface="Wingdings" panose="05000000000000000000" pitchFamily="2" charset="2"/>
              </a:rPr>
              <a:t> PK_DUVArF</a:t>
            </a:r>
            <a:endParaRPr lang="zh-TW" altLang="en-US" sz="1800"/>
          </a:p>
        </p:txBody>
      </p:sp>
      <p:sp>
        <p:nvSpPr>
          <p:cNvPr id="3" name="橢圓 2"/>
          <p:cNvSpPr/>
          <p:nvPr/>
        </p:nvSpPr>
        <p:spPr>
          <a:xfrm>
            <a:off x="2339975" y="3789363"/>
            <a:ext cx="287338"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1" name="橢圓 10"/>
          <p:cNvSpPr/>
          <p:nvPr/>
        </p:nvSpPr>
        <p:spPr>
          <a:xfrm>
            <a:off x="4067175" y="3789363"/>
            <a:ext cx="288925"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2" name="橢圓 11"/>
          <p:cNvSpPr/>
          <p:nvPr/>
        </p:nvSpPr>
        <p:spPr>
          <a:xfrm>
            <a:off x="3235325" y="5484813"/>
            <a:ext cx="287338"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3" name="橢圓 12"/>
          <p:cNvSpPr/>
          <p:nvPr/>
        </p:nvSpPr>
        <p:spPr>
          <a:xfrm>
            <a:off x="7524750" y="3787775"/>
            <a:ext cx="287338"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1771619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223963"/>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61443"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E33C349E-A722-4DA4-9FEF-FCAE25BDA334}" type="slidenum">
              <a:rPr lang="en-US" altLang="zh-TW" sz="1400">
                <a:solidFill>
                  <a:srgbClr val="538CFF"/>
                </a:solidFill>
                <a:latin typeface="Arial" panose="020B0604020202020204" pitchFamily="34" charset="0"/>
              </a:rPr>
              <a:pPr>
                <a:spcBef>
                  <a:spcPct val="0"/>
                </a:spcBef>
                <a:buFontTx/>
                <a:buNone/>
              </a:pPr>
              <a:t>19</a:t>
            </a:fld>
            <a:endParaRPr lang="en-US" altLang="zh-TW" sz="1400">
              <a:solidFill>
                <a:srgbClr val="538CFF"/>
              </a:solidFill>
              <a:latin typeface="Arial" panose="020B0604020202020204" pitchFamily="34" charset="0"/>
            </a:endParaRPr>
          </a:p>
        </p:txBody>
      </p:sp>
      <p:sp>
        <p:nvSpPr>
          <p:cNvPr id="61444"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↓Mean ratio for Q-time constraint(rw)</a:t>
            </a:r>
            <a:b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b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↑Mean limit for Q-time constraint(tw)</a:t>
            </a:r>
          </a:p>
        </p:txBody>
      </p:sp>
      <p:graphicFrame>
        <p:nvGraphicFramePr>
          <p:cNvPr id="6" name="表格 5"/>
          <p:cNvGraphicFramePr>
            <a:graphicFrameLocks noGrp="1"/>
          </p:cNvGraphicFramePr>
          <p:nvPr/>
        </p:nvGraphicFramePr>
        <p:xfrm>
          <a:off x="466725" y="1700213"/>
          <a:ext cx="8137524" cy="4418012"/>
        </p:xfrm>
        <a:graphic>
          <a:graphicData uri="http://schemas.openxmlformats.org/drawingml/2006/table">
            <a:tbl>
              <a:tblPr firstRow="1" bandRow="1">
                <a:tableStyleId>{5C22544A-7EE6-4342-B048-85BDC9FD1C3A}</a:tableStyleId>
              </a:tblPr>
              <a:tblGrid>
                <a:gridCol w="3384968">
                  <a:extLst>
                    <a:ext uri="{9D8B030D-6E8A-4147-A177-3AD203B41FA5}">
                      <a16:colId xmlns:a16="http://schemas.microsoft.com/office/drawing/2014/main" val="20000"/>
                    </a:ext>
                  </a:extLst>
                </a:gridCol>
                <a:gridCol w="2376278">
                  <a:extLst>
                    <a:ext uri="{9D8B030D-6E8A-4147-A177-3AD203B41FA5}">
                      <a16:colId xmlns:a16="http://schemas.microsoft.com/office/drawing/2014/main" val="20001"/>
                    </a:ext>
                  </a:extLst>
                </a:gridCol>
                <a:gridCol w="2376278">
                  <a:extLst>
                    <a:ext uri="{9D8B030D-6E8A-4147-A177-3AD203B41FA5}">
                      <a16:colId xmlns:a16="http://schemas.microsoft.com/office/drawing/2014/main" val="20002"/>
                    </a:ext>
                  </a:extLst>
                </a:gridCol>
              </a:tblGrid>
              <a:tr h="467422">
                <a:tc>
                  <a:txBody>
                    <a:bodyPr/>
                    <a:lstStyle/>
                    <a:p>
                      <a:pPr algn="ctr"/>
                      <a:r>
                        <a:rPr lang="en-US" sz="1400" dirty="0" smtClean="0">
                          <a:solidFill>
                            <a:schemeClr val="bg1"/>
                          </a:solidFill>
                        </a:rPr>
                        <a:t>Example</a:t>
                      </a:r>
                      <a:endParaRPr lang="en-US" sz="1400" dirty="0">
                        <a:solidFill>
                          <a:schemeClr val="bg1"/>
                        </a:solidFill>
                      </a:endParaRPr>
                    </a:p>
                  </a:txBody>
                  <a:tcPr marL="91447" marR="91447" marT="45716" marB="457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en-US" sz="1400" dirty="0" err="1" smtClean="0">
                          <a:solidFill>
                            <a:schemeClr val="bg1"/>
                          </a:solidFill>
                        </a:rPr>
                        <a:t>rw</a:t>
                      </a:r>
                      <a:endParaRPr lang="en-US" sz="1400" dirty="0">
                        <a:solidFill>
                          <a:schemeClr val="bg1"/>
                        </a:solidFill>
                      </a:endParaRPr>
                    </a:p>
                  </a:txBody>
                  <a:tcPr marL="91447" marR="91447" marT="45716" marB="457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en-US" sz="1400" dirty="0" err="1" smtClean="0">
                          <a:solidFill>
                            <a:schemeClr val="bg1"/>
                          </a:solidFill>
                        </a:rPr>
                        <a:t>tw</a:t>
                      </a:r>
                      <a:endParaRPr lang="en-US" sz="1400" dirty="0">
                        <a:solidFill>
                          <a:schemeClr val="bg1"/>
                        </a:solidFill>
                      </a:endParaRPr>
                    </a:p>
                  </a:txBody>
                  <a:tcPr marL="91447" marR="91447" marT="45716" marB="457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1311882">
                <a:tc>
                  <a:txBody>
                    <a:bodyPr/>
                    <a:lstStyle/>
                    <a:p>
                      <a:endParaRPr lang="en-US" sz="1400" dirty="0"/>
                    </a:p>
                  </a:txBody>
                  <a:tcPr marL="91447" marR="91447" marT="45716" marB="4571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3EBF5"/>
                    </a:solidFill>
                  </a:tcPr>
                </a:tc>
                <a:tc>
                  <a:txBody>
                    <a:bodyPr/>
                    <a:lstStyle/>
                    <a:p>
                      <a:pPr algn="ctr"/>
                      <a:r>
                        <a:rPr lang="en-US" sz="1400" baseline="0" dirty="0" smtClean="0"/>
                        <a:t>(20% + 80%) ÷ 100% = 1</a:t>
                      </a:r>
                    </a:p>
                  </a:txBody>
                  <a:tcPr marL="91447" marR="91447" marT="45716" marB="457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3EBF5"/>
                    </a:solidFill>
                  </a:tcPr>
                </a:tc>
                <a:tc>
                  <a:txBody>
                    <a:bodyPr/>
                    <a:lstStyle/>
                    <a:p>
                      <a:pPr algn="ctr"/>
                      <a:r>
                        <a:rPr lang="en-US" sz="1400" dirty="0" smtClean="0"/>
                        <a:t>(6×20% + 12×80%) </a:t>
                      </a:r>
                      <a:r>
                        <a:rPr lang="en-US" sz="1400" baseline="0" dirty="0" smtClean="0"/>
                        <a:t>÷ 100%</a:t>
                      </a:r>
                      <a:r>
                        <a:rPr lang="en-US" sz="1400" dirty="0" smtClean="0"/>
                        <a:t> = 10.8 </a:t>
                      </a:r>
                      <a:r>
                        <a:rPr lang="en-US" sz="1400" dirty="0" err="1" smtClean="0"/>
                        <a:t>hrs</a:t>
                      </a:r>
                      <a:endParaRPr lang="en-US" sz="1400" dirty="0"/>
                    </a:p>
                  </a:txBody>
                  <a:tcPr marL="91447" marR="91447" marT="45716" marB="457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3EBF5"/>
                    </a:solidFill>
                  </a:tcPr>
                </a:tc>
                <a:extLst>
                  <a:ext uri="{0D108BD9-81ED-4DB2-BD59-A6C34878D82A}">
                    <a16:rowId xmlns:a16="http://schemas.microsoft.com/office/drawing/2014/main" val="10001"/>
                  </a:ext>
                </a:extLst>
              </a:tr>
              <a:tr h="1368046">
                <a:tc>
                  <a:txBody>
                    <a:bodyPr/>
                    <a:lstStyle/>
                    <a:p>
                      <a:endParaRPr lang="en-US" sz="1400" dirty="0"/>
                    </a:p>
                  </a:txBody>
                  <a:tcPr marL="91447" marR="91447" marT="45716" marB="4571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3EBF5"/>
                    </a:solidFill>
                  </a:tcPr>
                </a:tc>
                <a:tc>
                  <a:txBody>
                    <a:bodyPr/>
                    <a:lstStyle/>
                    <a:p>
                      <a:pPr algn="ctr"/>
                      <a:r>
                        <a:rPr lang="en-US" sz="1400" baseline="0" dirty="0" smtClean="0"/>
                        <a:t> (20% + 30%) ÷ 100% = 0.5</a:t>
                      </a:r>
                    </a:p>
                    <a:p>
                      <a:pPr algn="ctr"/>
                      <a:endParaRPr lang="en-US" sz="1400" dirty="0"/>
                    </a:p>
                  </a:txBody>
                  <a:tcPr marL="91447" marR="91447" marT="45716" marB="457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3EBF5"/>
                    </a:solidFill>
                  </a:tcPr>
                </a:tc>
                <a:tc>
                  <a:txBody>
                    <a:bodyPr/>
                    <a:lstStyle/>
                    <a:p>
                      <a:pPr algn="ctr"/>
                      <a:r>
                        <a:rPr lang="en-US" sz="1400" dirty="0" smtClean="0"/>
                        <a:t>(6×20% + 12×30%) </a:t>
                      </a:r>
                      <a:r>
                        <a:rPr lang="en-US" sz="1400" baseline="0" dirty="0" smtClean="0"/>
                        <a:t>÷ 50%</a:t>
                      </a:r>
                    </a:p>
                    <a:p>
                      <a:pPr algn="ctr"/>
                      <a:r>
                        <a:rPr lang="en-US" sz="1400" dirty="0" smtClean="0"/>
                        <a:t>= 9.6 </a:t>
                      </a:r>
                      <a:r>
                        <a:rPr lang="en-US" sz="1400" dirty="0" err="1" smtClean="0"/>
                        <a:t>hrs</a:t>
                      </a:r>
                      <a:endParaRPr lang="en-US" sz="1400" dirty="0" smtClean="0"/>
                    </a:p>
                    <a:p>
                      <a:pPr algn="ctr"/>
                      <a:endParaRPr lang="en-US" sz="1400" dirty="0"/>
                    </a:p>
                  </a:txBody>
                  <a:tcPr marL="91447" marR="91447" marT="45716" marB="457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3EBF5"/>
                    </a:solidFill>
                  </a:tcPr>
                </a:tc>
                <a:extLst>
                  <a:ext uri="{0D108BD9-81ED-4DB2-BD59-A6C34878D82A}">
                    <a16:rowId xmlns:a16="http://schemas.microsoft.com/office/drawing/2014/main" val="10002"/>
                  </a:ext>
                </a:extLst>
              </a:tr>
              <a:tr h="1270662">
                <a:tc>
                  <a:txBody>
                    <a:bodyPr/>
                    <a:lstStyle/>
                    <a:p>
                      <a:endParaRPr lang="en-US" sz="1400" dirty="0"/>
                    </a:p>
                  </a:txBody>
                  <a:tcPr marL="91447" marR="91447" marT="45716" marB="4571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3EBF5"/>
                    </a:solidFill>
                  </a:tcPr>
                </a:tc>
                <a:tc>
                  <a:txBody>
                    <a:bodyPr/>
                    <a:lstStyle/>
                    <a:p>
                      <a:pPr algn="ctr"/>
                      <a:r>
                        <a:rPr lang="en-US" sz="1400" baseline="0" dirty="0" smtClean="0"/>
                        <a:t>22.67 </a:t>
                      </a:r>
                      <a:r>
                        <a:rPr lang="en-US" sz="1400" baseline="0" dirty="0" err="1" smtClean="0"/>
                        <a:t>hrs</a:t>
                      </a:r>
                      <a:r>
                        <a:rPr lang="en-US" sz="1400" baseline="0" dirty="0" smtClean="0"/>
                        <a:t> &lt; 24 </a:t>
                      </a:r>
                      <a:r>
                        <a:rPr lang="en-US" sz="1400" baseline="0" dirty="0" err="1" smtClean="0"/>
                        <a:t>hrs</a:t>
                      </a:r>
                      <a:endParaRPr lang="en-US" sz="1400" baseline="0" dirty="0" smtClean="0"/>
                    </a:p>
                    <a:p>
                      <a:pPr algn="ctr"/>
                      <a:r>
                        <a:rPr lang="en-US" sz="1400" baseline="0" dirty="0" err="1" smtClean="0"/>
                        <a:t>rw</a:t>
                      </a:r>
                      <a:r>
                        <a:rPr lang="en-US" sz="1400" baseline="0" dirty="0" smtClean="0"/>
                        <a:t> of MG_B, C, D = 1</a:t>
                      </a:r>
                      <a:endParaRPr lang="en-US" sz="1400" dirty="0"/>
                    </a:p>
                  </a:txBody>
                  <a:tcPr marL="91447" marR="91447" marT="45716" marB="457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3EBF5"/>
                    </a:solidFill>
                  </a:tcPr>
                </a:tc>
                <a:tc>
                  <a:txBody>
                    <a:bodyPr/>
                    <a:lstStyle/>
                    <a:p>
                      <a:pPr algn="ctr"/>
                      <a:r>
                        <a:rPr lang="en-US" sz="1400" smtClean="0"/>
                        <a:t>µ Q-time </a:t>
                      </a:r>
                      <a:r>
                        <a:rPr lang="en-US" sz="1400" dirty="0" smtClean="0"/>
                        <a:t>of</a:t>
                      </a:r>
                      <a:r>
                        <a:rPr lang="en-US" sz="1400" baseline="0" dirty="0" smtClean="0"/>
                        <a:t> MG_B, C, D =</a:t>
                      </a:r>
                      <a:endParaRPr lang="en-US" sz="1400" dirty="0" smtClean="0"/>
                    </a:p>
                    <a:p>
                      <a:pPr algn="ctr"/>
                      <a:r>
                        <a:rPr lang="en-US" sz="1400" dirty="0" smtClean="0"/>
                        <a:t>68 </a:t>
                      </a:r>
                      <a:r>
                        <a:rPr lang="en-US" sz="1400" dirty="0" err="1" smtClean="0"/>
                        <a:t>hrs</a:t>
                      </a:r>
                      <a:r>
                        <a:rPr lang="en-US" sz="1400" baseline="0" dirty="0" smtClean="0"/>
                        <a:t> ÷ 3 steps = 22.67 </a:t>
                      </a:r>
                      <a:r>
                        <a:rPr lang="en-US" sz="1400" baseline="0" dirty="0" err="1" smtClean="0"/>
                        <a:t>hrs</a:t>
                      </a:r>
                      <a:endParaRPr lang="en-US" sz="1400" baseline="0" dirty="0" smtClean="0"/>
                    </a:p>
                  </a:txBody>
                  <a:tcPr marL="91447" marR="91447" marT="45716" marB="457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3EBF5"/>
                    </a:solidFill>
                  </a:tcPr>
                </a:tc>
                <a:extLst>
                  <a:ext uri="{0D108BD9-81ED-4DB2-BD59-A6C34878D82A}">
                    <a16:rowId xmlns:a16="http://schemas.microsoft.com/office/drawing/2014/main" val="10003"/>
                  </a:ext>
                </a:extLst>
              </a:tr>
            </a:tbl>
          </a:graphicData>
        </a:graphic>
      </p:graphicFrame>
      <p:pic>
        <p:nvPicPr>
          <p:cNvPr id="6146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5102225"/>
            <a:ext cx="3095625" cy="703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50" y="2565400"/>
            <a:ext cx="1995488" cy="623888"/>
          </a:xfrm>
          <a:prstGeom prst="rect">
            <a:avLst/>
          </a:prstGeom>
          <a:solidFill>
            <a:srgbClr val="E3EBF5"/>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146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050" y="3800475"/>
            <a:ext cx="1995488" cy="76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字版面配置區 2"/>
          <p:cNvSpPr txBox="1">
            <a:spLocks/>
          </p:cNvSpPr>
          <p:nvPr/>
        </p:nvSpPr>
        <p:spPr bwMode="auto">
          <a:xfrm>
            <a:off x="5003800" y="4373563"/>
            <a:ext cx="2376488" cy="323850"/>
          </a:xfrm>
          <a:prstGeom prst="rect">
            <a:avLst/>
          </a:prstGeom>
          <a:solidFill>
            <a:schemeClr val="tx1">
              <a:lumMod val="50000"/>
              <a:lumOff val="50000"/>
            </a:schemeClr>
          </a:solidFill>
          <a:ln>
            <a:noFill/>
          </a:ln>
        </p:spPr>
        <p:txBody>
          <a:bodyPr/>
          <a:lstStyle>
            <a:lvl1pPr>
              <a:spcBef>
                <a:spcPct val="20000"/>
              </a:spcBef>
              <a:buFont typeface="Arial" pitchFamily="34" charset="0"/>
              <a:buChar char="•"/>
              <a:defRPr sz="3200">
                <a:solidFill>
                  <a:schemeClr val="tx1"/>
                </a:solidFill>
                <a:latin typeface="Calibri" pitchFamily="34" charset="0"/>
                <a:ea typeface="新細明體" pitchFamily="18" charset="-120"/>
              </a:defRPr>
            </a:lvl1pPr>
            <a:lvl2pPr marL="742950" indent="-285750">
              <a:spcBef>
                <a:spcPct val="20000"/>
              </a:spcBef>
              <a:buFont typeface="Arial" pitchFamily="34"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pitchFamily="34"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pitchFamily="34"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pitchFamily="34"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新細明體" pitchFamily="18" charset="-120"/>
              </a:defRPr>
            </a:lvl9pPr>
          </a:lstStyle>
          <a:p>
            <a:pPr algn="ctr" eaLnBrk="1" hangingPunct="1">
              <a:buFont typeface="Arial" pitchFamily="34" charset="0"/>
              <a:buNone/>
              <a:defRPr/>
            </a:pPr>
            <a:r>
              <a:rPr lang="en-US" altLang="en-US" sz="1400" i="1" smtClean="0">
                <a:solidFill>
                  <a:schemeClr val="bg1"/>
                </a:solidFill>
              </a:rPr>
              <a:t>Ignore Q-time </a:t>
            </a:r>
            <a:r>
              <a:rPr lang="en-US" altLang="en-US" sz="1400" i="1" dirty="0" smtClean="0">
                <a:solidFill>
                  <a:schemeClr val="bg1"/>
                </a:solidFill>
              </a:rPr>
              <a:t>≥ 24 </a:t>
            </a:r>
            <a:r>
              <a:rPr lang="en-US" altLang="en-US" sz="1400" i="1" dirty="0" err="1" smtClean="0">
                <a:solidFill>
                  <a:schemeClr val="bg1"/>
                </a:solidFill>
              </a:rPr>
              <a:t>hrs</a:t>
            </a:r>
            <a:endParaRPr lang="en-US" altLang="en-US" sz="1400" i="1" dirty="0" smtClean="0">
              <a:solidFill>
                <a:schemeClr val="bg1"/>
              </a:solidFill>
            </a:endParaRPr>
          </a:p>
        </p:txBody>
      </p:sp>
      <p:sp>
        <p:nvSpPr>
          <p:cNvPr id="61471" name="文字方塊 1"/>
          <p:cNvSpPr txBox="1">
            <a:spLocks noChangeArrowheads="1"/>
          </p:cNvSpPr>
          <p:nvPr/>
        </p:nvSpPr>
        <p:spPr bwMode="auto">
          <a:xfrm>
            <a:off x="755650" y="6165850"/>
            <a:ext cx="201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400"/>
              <a:t>MG: Machine group</a:t>
            </a:r>
            <a:endParaRPr lang="zh-TW" altLang="en-US" sz="1400"/>
          </a:p>
        </p:txBody>
      </p:sp>
    </p:spTree>
    <p:extLst>
      <p:ext uri="{BB962C8B-B14F-4D97-AF65-F5344CB8AC3E}">
        <p14:creationId xmlns:p14="http://schemas.microsoft.com/office/powerpoint/2010/main" val="60502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ktangel 72">
            <a:extLst/>
          </p:cNvPr>
          <p:cNvSpPr/>
          <p:nvPr/>
        </p:nvSpPr>
        <p:spPr>
          <a:xfrm rot="10800000" flipV="1">
            <a:off x="0" y="0"/>
            <a:ext cx="9144000" cy="1079500"/>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26627" name="標題 1"/>
          <p:cNvSpPr>
            <a:spLocks noGrp="1"/>
          </p:cNvSpPr>
          <p:nvPr>
            <p:ph type="title"/>
          </p:nvPr>
        </p:nvSpPr>
        <p:spPr>
          <a:xfrm>
            <a:off x="527050" y="285750"/>
            <a:ext cx="7977188" cy="509588"/>
          </a:xfrm>
        </p:spPr>
        <p:txBody>
          <a:bodyPr lIns="0" tIns="42203" rIns="0" bIns="42203"/>
          <a:lstStyle/>
          <a:p>
            <a:pPr algn="l" eaLnBrk="1" hangingPunct="1"/>
            <a:r>
              <a:rPr lang="en-US" altLang="zh-TW" sz="2400" smtClean="0">
                <a:solidFill>
                  <a:schemeClr val="tx1"/>
                </a:solidFill>
                <a:latin typeface="Segoe UI" panose="020B0502040204020203" pitchFamily="34" charset="0"/>
                <a:ea typeface="新細明體" panose="02020500000000000000" pitchFamily="18" charset="-120"/>
                <a:cs typeface="Segoe UI" panose="020B0502040204020203" pitchFamily="34" charset="0"/>
              </a:rPr>
              <a:t>The Complete KPIs for each Machine Group</a:t>
            </a:r>
          </a:p>
        </p:txBody>
      </p:sp>
      <p:sp>
        <p:nvSpPr>
          <p:cNvPr id="26628" name="投影片編號版面配置區 2"/>
          <p:cNvSpPr>
            <a:spLocks noGrp="1"/>
          </p:cNvSpPr>
          <p:nvPr>
            <p:ph type="sldNum" sz="quarter" idx="10"/>
          </p:nvPr>
        </p:nvSpPr>
        <p:spPr bwMode="auto">
          <a:xfrm>
            <a:off x="250825" y="6451600"/>
            <a:ext cx="531813" cy="290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70B7DBE-6628-4067-8B05-A61C0896185A}" type="slidenum">
              <a:rPr lang="en-US" altLang="zh-TW" sz="1200">
                <a:solidFill>
                  <a:srgbClr val="538CFF"/>
                </a:solidFill>
                <a:latin typeface="Arial" panose="020B0604020202020204" pitchFamily="34" charset="0"/>
              </a:rPr>
              <a:pPr>
                <a:spcBef>
                  <a:spcPct val="0"/>
                </a:spcBef>
                <a:buFontTx/>
                <a:buNone/>
              </a:pPr>
              <a:t>2</a:t>
            </a:fld>
            <a:endParaRPr lang="en-US" altLang="zh-TW" sz="1200">
              <a:solidFill>
                <a:srgbClr val="538CFF"/>
              </a:solidFill>
              <a:latin typeface="Arial" panose="020B0604020202020204" pitchFamily="34" charset="0"/>
            </a:endParaRPr>
          </a:p>
        </p:txBody>
      </p:sp>
      <p:sp>
        <p:nvSpPr>
          <p:cNvPr id="12" name="文字方塊 1">
            <a:extLst/>
          </p:cNvPr>
          <p:cNvSpPr txBox="1">
            <a:spLocks noChangeArrowheads="1"/>
          </p:cNvSpPr>
          <p:nvPr/>
        </p:nvSpPr>
        <p:spPr bwMode="auto">
          <a:xfrm>
            <a:off x="684213" y="6334125"/>
            <a:ext cx="332263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defRPr/>
            </a:pPr>
            <a:r>
              <a:rPr lang="en-US" altLang="zh-TW" sz="923" kern="2200" dirty="0">
                <a:latin typeface="Arial" pitchFamily="34" charset="0"/>
                <a:ea typeface="新細明體"/>
                <a:cs typeface="Arial" pitchFamily="34" charset="0"/>
              </a:rPr>
              <a:t>↑</a:t>
            </a:r>
            <a:r>
              <a:rPr lang="en-US" altLang="zh-TW" sz="923" dirty="0"/>
              <a:t>: The higher, the better ;  </a:t>
            </a:r>
            <a:r>
              <a:rPr lang="en-US" altLang="zh-TW" sz="923" kern="2200" dirty="0">
                <a:latin typeface="Arial" pitchFamily="34" charset="0"/>
                <a:cs typeface="Arial" pitchFamily="34" charset="0"/>
              </a:rPr>
              <a:t>↓</a:t>
            </a:r>
            <a:r>
              <a:rPr lang="en-US" altLang="zh-TW" sz="923" dirty="0"/>
              <a:t>: The lower, the better</a:t>
            </a:r>
            <a:endParaRPr lang="zh-TW" altLang="en-US" sz="923" dirty="0">
              <a:solidFill>
                <a:srgbClr val="FF0000"/>
              </a:solidFill>
            </a:endParaRPr>
          </a:p>
        </p:txBody>
      </p:sp>
      <p:graphicFrame>
        <p:nvGraphicFramePr>
          <p:cNvPr id="13" name="表格 12">
            <a:extLst/>
          </p:cNvPr>
          <p:cNvGraphicFramePr>
            <a:graphicFrameLocks noGrp="1"/>
          </p:cNvGraphicFramePr>
          <p:nvPr/>
        </p:nvGraphicFramePr>
        <p:xfrm>
          <a:off x="503238" y="1671638"/>
          <a:ext cx="7977188" cy="4081320"/>
        </p:xfrm>
        <a:graphic>
          <a:graphicData uri="http://schemas.openxmlformats.org/drawingml/2006/table">
            <a:tbl>
              <a:tblPr firstRow="1" bandRow="1">
                <a:tableStyleId>{C4B1156A-380E-4F78-BDF5-A606A8083BF9}</a:tableStyleId>
              </a:tblPr>
              <a:tblGrid>
                <a:gridCol w="598271">
                  <a:extLst>
                    <a:ext uri="{9D8B030D-6E8A-4147-A177-3AD203B41FA5}">
                      <a16:colId xmlns:a16="http://schemas.microsoft.com/office/drawing/2014/main" val="20000"/>
                    </a:ext>
                  </a:extLst>
                </a:gridCol>
                <a:gridCol w="1728395">
                  <a:extLst>
                    <a:ext uri="{9D8B030D-6E8A-4147-A177-3AD203B41FA5}">
                      <a16:colId xmlns:a16="http://schemas.microsoft.com/office/drawing/2014/main" val="20001"/>
                    </a:ext>
                  </a:extLst>
                </a:gridCol>
                <a:gridCol w="1728395">
                  <a:extLst>
                    <a:ext uri="{9D8B030D-6E8A-4147-A177-3AD203B41FA5}">
                      <a16:colId xmlns:a16="http://schemas.microsoft.com/office/drawing/2014/main" val="20002"/>
                    </a:ext>
                  </a:extLst>
                </a:gridCol>
                <a:gridCol w="1728395">
                  <a:extLst>
                    <a:ext uri="{9D8B030D-6E8A-4147-A177-3AD203B41FA5}">
                      <a16:colId xmlns:a16="http://schemas.microsoft.com/office/drawing/2014/main" val="20003"/>
                    </a:ext>
                  </a:extLst>
                </a:gridCol>
                <a:gridCol w="2193732">
                  <a:extLst>
                    <a:ext uri="{9D8B030D-6E8A-4147-A177-3AD203B41FA5}">
                      <a16:colId xmlns:a16="http://schemas.microsoft.com/office/drawing/2014/main" val="20004"/>
                    </a:ext>
                  </a:extLst>
                </a:gridCol>
              </a:tblGrid>
              <a:tr h="296526">
                <a:tc rowSpan="2">
                  <a:txBody>
                    <a:bodyPr/>
                    <a:lstStyle/>
                    <a:p>
                      <a:pPr algn="ctr"/>
                      <a:r>
                        <a:rPr lang="en-US" altLang="zh-TW" sz="900" b="1" dirty="0">
                          <a:solidFill>
                            <a:schemeClr val="bg1"/>
                          </a:solidFill>
                        </a:rPr>
                        <a:t>Type</a:t>
                      </a:r>
                      <a:endParaRPr lang="zh-TW" altLang="en-US" sz="900" b="1" dirty="0">
                        <a:solidFill>
                          <a:schemeClr val="bg1"/>
                        </a:solidFill>
                      </a:endParaRPr>
                    </a:p>
                  </a:txBody>
                  <a:tcPr marL="84423" marR="84423" marT="44763" marB="44763"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gridSpan="2">
                  <a:txBody>
                    <a:bodyPr/>
                    <a:lstStyle/>
                    <a:p>
                      <a:pPr algn="ctr"/>
                      <a:r>
                        <a:rPr lang="en-US" altLang="zh-TW" sz="1300" b="1" dirty="0">
                          <a:solidFill>
                            <a:schemeClr val="bg1"/>
                          </a:solidFill>
                        </a:rPr>
                        <a:t>Traditional </a:t>
                      </a:r>
                      <a:r>
                        <a:rPr lang="en-US" altLang="zh-TW" sz="1300" b="1" dirty="0" smtClean="0">
                          <a:solidFill>
                            <a:schemeClr val="bg1"/>
                          </a:solidFill>
                        </a:rPr>
                        <a:t>14 </a:t>
                      </a:r>
                      <a:r>
                        <a:rPr lang="en-US" altLang="zh-TW" sz="1300" b="1" dirty="0">
                          <a:solidFill>
                            <a:schemeClr val="bg1"/>
                          </a:solidFill>
                        </a:rPr>
                        <a:t>KPI</a:t>
                      </a:r>
                      <a:endParaRPr lang="zh-TW" altLang="en-US" sz="1300" b="1" dirty="0">
                        <a:solidFill>
                          <a:schemeClr val="bg1"/>
                        </a:solidFill>
                      </a:endParaRPr>
                    </a:p>
                  </a:txBody>
                  <a:tcPr marL="84423" marR="84423" marT="44763" marB="4476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hMerge="1">
                  <a:txBody>
                    <a:bodyPr/>
                    <a:lstStyle/>
                    <a:p>
                      <a:endParaRPr lang="zh-TW" altLang="en-US"/>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gridSpan="2">
                  <a:txBody>
                    <a:bodyPr/>
                    <a:lstStyle/>
                    <a:p>
                      <a:pPr algn="ctr"/>
                      <a:r>
                        <a:rPr lang="en-US" altLang="zh-TW" sz="1300" b="1" dirty="0">
                          <a:solidFill>
                            <a:schemeClr val="bg1"/>
                          </a:solidFill>
                        </a:rPr>
                        <a:t> Extra </a:t>
                      </a:r>
                      <a:r>
                        <a:rPr lang="en-US" altLang="zh-TW" sz="1300" b="1" dirty="0" smtClean="0">
                          <a:solidFill>
                            <a:schemeClr val="bg1"/>
                          </a:solidFill>
                        </a:rPr>
                        <a:t>13 </a:t>
                      </a:r>
                      <a:r>
                        <a:rPr lang="en-US" altLang="zh-TW" sz="1300" b="1" dirty="0">
                          <a:solidFill>
                            <a:schemeClr val="bg1"/>
                          </a:solidFill>
                        </a:rPr>
                        <a:t>KPI</a:t>
                      </a:r>
                      <a:endParaRPr lang="zh-TW" altLang="en-US" sz="1300" b="1" dirty="0">
                        <a:solidFill>
                          <a:schemeClr val="bg1"/>
                        </a:solidFill>
                      </a:endParaRPr>
                    </a:p>
                  </a:txBody>
                  <a:tcPr marL="84423" marR="84423" marT="44763" marB="44763"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hMerge="1">
                  <a:txBody>
                    <a:bodyPr/>
                    <a:lstStyle/>
                    <a:p>
                      <a:endParaRPr lang="zh-TW" altLang="en-US"/>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266268">
                <a:tc vMerge="1">
                  <a:txBody>
                    <a:bodyPr/>
                    <a:lstStyle/>
                    <a:p>
                      <a:pPr algn="ctr"/>
                      <a:endParaRPr lang="zh-TW" altLang="en-US" sz="1000" dirty="0">
                        <a:solidFill>
                          <a:schemeClr val="bg1"/>
                        </a:solidFill>
                      </a:endParaRPr>
                    </a:p>
                  </a:txBody>
                  <a:tcPr marL="91427" marR="91427" marT="48525" marB="4852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en-US" altLang="zh-TW" sz="1100" b="1" dirty="0">
                          <a:solidFill>
                            <a:schemeClr val="bg1"/>
                          </a:solidFill>
                        </a:rPr>
                        <a:t>KPI</a:t>
                      </a:r>
                      <a:endParaRPr lang="zh-TW" altLang="en-US" sz="1100" b="1" dirty="0">
                        <a:solidFill>
                          <a:schemeClr val="bg1"/>
                        </a:solidFill>
                      </a:endParaRPr>
                    </a:p>
                  </a:txBody>
                  <a:tcPr marL="84423" marR="84423" marT="44763" marB="4476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TW" sz="1100" b="1" dirty="0">
                          <a:solidFill>
                            <a:schemeClr val="bg1"/>
                          </a:solidFill>
                        </a:rPr>
                        <a:t>Description</a:t>
                      </a:r>
                      <a:endParaRPr lang="zh-TW" altLang="en-US" sz="1100" b="1" dirty="0">
                        <a:solidFill>
                          <a:schemeClr val="bg1"/>
                        </a:solidFill>
                      </a:endParaRPr>
                    </a:p>
                  </a:txBody>
                  <a:tcPr marL="84423" marR="84423" marT="44763" marB="4476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TW" sz="1100" b="1" dirty="0">
                          <a:solidFill>
                            <a:schemeClr val="bg1"/>
                          </a:solidFill>
                        </a:rPr>
                        <a:t>KPI</a:t>
                      </a:r>
                      <a:endParaRPr lang="zh-TW" altLang="en-US" sz="1100" b="1" dirty="0">
                        <a:solidFill>
                          <a:schemeClr val="bg1"/>
                        </a:solidFill>
                      </a:endParaRPr>
                    </a:p>
                  </a:txBody>
                  <a:tcPr marL="84423" marR="84423" marT="44763" marB="4476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TW" sz="1100" b="1" dirty="0">
                          <a:solidFill>
                            <a:schemeClr val="bg1"/>
                          </a:solidFill>
                        </a:rPr>
                        <a:t>Description</a:t>
                      </a:r>
                      <a:endParaRPr lang="zh-TW" altLang="en-US" sz="1100" b="1" dirty="0">
                        <a:solidFill>
                          <a:schemeClr val="bg1"/>
                        </a:solidFill>
                      </a:endParaRPr>
                    </a:p>
                  </a:txBody>
                  <a:tcPr marL="84423" marR="84423" marT="44763" marB="44763"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426593">
                <a:tc>
                  <a:txBody>
                    <a:bodyPr/>
                    <a:lstStyle/>
                    <a:p>
                      <a:pPr algn="ctr">
                        <a:lnSpc>
                          <a:spcPts val="1000"/>
                        </a:lnSpc>
                        <a:spcBef>
                          <a:spcPts val="600"/>
                        </a:spcBef>
                      </a:pPr>
                      <a:r>
                        <a:rPr lang="en-US" altLang="zh-TW" sz="900" dirty="0">
                          <a:solidFill>
                            <a:schemeClr val="tx1"/>
                          </a:solidFill>
                          <a:latin typeface="+mj-lt"/>
                        </a:rPr>
                        <a:t>Machine</a:t>
                      </a:r>
                      <a:endParaRPr lang="zh-TW" altLang="en-US" sz="900" dirty="0">
                        <a:solidFill>
                          <a:schemeClr val="tx1"/>
                        </a:solidFill>
                        <a:latin typeface="+mj-lt"/>
                      </a:endParaRPr>
                    </a:p>
                  </a:txBody>
                  <a:tcPr marL="84423" marR="84423" marT="44763" marB="4476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indent="0" algn="l">
                        <a:lnSpc>
                          <a:spcPct val="100000"/>
                        </a:lnSpc>
                        <a:spcBef>
                          <a:spcPts val="0"/>
                        </a:spcBef>
                        <a:spcAft>
                          <a:spcPts val="0"/>
                        </a:spcAft>
                        <a:buFontTx/>
                        <a:buNone/>
                      </a:pPr>
                      <a:r>
                        <a:rPr lang="en-US" altLang="zh-TW" sz="900" b="0" kern="2200" dirty="0">
                          <a:solidFill>
                            <a:srgbClr val="0000CC"/>
                          </a:solidFill>
                          <a:latin typeface="+mj-lt"/>
                          <a:cs typeface="Arial" pitchFamily="34" charset="0"/>
                        </a:rPr>
                        <a:t>↑Mean available rate(v)</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cs typeface="Arial" pitchFamily="34" charset="0"/>
                        </a:rPr>
                        <a:t>機台可用率</a:t>
                      </a:r>
                      <a:endParaRPr lang="en-US" altLang="zh-TW" sz="900" b="1" kern="2200" dirty="0">
                        <a:solidFill>
                          <a:srgbClr val="C00000"/>
                        </a:solidFill>
                        <a:latin typeface="+mj-lt"/>
                        <a:cs typeface="Arial" pitchFamily="34" charset="0"/>
                      </a:endParaRPr>
                    </a:p>
                    <a:p>
                      <a:pPr marL="0" indent="0" algn="l">
                        <a:lnSpc>
                          <a:spcPct val="100000"/>
                        </a:lnSpc>
                        <a:spcBef>
                          <a:spcPts val="0"/>
                        </a:spcBef>
                        <a:spcAft>
                          <a:spcPts val="0"/>
                        </a:spcAft>
                        <a:buFontTx/>
                        <a:buNone/>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Tx/>
                        <a:buNone/>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Tx/>
                        <a:buNone/>
                      </a:pPr>
                      <a:r>
                        <a:rPr lang="en-US" altLang="zh-TW" sz="900" b="0" kern="2200" dirty="0">
                          <a:solidFill>
                            <a:srgbClr val="0000CC"/>
                          </a:solidFill>
                          <a:latin typeface="+mj-lt"/>
                          <a:cs typeface="Arial" pitchFamily="34" charset="0"/>
                        </a:rPr>
                        <a:t>↓Mean process time(</a:t>
                      </a:r>
                      <a:r>
                        <a:rPr lang="en-US" altLang="zh-TW" sz="900" b="0" kern="2200" dirty="0" err="1">
                          <a:solidFill>
                            <a:srgbClr val="0000CC"/>
                          </a:solidFill>
                          <a:latin typeface="+mj-lt"/>
                          <a:cs typeface="Arial" pitchFamily="34" charset="0"/>
                        </a:rPr>
                        <a:t>pt</a:t>
                      </a:r>
                      <a:r>
                        <a:rPr lang="en-US" altLang="zh-TW" sz="900" b="0" kern="2200" dirty="0">
                          <a:solidFill>
                            <a:srgbClr val="0000CC"/>
                          </a:solidFill>
                          <a:latin typeface="+mj-lt"/>
                          <a:cs typeface="Arial" pitchFamily="34" charset="0"/>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900" b="1" kern="2200" dirty="0" smtClean="0">
                          <a:solidFill>
                            <a:srgbClr val="C00000"/>
                          </a:solidFill>
                          <a:latin typeface="+mj-lt"/>
                          <a:cs typeface="Arial" pitchFamily="34" charset="0"/>
                        </a:rPr>
                        <a:t>加工時間</a:t>
                      </a:r>
                      <a:endParaRPr lang="en-US" altLang="zh-TW" sz="900" b="1" kern="2200" dirty="0">
                        <a:solidFill>
                          <a:srgbClr val="C00000"/>
                        </a:solidFill>
                        <a:latin typeface="+mj-lt"/>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900" b="0" kern="2200" dirty="0">
                        <a:solidFill>
                          <a:srgbClr val="0000CC"/>
                        </a:solidFill>
                        <a:latin typeface="+mj-lt"/>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b="0" kern="2200" dirty="0">
                          <a:solidFill>
                            <a:srgbClr val="0000CC"/>
                          </a:solidFill>
                          <a:latin typeface="+mj-lt"/>
                          <a:cs typeface="Arial" pitchFamily="34" charset="0"/>
                        </a:rPr>
                        <a:t>↑Mean number of machines(m)</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cs typeface="Arial" pitchFamily="34" charset="0"/>
                        </a:rPr>
                        <a:t>機台數</a:t>
                      </a:r>
                      <a:endParaRPr lang="en-US" altLang="zh-TW" sz="900" b="1" kern="2200" dirty="0">
                        <a:solidFill>
                          <a:srgbClr val="C00000"/>
                        </a:solidFill>
                        <a:latin typeface="+mj-lt"/>
                        <a:cs typeface="Arial" pitchFamily="34" charset="0"/>
                      </a:endParaRPr>
                    </a:p>
                    <a:p>
                      <a:pPr marL="171450" indent="-171450" algn="l">
                        <a:lnSpc>
                          <a:spcPct val="100000"/>
                        </a:lnSpc>
                        <a:spcBef>
                          <a:spcPts val="0"/>
                        </a:spcBef>
                        <a:spcAft>
                          <a:spcPts val="0"/>
                        </a:spcAft>
                        <a:buFont typeface="Arial" panose="020B0604020202020204" pitchFamily="34" charset="0"/>
                        <a:buChar char="•"/>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↑Mean percentage of usable machines(u</a:t>
                      </a:r>
                      <a:r>
                        <a:rPr lang="en-US" altLang="zh-TW" sz="900" b="0" kern="2200" dirty="0" smtClean="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cs typeface="Arial" pitchFamily="34" charset="0"/>
                        </a:rPr>
                        <a:t>路寬</a:t>
                      </a:r>
                      <a:endParaRPr lang="en-US" altLang="zh-TW" sz="900" b="1" kern="2200" dirty="0" smtClean="0">
                        <a:solidFill>
                          <a:srgbClr val="C00000"/>
                        </a:solidFill>
                        <a:latin typeface="+mj-lt"/>
                        <a:cs typeface="Arial" pitchFamily="34" charset="0"/>
                      </a:endParaRPr>
                    </a:p>
                    <a:p>
                      <a:pPr marL="171450" indent="-171450" algn="l">
                        <a:lnSpc>
                          <a:spcPct val="100000"/>
                        </a:lnSpc>
                        <a:spcBef>
                          <a:spcPts val="0"/>
                        </a:spcBef>
                        <a:spcAft>
                          <a:spcPts val="0"/>
                        </a:spcAft>
                        <a:buFont typeface="Arial" panose="020B0604020202020204" pitchFamily="34" charset="0"/>
                        <a:buChar char="•"/>
                      </a:pPr>
                      <a:endParaRPr lang="en-US" altLang="zh-TW" sz="900" b="1" kern="2200" dirty="0">
                        <a:solidFill>
                          <a:srgbClr val="C00000"/>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↓Mean sampling rate(s)</a:t>
                      </a:r>
                      <a:endParaRPr lang="en-US" altLang="zh-TW" sz="900" b="0" kern="2200" dirty="0">
                        <a:solidFill>
                          <a:srgbClr val="0000CC"/>
                        </a:solidFill>
                        <a:latin typeface="+mn-lt"/>
                        <a:ea typeface="+mn-ea"/>
                        <a:cs typeface="Arial"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900" b="1" kern="2200" dirty="0" smtClean="0">
                          <a:solidFill>
                            <a:srgbClr val="C00000"/>
                          </a:solidFill>
                          <a:latin typeface="+mn-lt"/>
                          <a:ea typeface="+mn-ea"/>
                          <a:cs typeface="Arial" pitchFamily="34" charset="0"/>
                        </a:rPr>
                        <a:t>檢測率</a:t>
                      </a:r>
                      <a:endParaRPr lang="en-US" altLang="zh-TW" sz="900" b="1" kern="2200" dirty="0">
                        <a:solidFill>
                          <a:srgbClr val="C00000"/>
                        </a:solidFill>
                        <a:latin typeface="+mn-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dirty="0">
                        <a:solidFill>
                          <a:srgbClr val="0000CC"/>
                        </a:solidFill>
                        <a:latin typeface="+mn-lt"/>
                        <a:ea typeface="+mn-ea"/>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smtClean="0">
                          <a:solidFill>
                            <a:srgbClr val="0000CC"/>
                          </a:solidFill>
                          <a:latin typeface="+mn-lt"/>
                          <a:ea typeface="+mn-ea"/>
                          <a:cs typeface="Arial" pitchFamily="34" charset="0"/>
                        </a:rPr>
                        <a:t>↓Mean tool</a:t>
                      </a:r>
                      <a:r>
                        <a:rPr lang="en-US" altLang="zh-TW" sz="900" b="0" kern="2200" baseline="0" dirty="0" smtClean="0">
                          <a:solidFill>
                            <a:srgbClr val="0000CC"/>
                          </a:solidFill>
                          <a:latin typeface="+mn-lt"/>
                          <a:ea typeface="+mn-ea"/>
                          <a:cs typeface="Arial" pitchFamily="34" charset="0"/>
                        </a:rPr>
                        <a:t> wait time% for OHT (ow)</a:t>
                      </a:r>
                      <a:endParaRPr lang="en-US" altLang="zh-TW" sz="900" b="0" kern="2200" dirty="0" smtClean="0">
                        <a:solidFill>
                          <a:srgbClr val="0000CC"/>
                        </a:solidFill>
                        <a:latin typeface="+mn-lt"/>
                        <a:ea typeface="+mn-ea"/>
                        <a:cs typeface="Arial"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900" b="1" kern="2200" dirty="0" smtClean="0">
                          <a:solidFill>
                            <a:srgbClr val="C00000"/>
                          </a:solidFill>
                          <a:latin typeface="+mn-lt"/>
                          <a:ea typeface="+mn-ea"/>
                          <a:cs typeface="Arial" pitchFamily="34" charset="0"/>
                        </a:rPr>
                        <a:t>等待傳送時間比例</a:t>
                      </a:r>
                      <a:endParaRPr lang="en-US" altLang="zh-TW" sz="900" b="1" kern="2200" dirty="0" smtClean="0">
                        <a:solidFill>
                          <a:srgbClr val="C00000"/>
                        </a:solidFill>
                        <a:latin typeface="+mn-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dirty="0">
                        <a:solidFill>
                          <a:srgbClr val="0000CC"/>
                        </a:solidFill>
                        <a:latin typeface="+mn-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dirty="0">
                        <a:solidFill>
                          <a:srgbClr val="0000CC"/>
                        </a:solidFill>
                        <a:latin typeface="+mn-lt"/>
                        <a:ea typeface="+mn-ea"/>
                        <a:cs typeface="Arial" pitchFamily="34" charset="0"/>
                      </a:endParaRPr>
                    </a:p>
                  </a:txBody>
                  <a:tcPr marL="84423" marR="84423" marT="44763" marB="4476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92075" indent="-92075" algn="l">
                        <a:lnSpc>
                          <a:spcPct val="100000"/>
                        </a:lnSpc>
                        <a:spcBef>
                          <a:spcPts val="0"/>
                        </a:spcBef>
                        <a:spcAft>
                          <a:spcPts val="0"/>
                        </a:spcAft>
                        <a:buFont typeface="Arial" panose="020B0604020202020204" pitchFamily="34" charset="0"/>
                        <a:buChar char="•"/>
                      </a:pPr>
                      <a:r>
                        <a:rPr lang="en-US" altLang="zh-TW" sz="900" b="0" baseline="0" dirty="0">
                          <a:solidFill>
                            <a:schemeClr val="tx1"/>
                          </a:solidFill>
                          <a:latin typeface="+mj-lt"/>
                        </a:rPr>
                        <a:t>(Run time+ Idle time)/Total time</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baseline="0" dirty="0">
                        <a:solidFill>
                          <a:schemeClr val="tx1"/>
                        </a:solidFill>
                        <a:latin typeface="+mj-lt"/>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baseline="0" dirty="0">
                        <a:solidFill>
                          <a:schemeClr val="tx1"/>
                        </a:solidFill>
                        <a:latin typeface="+mj-lt"/>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baseline="0" dirty="0">
                          <a:solidFill>
                            <a:schemeClr val="tx1"/>
                          </a:solidFill>
                          <a:latin typeface="+mj-lt"/>
                        </a:rPr>
                        <a:t>End process time</a:t>
                      </a:r>
                      <a:r>
                        <a:rPr lang="zh-TW" altLang="en-US" sz="900" b="0" kern="2200" baseline="0" dirty="0">
                          <a:solidFill>
                            <a:schemeClr val="tx1"/>
                          </a:solidFill>
                          <a:latin typeface="新細明體"/>
                          <a:ea typeface="+mn-ea"/>
                          <a:cs typeface="Arial" pitchFamily="34" charset="0"/>
                        </a:rPr>
                        <a:t>－</a:t>
                      </a:r>
                      <a:r>
                        <a:rPr lang="en-US" altLang="zh-TW" sz="900" b="0" baseline="0" dirty="0">
                          <a:solidFill>
                            <a:schemeClr val="tx1"/>
                          </a:solidFill>
                          <a:latin typeface="+mj-lt"/>
                        </a:rPr>
                        <a:t>Start process time for a lot or a batch</a:t>
                      </a:r>
                    </a:p>
                    <a:p>
                      <a:pPr marL="92075" indent="-92075" algn="l">
                        <a:lnSpc>
                          <a:spcPct val="100000"/>
                        </a:lnSpc>
                        <a:spcBef>
                          <a:spcPts val="0"/>
                        </a:spcBef>
                        <a:spcAft>
                          <a:spcPts val="0"/>
                        </a:spcAft>
                        <a:buFont typeface="Arial" panose="020B0604020202020204" pitchFamily="34" charset="0"/>
                        <a:buChar char="•"/>
                      </a:pPr>
                      <a:r>
                        <a:rPr lang="en-US" altLang="zh-TW" sz="900" b="0" baseline="0" dirty="0">
                          <a:solidFill>
                            <a:schemeClr val="tx1"/>
                          </a:solidFill>
                          <a:latin typeface="+mj-lt"/>
                        </a:rPr>
                        <a:t>Number of machines for the machine group</a:t>
                      </a:r>
                    </a:p>
                    <a:p>
                      <a:pPr marL="92075" indent="-92075" algn="l">
                        <a:lnSpc>
                          <a:spcPct val="100000"/>
                        </a:lnSpc>
                        <a:spcBef>
                          <a:spcPts val="0"/>
                        </a:spcBef>
                        <a:spcAft>
                          <a:spcPts val="0"/>
                        </a:spcAft>
                        <a:buFont typeface="Arial" panose="020B0604020202020204" pitchFamily="34" charset="0"/>
                        <a:buChar char="•"/>
                      </a:pPr>
                      <a:endParaRPr lang="en-US" altLang="zh-TW" sz="900" b="0" baseline="0" dirty="0">
                        <a:solidFill>
                          <a:schemeClr val="tx1"/>
                        </a:solidFill>
                        <a:latin typeface="+mj-lt"/>
                      </a:endParaRPr>
                    </a:p>
                    <a:p>
                      <a:pPr marL="92075" indent="-92075" algn="l">
                        <a:lnSpc>
                          <a:spcPct val="100000"/>
                        </a:lnSpc>
                        <a:spcBef>
                          <a:spcPts val="0"/>
                        </a:spcBef>
                        <a:spcAft>
                          <a:spcPts val="0"/>
                        </a:spcAft>
                        <a:buFont typeface="Arial" panose="020B0604020202020204" pitchFamily="34" charset="0"/>
                        <a:buChar char="•"/>
                      </a:pPr>
                      <a:endParaRPr lang="en-US" altLang="zh-TW" sz="900" b="0" baseline="0" dirty="0">
                        <a:solidFill>
                          <a:schemeClr val="tx1"/>
                        </a:solidFill>
                        <a:latin typeface="+mj-lt"/>
                      </a:endParaRPr>
                    </a:p>
                    <a:p>
                      <a:pPr marL="92075" indent="-92075" algn="l">
                        <a:lnSpc>
                          <a:spcPct val="100000"/>
                        </a:lnSpc>
                        <a:spcBef>
                          <a:spcPts val="0"/>
                        </a:spcBef>
                        <a:spcAft>
                          <a:spcPts val="0"/>
                        </a:spcAft>
                        <a:buFont typeface="Arial" panose="020B0604020202020204" pitchFamily="34" charset="0"/>
                        <a:buChar char="•"/>
                      </a:pPr>
                      <a:r>
                        <a:rPr lang="en-US" altLang="zh-TW" sz="900" b="0" dirty="0">
                          <a:solidFill>
                            <a:schemeClr val="tx1"/>
                          </a:solidFill>
                          <a:latin typeface="+mj-lt"/>
                        </a:rPr>
                        <a:t>Released machines/# of machines </a:t>
                      </a:r>
                      <a:endParaRPr lang="en-US" altLang="zh-TW" sz="900" b="0" dirty="0" smtClean="0">
                        <a:solidFill>
                          <a:schemeClr val="tx1"/>
                        </a:solidFill>
                        <a:latin typeface="+mj-lt"/>
                      </a:endParaRPr>
                    </a:p>
                    <a:p>
                      <a:pPr marL="92075" indent="-92075" algn="l">
                        <a:lnSpc>
                          <a:spcPct val="100000"/>
                        </a:lnSpc>
                        <a:spcBef>
                          <a:spcPts val="0"/>
                        </a:spcBef>
                        <a:spcAft>
                          <a:spcPts val="0"/>
                        </a:spcAft>
                        <a:buFont typeface="Arial" panose="020B0604020202020204" pitchFamily="34" charset="0"/>
                        <a:buChar char="•"/>
                      </a:pPr>
                      <a:endParaRPr lang="en-US" altLang="zh-TW" sz="900" b="0" dirty="0" smtClean="0">
                        <a:solidFill>
                          <a:schemeClr val="tx1"/>
                        </a:solidFill>
                        <a:latin typeface="+mj-lt"/>
                      </a:endParaRPr>
                    </a:p>
                    <a:p>
                      <a:pPr marL="92075" indent="-92075" algn="l">
                        <a:lnSpc>
                          <a:spcPct val="100000"/>
                        </a:lnSpc>
                        <a:spcBef>
                          <a:spcPts val="0"/>
                        </a:spcBef>
                        <a:spcAft>
                          <a:spcPts val="0"/>
                        </a:spcAft>
                        <a:buFont typeface="Arial" panose="020B0604020202020204" pitchFamily="34" charset="0"/>
                        <a:buChar char="•"/>
                      </a:pPr>
                      <a:endParaRPr lang="en-US" altLang="zh-TW" sz="900" b="0" dirty="0">
                        <a:solidFill>
                          <a:schemeClr val="tx1"/>
                        </a:solidFill>
                        <a:latin typeface="+mj-lt"/>
                      </a:endParaRPr>
                    </a:p>
                    <a:p>
                      <a:pPr marL="92075" indent="-92075" algn="l">
                        <a:lnSpc>
                          <a:spcPct val="100000"/>
                        </a:lnSpc>
                        <a:spcBef>
                          <a:spcPts val="0"/>
                        </a:spcBef>
                        <a:spcAft>
                          <a:spcPts val="0"/>
                        </a:spcAft>
                        <a:buFont typeface="Arial" panose="020B0604020202020204" pitchFamily="34" charset="0"/>
                        <a:buChar char="•"/>
                      </a:pPr>
                      <a:r>
                        <a:rPr lang="en-US" altLang="zh-TW" sz="900" b="0" dirty="0">
                          <a:solidFill>
                            <a:schemeClr val="tx1"/>
                          </a:solidFill>
                          <a:latin typeface="+mj-lt"/>
                        </a:rPr>
                        <a:t>Actually measured lots / Moved lots</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1200" baseline="0" dirty="0" smtClean="0">
                        <a:solidFill>
                          <a:schemeClr val="tx1"/>
                        </a:solidFill>
                        <a:latin typeface="+mn-lt"/>
                        <a:ea typeface="+mn-ea"/>
                        <a:cs typeface="+mn-cs"/>
                      </a:endParaRPr>
                    </a:p>
                    <a:p>
                      <a:pPr marL="92075" marR="0" lvl="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1200" dirty="0" smtClean="0">
                          <a:solidFill>
                            <a:schemeClr val="tx1"/>
                          </a:solidFill>
                          <a:latin typeface="+mn-lt"/>
                          <a:ea typeface="+mn-ea"/>
                          <a:cs typeface="+mn-cs"/>
                        </a:rPr>
                        <a:t>Tool wait</a:t>
                      </a:r>
                      <a:r>
                        <a:rPr lang="en-US" altLang="zh-TW" sz="900" b="0" kern="1200" baseline="0" dirty="0" smtClean="0">
                          <a:solidFill>
                            <a:schemeClr val="tx1"/>
                          </a:solidFill>
                          <a:latin typeface="+mn-lt"/>
                          <a:ea typeface="+mn-ea"/>
                          <a:cs typeface="+mn-cs"/>
                        </a:rPr>
                        <a:t> time for OHT/</a:t>
                      </a:r>
                    </a:p>
                    <a:p>
                      <a:pPr marL="9207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900" b="0" kern="1200" baseline="0" dirty="0" smtClean="0">
                          <a:solidFill>
                            <a:schemeClr val="tx1"/>
                          </a:solidFill>
                          <a:latin typeface="+mn-lt"/>
                          <a:ea typeface="+mn-ea"/>
                          <a:cs typeface="+mn-cs"/>
                        </a:rPr>
                        <a:t>(Tool run time + wait time for OHT)</a:t>
                      </a:r>
                      <a:endParaRPr lang="en-US" altLang="zh-TW" sz="900" b="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1200" baseline="0" dirty="0">
                        <a:solidFill>
                          <a:schemeClr val="tx1"/>
                        </a:solidFill>
                        <a:latin typeface="+mn-lt"/>
                        <a:ea typeface="+mn-ea"/>
                        <a:cs typeface="+mn-cs"/>
                      </a:endParaRPr>
                    </a:p>
                  </a:txBody>
                  <a:tcPr marL="84423" marR="84423" marT="44763" marB="4476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↓Normalized STDEV of available rate(</a:t>
                      </a:r>
                      <a:r>
                        <a:rPr lang="en-US" altLang="zh-TW" sz="900" b="0" kern="2200" dirty="0" err="1">
                          <a:solidFill>
                            <a:srgbClr val="0000CC"/>
                          </a:solidFill>
                          <a:latin typeface="+mj-lt"/>
                          <a:cs typeface="Arial" pitchFamily="34" charset="0"/>
                        </a:rPr>
                        <a:t>Dvn</a:t>
                      </a:r>
                      <a:r>
                        <a:rPr lang="en-US" altLang="zh-TW" sz="900" b="0" kern="2200" dirty="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cs typeface="Arial" pitchFamily="34" charset="0"/>
                        </a:rPr>
                        <a:t>機台可用率變異</a:t>
                      </a:r>
                      <a:endParaRPr lang="en-US" altLang="zh-TW" sz="900" b="1" kern="2200" dirty="0">
                        <a:solidFill>
                          <a:srgbClr val="C00000"/>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↓COV of process times(</a:t>
                      </a:r>
                      <a:r>
                        <a:rPr lang="en-US" altLang="zh-TW" sz="900" b="0" kern="2200" dirty="0" err="1">
                          <a:solidFill>
                            <a:srgbClr val="0000CC"/>
                          </a:solidFill>
                          <a:latin typeface="+mj-lt"/>
                          <a:cs typeface="Arial" pitchFamily="34" charset="0"/>
                        </a:rPr>
                        <a:t>Cpt</a:t>
                      </a:r>
                      <a:r>
                        <a:rPr lang="en-US" altLang="zh-TW" sz="900" b="0" kern="2200" dirty="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cs typeface="Arial" pitchFamily="34" charset="0"/>
                        </a:rPr>
                        <a:t>加工時間變異</a:t>
                      </a:r>
                      <a:endParaRPr lang="en-US" altLang="zh-TW" sz="900" b="1" kern="2200" dirty="0">
                        <a:solidFill>
                          <a:srgbClr val="C00000"/>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↓Normalized COV of machine group loading(</a:t>
                      </a:r>
                      <a:r>
                        <a:rPr lang="en-US" altLang="zh-TW" sz="900" b="0" kern="2200" dirty="0" err="1">
                          <a:solidFill>
                            <a:srgbClr val="0000CC"/>
                          </a:solidFill>
                          <a:latin typeface="+mj-lt"/>
                          <a:cs typeface="Arial" pitchFamily="34" charset="0"/>
                        </a:rPr>
                        <a:t>Cmgln</a:t>
                      </a:r>
                      <a:r>
                        <a:rPr lang="en-US" altLang="zh-TW" sz="900" b="0" kern="2200" dirty="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cs typeface="Arial" pitchFamily="34" charset="0"/>
                        </a:rPr>
                        <a:t>機群內每日</a:t>
                      </a:r>
                      <a:r>
                        <a:rPr lang="en-US" altLang="zh-TW" sz="900" b="1" kern="2200" dirty="0" smtClean="0">
                          <a:solidFill>
                            <a:srgbClr val="C00000"/>
                          </a:solidFill>
                          <a:latin typeface="+mj-lt"/>
                          <a:cs typeface="Arial" pitchFamily="34" charset="0"/>
                        </a:rPr>
                        <a:t>loading</a:t>
                      </a:r>
                      <a:r>
                        <a:rPr lang="zh-TW" altLang="en-US" sz="900" b="1" kern="2200" dirty="0" smtClean="0">
                          <a:solidFill>
                            <a:srgbClr val="C00000"/>
                          </a:solidFill>
                          <a:latin typeface="+mj-lt"/>
                          <a:cs typeface="Arial" pitchFamily="34" charset="0"/>
                        </a:rPr>
                        <a:t>變異</a:t>
                      </a:r>
                      <a:endParaRPr lang="en-US" altLang="zh-TW" sz="900" b="1" kern="2200" dirty="0">
                        <a:solidFill>
                          <a:srgbClr val="C00000"/>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↓Normalized COV of machine ID loading(</a:t>
                      </a:r>
                      <a:r>
                        <a:rPr lang="en-US" altLang="zh-TW" sz="900" b="0" kern="2200" dirty="0" err="1">
                          <a:solidFill>
                            <a:srgbClr val="0000CC"/>
                          </a:solidFill>
                          <a:latin typeface="+mj-lt"/>
                          <a:cs typeface="Arial" pitchFamily="34" charset="0"/>
                        </a:rPr>
                        <a:t>Cmiln</a:t>
                      </a:r>
                      <a:r>
                        <a:rPr lang="en-US" altLang="zh-TW" sz="900" b="0" kern="2200" dirty="0">
                          <a:solidFill>
                            <a:srgbClr val="0000CC"/>
                          </a:solidFill>
                          <a:latin typeface="+mj-lt"/>
                          <a:cs typeface="Arial" pitchFamily="34" charset="0"/>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900" b="1" kern="2200" dirty="0" smtClean="0">
                          <a:solidFill>
                            <a:srgbClr val="C00000"/>
                          </a:solidFill>
                          <a:latin typeface="+mj-lt"/>
                          <a:ea typeface="+mn-ea"/>
                          <a:cs typeface="Arial" pitchFamily="34" charset="0"/>
                        </a:rPr>
                        <a:t>機台間</a:t>
                      </a:r>
                      <a:r>
                        <a:rPr lang="en-US" altLang="zh-TW" sz="900" b="1" kern="2200" dirty="0" smtClean="0">
                          <a:solidFill>
                            <a:srgbClr val="C00000"/>
                          </a:solidFill>
                          <a:latin typeface="+mj-lt"/>
                          <a:ea typeface="+mn-ea"/>
                          <a:cs typeface="Arial" pitchFamily="34" charset="0"/>
                        </a:rPr>
                        <a:t>loading</a:t>
                      </a:r>
                      <a:r>
                        <a:rPr lang="zh-TW" altLang="en-US" sz="900" b="1" kern="2200" dirty="0" smtClean="0">
                          <a:solidFill>
                            <a:srgbClr val="C00000"/>
                          </a:solidFill>
                          <a:latin typeface="+mj-lt"/>
                          <a:ea typeface="+mn-ea"/>
                          <a:cs typeface="Arial" pitchFamily="34" charset="0"/>
                        </a:rPr>
                        <a:t>變異</a:t>
                      </a:r>
                      <a:endParaRPr lang="en-US" altLang="zh-TW" sz="900" b="1" kern="2200" dirty="0">
                        <a:solidFill>
                          <a:srgbClr val="C00000"/>
                        </a:solidFill>
                        <a:latin typeface="+mj-lt"/>
                        <a:ea typeface="+mn-ea"/>
                        <a:cs typeface="Arial"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dirty="0">
                        <a:solidFill>
                          <a:srgbClr val="0000CC"/>
                        </a:solidFill>
                        <a:latin typeface="+mj-lt"/>
                        <a:ea typeface="+mn-ea"/>
                        <a:cs typeface="Arial"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dirty="0">
                        <a:solidFill>
                          <a:srgbClr val="0000CC"/>
                        </a:solidFill>
                        <a:latin typeface="+mj-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900" b="0" kern="2200" dirty="0">
                          <a:solidFill>
                            <a:srgbClr val="0000CC"/>
                          </a:solidFill>
                          <a:latin typeface="+mn-lt"/>
                          <a:ea typeface="+mn-ea"/>
                          <a:cs typeface="Arial" pitchFamily="34" charset="0"/>
                        </a:rPr>
                        <a:t>↓B</a:t>
                      </a:r>
                      <a:r>
                        <a:rPr lang="en-US" altLang="zh-TW" sz="900" b="0" kern="2200" baseline="0" dirty="0">
                          <a:solidFill>
                            <a:srgbClr val="0000CC"/>
                          </a:solidFill>
                          <a:latin typeface="+mj-lt"/>
                          <a:ea typeface="+mn-ea"/>
                          <a:cs typeface="Arial" pitchFamily="34" charset="0"/>
                        </a:rPr>
                        <a:t>ackup </a:t>
                      </a:r>
                      <a:r>
                        <a:rPr lang="en-US" altLang="zh-TW" sz="900" b="0" kern="2200" dirty="0">
                          <a:solidFill>
                            <a:srgbClr val="0000CC"/>
                          </a:solidFill>
                          <a:latin typeface="+mn-lt"/>
                          <a:ea typeface="+mn-ea"/>
                          <a:cs typeface="Arial" pitchFamily="34" charset="0"/>
                        </a:rPr>
                        <a:t>percentage </a:t>
                      </a:r>
                      <a:r>
                        <a:rPr lang="en-US" altLang="zh-TW" sz="900" b="0" kern="2200" baseline="0" dirty="0">
                          <a:solidFill>
                            <a:srgbClr val="0000CC"/>
                          </a:solidFill>
                          <a:latin typeface="+mj-lt"/>
                          <a:ea typeface="+mn-ea"/>
                          <a:cs typeface="Arial" pitchFamily="34" charset="0"/>
                        </a:rPr>
                        <a:t>for other factory</a:t>
                      </a:r>
                      <a:r>
                        <a:rPr lang="en-US" altLang="zh-TW" sz="900" b="0" kern="2200" dirty="0">
                          <a:solidFill>
                            <a:srgbClr val="0000CC"/>
                          </a:solidFill>
                          <a:latin typeface="+mj-lt"/>
                          <a:ea typeface="+mn-ea"/>
                          <a:cs typeface="Arial" pitchFamily="34" charset="0"/>
                        </a:rPr>
                        <a:t> (↓</a:t>
                      </a:r>
                      <a:r>
                        <a:rPr lang="en-US" altLang="zh-TW" sz="900" b="0" kern="2200" dirty="0" smtClean="0">
                          <a:solidFill>
                            <a:srgbClr val="0000CC"/>
                          </a:solidFill>
                          <a:latin typeface="+mj-lt"/>
                          <a:ea typeface="+mn-ea"/>
                          <a:cs typeface="Arial" pitchFamily="34" charset="0"/>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900" b="1" kern="2200" dirty="0" smtClean="0">
                          <a:solidFill>
                            <a:srgbClr val="C00000"/>
                          </a:solidFill>
                          <a:latin typeface="+mj-lt"/>
                          <a:ea typeface="+mn-ea"/>
                          <a:cs typeface="Arial" pitchFamily="34" charset="0"/>
                        </a:rPr>
                        <a:t>支援它廠比率</a:t>
                      </a:r>
                      <a:endParaRPr lang="en-US" altLang="zh-TW" sz="900" b="1" kern="2200" dirty="0">
                        <a:solidFill>
                          <a:srgbClr val="C00000"/>
                        </a:solidFill>
                        <a:latin typeface="+mj-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900" b="0" kern="2200" dirty="0">
                          <a:solidFill>
                            <a:srgbClr val="0000CC"/>
                          </a:solidFill>
                          <a:latin typeface="+mn-lt"/>
                          <a:ea typeface="+mn-ea"/>
                          <a:cs typeface="Arial" pitchFamily="34" charset="0"/>
                        </a:rPr>
                        <a:t>↑</a:t>
                      </a:r>
                      <a:r>
                        <a:rPr lang="en-US" altLang="zh-TW" sz="900" b="0" kern="2200" dirty="0">
                          <a:solidFill>
                            <a:srgbClr val="0000CC"/>
                          </a:solidFill>
                          <a:latin typeface="+mj-lt"/>
                          <a:ea typeface="+mn-ea"/>
                          <a:cs typeface="Arial" pitchFamily="34" charset="0"/>
                        </a:rPr>
                        <a:t>Backup percentage by other factory (bb</a:t>
                      </a:r>
                      <a:r>
                        <a:rPr lang="en-US" altLang="zh-TW" sz="900" b="0" kern="2200" dirty="0" smtClean="0">
                          <a:solidFill>
                            <a:srgbClr val="0000CC"/>
                          </a:solidFill>
                          <a:latin typeface="+mj-lt"/>
                          <a:ea typeface="+mn-ea"/>
                          <a:cs typeface="Arial" pitchFamily="34" charset="0"/>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900" b="1" kern="2200" dirty="0" smtClean="0">
                          <a:solidFill>
                            <a:srgbClr val="C00000"/>
                          </a:solidFill>
                          <a:latin typeface="+mj-lt"/>
                          <a:ea typeface="+mn-ea"/>
                          <a:cs typeface="Arial" pitchFamily="34" charset="0"/>
                        </a:rPr>
                        <a:t>它廠支援比率</a:t>
                      </a:r>
                      <a:endParaRPr lang="en-US" altLang="zh-TW" sz="900" b="1" kern="2200" dirty="0">
                        <a:solidFill>
                          <a:srgbClr val="C00000"/>
                        </a:solidFill>
                        <a:latin typeface="+mj-lt"/>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900" b="0" kern="2200" dirty="0" smtClean="0">
                          <a:solidFill>
                            <a:srgbClr val="0000FF"/>
                          </a:solidFill>
                          <a:latin typeface="Calibri" panose="020F0502020204030204" pitchFamily="34" charset="0"/>
                          <a:ea typeface="微軟正黑體" panose="020B0604030504040204" pitchFamily="34" charset="-120"/>
                          <a:cs typeface="Calibri" panose="020F0502020204030204" pitchFamily="34" charset="0"/>
                        </a:rPr>
                        <a:t>↓Mean of over capacity percentage(</a:t>
                      </a:r>
                      <a:r>
                        <a:rPr lang="en-US" altLang="zh-TW" sz="900" b="0" kern="2200" dirty="0" err="1" smtClean="0">
                          <a:solidFill>
                            <a:srgbClr val="0000FF"/>
                          </a:solidFill>
                          <a:latin typeface="Calibri" panose="020F0502020204030204" pitchFamily="34" charset="0"/>
                          <a:ea typeface="微軟正黑體" panose="020B0604030504040204" pitchFamily="34" charset="-120"/>
                          <a:cs typeface="Calibri" panose="020F0502020204030204" pitchFamily="34" charset="0"/>
                        </a:rPr>
                        <a:t>oc</a:t>
                      </a:r>
                      <a:r>
                        <a:rPr lang="en-US" altLang="zh-TW" sz="900" b="0" kern="2200" dirty="0" smtClean="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900" b="1" kern="2200" dirty="0" smtClean="0">
                          <a:solidFill>
                            <a:srgbClr val="C00000"/>
                          </a:solidFill>
                          <a:latin typeface="+mn-lt"/>
                          <a:ea typeface="+mn-ea"/>
                          <a:cs typeface="Arial" pitchFamily="34" charset="0"/>
                        </a:rPr>
                        <a:t>產能超載比率</a:t>
                      </a:r>
                      <a:endParaRPr lang="en-US" altLang="zh-TW" sz="900" b="1" kern="2200" dirty="0">
                        <a:solidFill>
                          <a:srgbClr val="C00000"/>
                        </a:solidFill>
                        <a:latin typeface="+mn-lt"/>
                        <a:ea typeface="+mn-ea"/>
                        <a:cs typeface="Arial" pitchFamily="34" charset="0"/>
                      </a:endParaRPr>
                    </a:p>
                  </a:txBody>
                  <a:tcPr marL="84423" marR="84423" marT="44763" marB="4476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dirty="0">
                          <a:solidFill>
                            <a:schemeClr val="tx1"/>
                          </a:solidFill>
                          <a:latin typeface="+mj-lt"/>
                          <a:cs typeface="Arial" pitchFamily="34" charset="0"/>
                        </a:rPr>
                        <a:t>Deviation</a:t>
                      </a:r>
                      <a:r>
                        <a:rPr lang="en-US" altLang="zh-TW" sz="900" b="0" kern="2200" baseline="0" dirty="0">
                          <a:solidFill>
                            <a:schemeClr val="tx1"/>
                          </a:solidFill>
                          <a:latin typeface="+mj-lt"/>
                          <a:cs typeface="Arial" pitchFamily="34" charset="0"/>
                        </a:rPr>
                        <a:t> </a:t>
                      </a:r>
                      <a:r>
                        <a:rPr lang="en-US" altLang="zh-TW" sz="900" b="0" kern="2200" dirty="0">
                          <a:solidFill>
                            <a:schemeClr val="tx1"/>
                          </a:solidFill>
                          <a:latin typeface="+mj-lt"/>
                          <a:cs typeface="Arial" pitchFamily="34" charset="0"/>
                        </a:rPr>
                        <a:t>of available</a:t>
                      </a:r>
                      <a:r>
                        <a:rPr lang="en-US" altLang="zh-TW" sz="900" b="0" kern="2200" baseline="0" dirty="0">
                          <a:solidFill>
                            <a:schemeClr val="tx1"/>
                          </a:solidFill>
                          <a:latin typeface="+mj-lt"/>
                          <a:cs typeface="Arial" pitchFamily="34" charset="0"/>
                        </a:rPr>
                        <a:t> rate among hours ,normalized by available rate. To assess if non-available statuses are balanced</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j-lt"/>
                          <a:cs typeface="Arial" pitchFamily="34" charset="0"/>
                        </a:rPr>
                        <a:t>Deviation/Mean of process time among lots</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n-lt"/>
                          <a:ea typeface="+mn-ea"/>
                          <a:cs typeface="Arial" pitchFamily="34" charset="0"/>
                        </a:rPr>
                        <a:t>Deviation/Mean </a:t>
                      </a:r>
                      <a:r>
                        <a:rPr lang="en-US" altLang="zh-TW" sz="900" b="0" kern="2200" baseline="0" dirty="0">
                          <a:solidFill>
                            <a:schemeClr val="tx1"/>
                          </a:solidFill>
                          <a:latin typeface="+mj-lt"/>
                          <a:cs typeface="Arial" pitchFamily="34" charset="0"/>
                        </a:rPr>
                        <a:t>of machine loading (arrival/AVL hours) among days, normalized by arrival rate. To measure if PM/ENG schedule is adequate</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n-lt"/>
                          <a:ea typeface="+mn-ea"/>
                          <a:cs typeface="Arial" pitchFamily="34" charset="0"/>
                        </a:rPr>
                        <a:t>Deviation/Mean </a:t>
                      </a:r>
                      <a:r>
                        <a:rPr lang="en-US" altLang="zh-TW" sz="900" b="0" kern="2200" baseline="0" dirty="0">
                          <a:solidFill>
                            <a:schemeClr val="tx1"/>
                          </a:solidFill>
                          <a:latin typeface="+mj-lt"/>
                          <a:cs typeface="Arial" pitchFamily="34" charset="0"/>
                        </a:rPr>
                        <a:t>of machine loading among machine IDs,  </a:t>
                      </a:r>
                      <a:r>
                        <a:rPr lang="en-US" altLang="zh-TW" sz="900" b="0" kern="2200" baseline="0" dirty="0">
                          <a:solidFill>
                            <a:schemeClr val="tx1"/>
                          </a:solidFill>
                          <a:latin typeface="+mn-lt"/>
                          <a:ea typeface="+mn-ea"/>
                          <a:cs typeface="Arial" pitchFamily="34" charset="0"/>
                        </a:rPr>
                        <a:t>normalized by arrival rate</a:t>
                      </a:r>
                      <a:r>
                        <a:rPr lang="en-US" altLang="zh-TW" sz="900" b="0" kern="2200" baseline="0" dirty="0">
                          <a:solidFill>
                            <a:schemeClr val="tx1"/>
                          </a:solidFill>
                          <a:latin typeface="+mj-lt"/>
                          <a:cs typeface="Arial" pitchFamily="34" charset="0"/>
                        </a:rPr>
                        <a:t>. To assess if scheduling is proper to balance loading among machines</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smtClean="0">
                          <a:solidFill>
                            <a:schemeClr val="tx1"/>
                          </a:solidFill>
                          <a:latin typeface="+mj-lt"/>
                          <a:ea typeface="+mn-ea"/>
                          <a:cs typeface="Arial" pitchFamily="34" charset="0"/>
                        </a:rPr>
                        <a:t>Move </a:t>
                      </a:r>
                      <a:r>
                        <a:rPr lang="en-US" altLang="zh-TW" sz="900" b="0" kern="2200" baseline="0" dirty="0">
                          <a:solidFill>
                            <a:schemeClr val="tx1"/>
                          </a:solidFill>
                          <a:latin typeface="+mj-lt"/>
                          <a:ea typeface="+mn-ea"/>
                          <a:cs typeface="Arial" pitchFamily="34" charset="0"/>
                        </a:rPr>
                        <a:t>backup for other/Total move </a:t>
                      </a:r>
                      <a:endParaRPr lang="en-US" altLang="zh-TW" sz="900" b="0" kern="2200" baseline="0" dirty="0" smtClean="0">
                        <a:solidFill>
                          <a:schemeClr val="tx1"/>
                        </a:solidFill>
                        <a:latin typeface="+mj-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smtClean="0">
                        <a:solidFill>
                          <a:schemeClr val="tx1"/>
                        </a:solidFill>
                        <a:latin typeface="+mj-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a:solidFill>
                          <a:schemeClr val="tx1"/>
                        </a:solidFill>
                        <a:latin typeface="+mj-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j-lt"/>
                          <a:ea typeface="+mn-ea"/>
                          <a:cs typeface="Arial" pitchFamily="34" charset="0"/>
                        </a:rPr>
                        <a:t>Move backup by other/Total </a:t>
                      </a:r>
                      <a:r>
                        <a:rPr lang="en-US" altLang="zh-TW" sz="900" b="0" kern="2200" baseline="0" dirty="0" smtClean="0">
                          <a:solidFill>
                            <a:schemeClr val="tx1"/>
                          </a:solidFill>
                          <a:latin typeface="+mj-lt"/>
                          <a:ea typeface="+mn-ea"/>
                          <a:cs typeface="Arial" pitchFamily="34" charset="0"/>
                        </a:rPr>
                        <a:t>move</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smtClean="0">
                        <a:solidFill>
                          <a:schemeClr val="tx1"/>
                        </a:solidFill>
                        <a:latin typeface="+mj-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baseline="0" dirty="0">
                        <a:solidFill>
                          <a:schemeClr val="tx1"/>
                        </a:solidFill>
                        <a:latin typeface="+mn-lt"/>
                        <a:ea typeface="+mn-ea"/>
                        <a:cs typeface="Arial" pitchFamily="34" charset="0"/>
                      </a:endParaRPr>
                    </a:p>
                    <a:p>
                      <a:pPr marL="92075" marR="0" lvl="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smtClean="0">
                          <a:solidFill>
                            <a:schemeClr val="tx1"/>
                          </a:solidFill>
                          <a:latin typeface="+mn-lt"/>
                          <a:ea typeface="+mn-ea"/>
                          <a:cs typeface="Arial" pitchFamily="34" charset="0"/>
                        </a:rPr>
                        <a:t>Arrival rate/Saturated move. To assess the impact of  WIP unbalance</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a:solidFill>
                          <a:schemeClr val="tx1"/>
                        </a:solidFill>
                        <a:latin typeface="+mn-lt"/>
                        <a:ea typeface="+mn-ea"/>
                        <a:cs typeface="Arial" pitchFamily="34" charset="0"/>
                      </a:endParaRPr>
                    </a:p>
                  </a:txBody>
                  <a:tcPr marL="84423" marR="84423" marT="44763" marB="4476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10855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0795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63491"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60651F0-7881-4ED5-95D4-442CE0D777DC}" type="slidenum">
              <a:rPr lang="en-US" altLang="zh-TW" sz="1400">
                <a:solidFill>
                  <a:srgbClr val="538CFF"/>
                </a:solidFill>
                <a:latin typeface="Arial" panose="020B0604020202020204" pitchFamily="34" charset="0"/>
              </a:rPr>
              <a:pPr>
                <a:spcBef>
                  <a:spcPct val="0"/>
                </a:spcBef>
                <a:buFontTx/>
                <a:buNone/>
              </a:pPr>
              <a:t>20</a:t>
            </a:fld>
            <a:endParaRPr lang="en-US" altLang="zh-TW" sz="1400">
              <a:solidFill>
                <a:srgbClr val="538CFF"/>
              </a:solidFill>
              <a:latin typeface="Arial" panose="020B0604020202020204" pitchFamily="34" charset="0"/>
            </a:endParaRPr>
          </a:p>
        </p:txBody>
      </p:sp>
      <p:sp>
        <p:nvSpPr>
          <p:cNvPr id="63492"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↑Mean limit for Q-time constraint(tw)</a:t>
            </a:r>
          </a:p>
        </p:txBody>
      </p:sp>
      <p:sp>
        <p:nvSpPr>
          <p:cNvPr id="63493" name="文字方塊 1"/>
          <p:cNvSpPr txBox="1">
            <a:spLocks noChangeArrowheads="1"/>
          </p:cNvSpPr>
          <p:nvPr/>
        </p:nvSpPr>
        <p:spPr bwMode="auto">
          <a:xfrm>
            <a:off x="1562100" y="1485900"/>
            <a:ext cx="71993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solidFill>
                  <a:srgbClr val="0000FF"/>
                </a:solidFill>
              </a:rPr>
              <a:t>Breakdown benchmark for limit for Q-time constraint</a:t>
            </a:r>
            <a:endParaRPr lang="zh-TW" altLang="en-US" sz="1800" b="1">
              <a:solidFill>
                <a:srgbClr val="0000FF"/>
              </a:solidFill>
            </a:endParaRPr>
          </a:p>
        </p:txBody>
      </p:sp>
      <p:graphicFrame>
        <p:nvGraphicFramePr>
          <p:cNvPr id="3" name="表格 2"/>
          <p:cNvGraphicFramePr>
            <a:graphicFrameLocks noGrp="1"/>
          </p:cNvGraphicFramePr>
          <p:nvPr/>
        </p:nvGraphicFramePr>
        <p:xfrm>
          <a:off x="1563688" y="1916113"/>
          <a:ext cx="6861176" cy="3241675"/>
        </p:xfrm>
        <a:graphic>
          <a:graphicData uri="http://schemas.openxmlformats.org/drawingml/2006/table">
            <a:tbl>
              <a:tblPr>
                <a:tableStyleId>{5C22544A-7EE6-4342-B048-85BDC9FD1C3A}</a:tableStyleId>
              </a:tblPr>
              <a:tblGrid>
                <a:gridCol w="1332145">
                  <a:extLst>
                    <a:ext uri="{9D8B030D-6E8A-4147-A177-3AD203B41FA5}">
                      <a16:colId xmlns:a16="http://schemas.microsoft.com/office/drawing/2014/main" val="20000"/>
                    </a:ext>
                  </a:extLst>
                </a:gridCol>
                <a:gridCol w="1116037">
                  <a:extLst>
                    <a:ext uri="{9D8B030D-6E8A-4147-A177-3AD203B41FA5}">
                      <a16:colId xmlns:a16="http://schemas.microsoft.com/office/drawing/2014/main" val="20001"/>
                    </a:ext>
                  </a:extLst>
                </a:gridCol>
                <a:gridCol w="715614">
                  <a:extLst>
                    <a:ext uri="{9D8B030D-6E8A-4147-A177-3AD203B41FA5}">
                      <a16:colId xmlns:a16="http://schemas.microsoft.com/office/drawing/2014/main" val="20002"/>
                    </a:ext>
                  </a:extLst>
                </a:gridCol>
                <a:gridCol w="1116037">
                  <a:extLst>
                    <a:ext uri="{9D8B030D-6E8A-4147-A177-3AD203B41FA5}">
                      <a16:colId xmlns:a16="http://schemas.microsoft.com/office/drawing/2014/main" val="20003"/>
                    </a:ext>
                  </a:extLst>
                </a:gridCol>
                <a:gridCol w="749692">
                  <a:extLst>
                    <a:ext uri="{9D8B030D-6E8A-4147-A177-3AD203B41FA5}">
                      <a16:colId xmlns:a16="http://schemas.microsoft.com/office/drawing/2014/main" val="20004"/>
                    </a:ext>
                  </a:extLst>
                </a:gridCol>
                <a:gridCol w="1116037">
                  <a:extLst>
                    <a:ext uri="{9D8B030D-6E8A-4147-A177-3AD203B41FA5}">
                      <a16:colId xmlns:a16="http://schemas.microsoft.com/office/drawing/2014/main" val="20005"/>
                    </a:ext>
                  </a:extLst>
                </a:gridCol>
                <a:gridCol w="715614">
                  <a:extLst>
                    <a:ext uri="{9D8B030D-6E8A-4147-A177-3AD203B41FA5}">
                      <a16:colId xmlns:a16="http://schemas.microsoft.com/office/drawing/2014/main" val="20006"/>
                    </a:ext>
                  </a:extLst>
                </a:gridCol>
              </a:tblGrid>
              <a:tr h="375023">
                <a:tc rowSpan="2">
                  <a:txBody>
                    <a:bodyPr/>
                    <a:lstStyle/>
                    <a:p>
                      <a:pPr algn="ctr" fontAlgn="ctr"/>
                      <a:r>
                        <a:rPr lang="en-US" sz="1000" u="none" strike="noStrike" dirty="0">
                          <a:solidFill>
                            <a:schemeClr val="bg1"/>
                          </a:solidFill>
                          <a:effectLst/>
                        </a:rPr>
                        <a:t>Tech</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gridSpan="2">
                  <a:txBody>
                    <a:bodyPr/>
                    <a:lstStyle/>
                    <a:p>
                      <a:pPr algn="ctr" fontAlgn="ctr"/>
                      <a:r>
                        <a:rPr lang="en-US" sz="1000" u="none" strike="noStrike" dirty="0">
                          <a:solidFill>
                            <a:schemeClr val="bg1"/>
                          </a:solidFill>
                          <a:effectLst/>
                        </a:rPr>
                        <a:t>Before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tc gridSpan="2">
                  <a:txBody>
                    <a:bodyPr/>
                    <a:lstStyle/>
                    <a:p>
                      <a:pPr algn="ctr" fontAlgn="ctr"/>
                      <a:r>
                        <a:rPr lang="en-US" sz="1000" u="none" strike="noStrike">
                          <a:solidFill>
                            <a:schemeClr val="bg1"/>
                          </a:solidFill>
                          <a:effectLst/>
                        </a:rPr>
                        <a:t>After</a:t>
                      </a:r>
                      <a:endParaRPr lang="en-US" sz="1000" b="0" i="0" u="none" strike="noStrike">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tc gridSpan="2">
                  <a:txBody>
                    <a:bodyPr/>
                    <a:lstStyle/>
                    <a:p>
                      <a:pPr algn="ctr" fontAlgn="ctr"/>
                      <a:r>
                        <a:rPr lang="en-US" sz="1000" u="none" strike="noStrike">
                          <a:solidFill>
                            <a:schemeClr val="bg1"/>
                          </a:solidFill>
                          <a:effectLst/>
                        </a:rPr>
                        <a:t>Impact% to △ % of All Factory</a:t>
                      </a:r>
                      <a:endParaRPr lang="en-US" sz="1000" b="0" i="0" u="none" strike="noStrike">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extLst>
                  <a:ext uri="{0D108BD9-81ED-4DB2-BD59-A6C34878D82A}">
                    <a16:rowId xmlns:a16="http://schemas.microsoft.com/office/drawing/2014/main" val="10000"/>
                  </a:ext>
                </a:extLst>
              </a:tr>
              <a:tr h="666708">
                <a:tc vMerge="1">
                  <a:txBody>
                    <a:bodyPr/>
                    <a:lstStyle/>
                    <a:p>
                      <a:endParaRPr lang="zh-TW" altLang="en-US"/>
                    </a:p>
                  </a:txBody>
                  <a:tcPr/>
                </a:tc>
                <a:tc>
                  <a:txBody>
                    <a:bodyPr/>
                    <a:lstStyle/>
                    <a:p>
                      <a:pPr algn="ctr" fontAlgn="ctr"/>
                      <a:r>
                        <a:rPr lang="en-US" sz="1000" u="none" strike="noStrike" dirty="0" smtClean="0">
                          <a:solidFill>
                            <a:schemeClr val="bg1"/>
                          </a:solidFill>
                          <a:effectLst/>
                        </a:rPr>
                        <a:t>Limit for Q-time (hour)</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Move%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altLang="zh-TW" sz="1000" u="none" strike="noStrike" dirty="0" smtClean="0">
                          <a:solidFill>
                            <a:schemeClr val="bg1"/>
                          </a:solidFill>
                          <a:effectLst/>
                        </a:rPr>
                        <a:t>Limit for Q-time (hour)</a:t>
                      </a:r>
                      <a:endParaRPr lang="en-US" altLang="zh-TW"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Move%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000" u="none" strike="noStrike" dirty="0" smtClean="0">
                          <a:solidFill>
                            <a:schemeClr val="bg1"/>
                          </a:solidFill>
                          <a:effectLst/>
                        </a:rPr>
                        <a:t>Limit for Q-time (hour)</a:t>
                      </a:r>
                      <a:endParaRPr lang="en-US" altLang="zh-TW" sz="1000" b="0" i="0" u="none" strike="noStrike" dirty="0" smtClean="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Move%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extLst>
                  <a:ext uri="{0D108BD9-81ED-4DB2-BD59-A6C34878D82A}">
                    <a16:rowId xmlns:a16="http://schemas.microsoft.com/office/drawing/2014/main" val="10001"/>
                  </a:ext>
                </a:extLst>
              </a:tr>
              <a:tr h="274993">
                <a:tc>
                  <a:txBody>
                    <a:bodyPr/>
                    <a:lstStyle/>
                    <a:p>
                      <a:pPr algn="ctr" fontAlgn="ctr"/>
                      <a:r>
                        <a:rPr lang="en-US" sz="1000" u="none" strike="noStrike" dirty="0" smtClean="0">
                          <a:effectLst/>
                          <a:latin typeface="+mj-lt"/>
                        </a:rPr>
                        <a:t>bkhTV0t4RHdSZFI</a:t>
                      </a:r>
                      <a:endParaRPr 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0" i="0" u="none" strike="noStrike">
                          <a:solidFill>
                            <a:srgbClr val="000000"/>
                          </a:solidFill>
                          <a:effectLst/>
                          <a:latin typeface="+mj-lt"/>
                        </a:rPr>
                        <a:t>3.4665 </a:t>
                      </a:r>
                    </a:p>
                  </a:txBody>
                  <a:tcPr marL="0" marR="0" marT="0" marB="0" anchor="ctr"/>
                </a:tc>
                <a:tc>
                  <a:txBody>
                    <a:bodyPr/>
                    <a:lstStyle/>
                    <a:p>
                      <a:pPr algn="ctr" fontAlgn="ctr"/>
                      <a:r>
                        <a:rPr lang="en-US" altLang="zh-TW" sz="1000" b="0" i="0" u="none" strike="noStrike">
                          <a:solidFill>
                            <a:srgbClr val="000000"/>
                          </a:solidFill>
                          <a:effectLst/>
                          <a:latin typeface="+mj-lt"/>
                        </a:rPr>
                        <a:t>21.62%</a:t>
                      </a:r>
                    </a:p>
                  </a:txBody>
                  <a:tcPr marL="0" marR="0" marT="0" marB="0" anchor="ctr"/>
                </a:tc>
                <a:tc>
                  <a:txBody>
                    <a:bodyPr/>
                    <a:lstStyle/>
                    <a:p>
                      <a:pPr algn="ctr" fontAlgn="ctr"/>
                      <a:r>
                        <a:rPr lang="en-US" altLang="zh-TW" sz="1000" b="0" i="0" u="none" strike="noStrike">
                          <a:solidFill>
                            <a:srgbClr val="000000"/>
                          </a:solidFill>
                          <a:effectLst/>
                          <a:latin typeface="+mj-lt"/>
                        </a:rPr>
                        <a:t>3.5175 </a:t>
                      </a:r>
                    </a:p>
                  </a:txBody>
                  <a:tcPr marL="0" marR="0" marT="0" marB="0" anchor="ctr"/>
                </a:tc>
                <a:tc>
                  <a:txBody>
                    <a:bodyPr/>
                    <a:lstStyle/>
                    <a:p>
                      <a:pPr algn="ctr" fontAlgn="ctr"/>
                      <a:r>
                        <a:rPr lang="en-US" altLang="zh-TW" sz="1000" b="0" i="0" u="none" strike="noStrike">
                          <a:solidFill>
                            <a:srgbClr val="000000"/>
                          </a:solidFill>
                          <a:effectLst/>
                          <a:latin typeface="+mj-lt"/>
                        </a:rPr>
                        <a:t>22.32%</a:t>
                      </a:r>
                    </a:p>
                  </a:txBody>
                  <a:tcPr marL="0" marR="0" marT="0" marB="0" anchor="ctr"/>
                </a:tc>
                <a:tc>
                  <a:txBody>
                    <a:bodyPr/>
                    <a:lstStyle/>
                    <a:p>
                      <a:pPr algn="ctr" fontAlgn="ctr"/>
                      <a:r>
                        <a:rPr lang="en-US" altLang="zh-TW" sz="1000" b="0" i="0" u="none" strike="noStrike">
                          <a:solidFill>
                            <a:srgbClr val="000000"/>
                          </a:solidFill>
                          <a:effectLst/>
                          <a:latin typeface="+mj-lt"/>
                        </a:rPr>
                        <a:t>0.14%</a:t>
                      </a:r>
                    </a:p>
                  </a:txBody>
                  <a:tcPr marL="0" marR="0" marT="0" marB="0" anchor="ctr"/>
                </a:tc>
                <a:tc>
                  <a:txBody>
                    <a:bodyPr/>
                    <a:lstStyle/>
                    <a:p>
                      <a:pPr algn="ctr" fontAlgn="ctr"/>
                      <a:r>
                        <a:rPr lang="en-US" altLang="zh-TW" sz="1000" b="0" i="0" u="none" strike="noStrike">
                          <a:solidFill>
                            <a:srgbClr val="000000"/>
                          </a:solidFill>
                          <a:effectLst/>
                          <a:latin typeface="+mj-lt"/>
                        </a:rPr>
                        <a:t>-0.27%</a:t>
                      </a:r>
                    </a:p>
                  </a:txBody>
                  <a:tcPr marL="0" marR="0" marT="0" marB="0" anchor="ctr"/>
                </a:tc>
                <a:extLst>
                  <a:ext uri="{0D108BD9-81ED-4DB2-BD59-A6C34878D82A}">
                    <a16:rowId xmlns:a16="http://schemas.microsoft.com/office/drawing/2014/main" val="10002"/>
                  </a:ext>
                </a:extLst>
              </a:tr>
              <a:tr h="274993">
                <a:tc>
                  <a:txBody>
                    <a:bodyPr/>
                    <a:lstStyle/>
                    <a:p>
                      <a:pPr algn="ctr" fontAlgn="ctr"/>
                      <a:r>
                        <a:rPr lang="en-US" sz="1000" u="none" strike="noStrike" dirty="0" smtClean="0">
                          <a:effectLst/>
                          <a:latin typeface="+mj-lt"/>
                        </a:rPr>
                        <a:t>cldobmNESjNnM3RD</a:t>
                      </a:r>
                      <a:endParaRPr 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0" i="0" u="none" strike="noStrike">
                          <a:solidFill>
                            <a:srgbClr val="000000"/>
                          </a:solidFill>
                          <a:effectLst/>
                          <a:latin typeface="+mj-lt"/>
                        </a:rPr>
                        <a:t>11.7375 </a:t>
                      </a:r>
                    </a:p>
                  </a:txBody>
                  <a:tcPr marL="0" marR="0" marT="0" marB="0" anchor="ctr"/>
                </a:tc>
                <a:tc>
                  <a:txBody>
                    <a:bodyPr/>
                    <a:lstStyle/>
                    <a:p>
                      <a:pPr algn="ctr" fontAlgn="ctr"/>
                      <a:r>
                        <a:rPr lang="en-US" altLang="zh-TW" sz="1000" b="0" i="0" u="none" strike="noStrike">
                          <a:solidFill>
                            <a:srgbClr val="000000"/>
                          </a:solidFill>
                          <a:effectLst/>
                          <a:latin typeface="+mj-lt"/>
                        </a:rPr>
                        <a:t>5.14%</a:t>
                      </a:r>
                    </a:p>
                  </a:txBody>
                  <a:tcPr marL="0" marR="0" marT="0" marB="0" anchor="ctr"/>
                </a:tc>
                <a:tc>
                  <a:txBody>
                    <a:bodyPr/>
                    <a:lstStyle/>
                    <a:p>
                      <a:pPr algn="ctr" fontAlgn="ctr"/>
                      <a:r>
                        <a:rPr lang="en-US" altLang="zh-TW" sz="1000" b="0" i="0" u="none" strike="noStrike">
                          <a:solidFill>
                            <a:srgbClr val="000000"/>
                          </a:solidFill>
                          <a:effectLst/>
                          <a:latin typeface="+mj-lt"/>
                        </a:rPr>
                        <a:t>10.5330 </a:t>
                      </a:r>
                    </a:p>
                  </a:txBody>
                  <a:tcPr marL="0" marR="0" marT="0" marB="0" anchor="ctr"/>
                </a:tc>
                <a:tc>
                  <a:txBody>
                    <a:bodyPr/>
                    <a:lstStyle/>
                    <a:p>
                      <a:pPr algn="ctr" fontAlgn="ctr"/>
                      <a:r>
                        <a:rPr lang="en-US" altLang="zh-TW" sz="1000" b="0" i="0" u="none" strike="noStrike">
                          <a:solidFill>
                            <a:srgbClr val="000000"/>
                          </a:solidFill>
                          <a:effectLst/>
                          <a:latin typeface="+mj-lt"/>
                        </a:rPr>
                        <a:t>6.26%</a:t>
                      </a:r>
                    </a:p>
                  </a:txBody>
                  <a:tcPr marL="0" marR="0" marT="0" marB="0" anchor="ctr"/>
                </a:tc>
                <a:tc>
                  <a:txBody>
                    <a:bodyPr/>
                    <a:lstStyle/>
                    <a:p>
                      <a:pPr algn="ctr" fontAlgn="ctr"/>
                      <a:r>
                        <a:rPr lang="en-US" altLang="zh-TW" sz="1000" b="0" i="0" u="none" strike="noStrike" dirty="0">
                          <a:solidFill>
                            <a:srgbClr val="000000"/>
                          </a:solidFill>
                          <a:effectLst/>
                          <a:latin typeface="+mj-lt"/>
                        </a:rPr>
                        <a:t>-0.79%</a:t>
                      </a:r>
                    </a:p>
                  </a:txBody>
                  <a:tcPr marL="0" marR="0" marT="0" marB="0" anchor="ctr"/>
                </a:tc>
                <a:tc>
                  <a:txBody>
                    <a:bodyPr/>
                    <a:lstStyle/>
                    <a:p>
                      <a:pPr algn="ctr" fontAlgn="ctr"/>
                      <a:r>
                        <a:rPr lang="en-US" altLang="zh-TW" sz="1000" b="0" i="0" u="none" strike="noStrike">
                          <a:solidFill>
                            <a:srgbClr val="000000"/>
                          </a:solidFill>
                          <a:effectLst/>
                          <a:latin typeface="+mj-lt"/>
                        </a:rPr>
                        <a:t>0.38%</a:t>
                      </a:r>
                    </a:p>
                  </a:txBody>
                  <a:tcPr marL="0" marR="0" marT="0" marB="0" anchor="ctr"/>
                </a:tc>
                <a:extLst>
                  <a:ext uri="{0D108BD9-81ED-4DB2-BD59-A6C34878D82A}">
                    <a16:rowId xmlns:a16="http://schemas.microsoft.com/office/drawing/2014/main" val="10003"/>
                  </a:ext>
                </a:extLst>
              </a:tr>
              <a:tr h="274993">
                <a:tc>
                  <a:txBody>
                    <a:bodyPr/>
                    <a:lstStyle/>
                    <a:p>
                      <a:pPr algn="ctr" fontAlgn="ctr"/>
                      <a:r>
                        <a:rPr lang="en-US" sz="1000" u="none" strike="noStrike" dirty="0" smtClean="0">
                          <a:effectLst/>
                          <a:latin typeface="+mj-lt"/>
                        </a:rPr>
                        <a:t>eUViREhJYmR2bll4RT</a:t>
                      </a:r>
                      <a:endParaRPr 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0" i="0" u="none" strike="noStrike">
                          <a:solidFill>
                            <a:srgbClr val="000000"/>
                          </a:solidFill>
                          <a:effectLst/>
                          <a:latin typeface="+mj-lt"/>
                        </a:rPr>
                        <a:t>10.0140 </a:t>
                      </a:r>
                    </a:p>
                  </a:txBody>
                  <a:tcPr marL="0" marR="0" marT="0" marB="0" anchor="ctr"/>
                </a:tc>
                <a:tc>
                  <a:txBody>
                    <a:bodyPr/>
                    <a:lstStyle/>
                    <a:p>
                      <a:pPr algn="ctr" fontAlgn="ctr"/>
                      <a:r>
                        <a:rPr lang="en-US" altLang="zh-TW" sz="1000" b="0" i="0" u="none" strike="noStrike" dirty="0">
                          <a:solidFill>
                            <a:srgbClr val="000000"/>
                          </a:solidFill>
                          <a:effectLst/>
                          <a:latin typeface="+mj-lt"/>
                        </a:rPr>
                        <a:t>0.34%</a:t>
                      </a:r>
                    </a:p>
                  </a:txBody>
                  <a:tcPr marL="0" marR="0" marT="0" marB="0" anchor="ctr"/>
                </a:tc>
                <a:tc>
                  <a:txBody>
                    <a:bodyPr/>
                    <a:lstStyle/>
                    <a:p>
                      <a:pPr algn="ctr" fontAlgn="ctr"/>
                      <a:r>
                        <a:rPr lang="en-US" altLang="zh-TW" sz="1000" b="0" i="0" u="none" strike="noStrike">
                          <a:solidFill>
                            <a:srgbClr val="000000"/>
                          </a:solidFill>
                          <a:effectLst/>
                          <a:latin typeface="+mj-lt"/>
                        </a:rPr>
                        <a:t>10.3350 </a:t>
                      </a:r>
                    </a:p>
                  </a:txBody>
                  <a:tcPr marL="0" marR="0" marT="0" marB="0" anchor="ctr"/>
                </a:tc>
                <a:tc>
                  <a:txBody>
                    <a:bodyPr/>
                    <a:lstStyle/>
                    <a:p>
                      <a:pPr algn="ctr" fontAlgn="ctr"/>
                      <a:r>
                        <a:rPr lang="en-US" altLang="zh-TW" sz="1000" b="0" i="0" u="none" strike="noStrike">
                          <a:solidFill>
                            <a:srgbClr val="000000"/>
                          </a:solidFill>
                          <a:effectLst/>
                          <a:latin typeface="+mj-lt"/>
                        </a:rPr>
                        <a:t>0.51%</a:t>
                      </a:r>
                    </a:p>
                  </a:txBody>
                  <a:tcPr marL="0" marR="0" marT="0" marB="0" anchor="ctr"/>
                </a:tc>
                <a:tc>
                  <a:txBody>
                    <a:bodyPr/>
                    <a:lstStyle/>
                    <a:p>
                      <a:pPr algn="ctr" fontAlgn="ctr"/>
                      <a:r>
                        <a:rPr lang="en-US" altLang="zh-TW" sz="1000" b="0" i="0" u="none" strike="noStrike">
                          <a:solidFill>
                            <a:srgbClr val="000000"/>
                          </a:solidFill>
                          <a:effectLst/>
                          <a:latin typeface="+mj-lt"/>
                        </a:rPr>
                        <a:t>0.01%</a:t>
                      </a:r>
                    </a:p>
                  </a:txBody>
                  <a:tcPr marL="0" marR="0" marT="0" marB="0" anchor="ctr"/>
                </a:tc>
                <a:tc>
                  <a:txBody>
                    <a:bodyPr/>
                    <a:lstStyle/>
                    <a:p>
                      <a:pPr algn="ctr" fontAlgn="ctr"/>
                      <a:r>
                        <a:rPr lang="en-US" altLang="zh-TW" sz="1000" b="0" i="0" u="none" strike="noStrike">
                          <a:solidFill>
                            <a:srgbClr val="000000"/>
                          </a:solidFill>
                          <a:effectLst/>
                          <a:latin typeface="+mj-lt"/>
                        </a:rPr>
                        <a:t>0.03%</a:t>
                      </a:r>
                    </a:p>
                  </a:txBody>
                  <a:tcPr marL="0" marR="0" marT="0" marB="0" anchor="ctr"/>
                </a:tc>
                <a:extLst>
                  <a:ext uri="{0D108BD9-81ED-4DB2-BD59-A6C34878D82A}">
                    <a16:rowId xmlns:a16="http://schemas.microsoft.com/office/drawing/2014/main" val="10004"/>
                  </a:ext>
                </a:extLst>
              </a:tr>
              <a:tr h="274993">
                <a:tc>
                  <a:txBody>
                    <a:bodyPr/>
                    <a:lstStyle/>
                    <a:p>
                      <a:pPr algn="ctr" fontAlgn="ctr"/>
                      <a:r>
                        <a:rPr lang="en-US" sz="1000" u="none" strike="noStrike" dirty="0" smtClean="0">
                          <a:effectLst/>
                          <a:latin typeface="+mj-lt"/>
                        </a:rPr>
                        <a:t>K016YUpJU2J6RWV</a:t>
                      </a:r>
                      <a:endParaRPr lang="en-US" sz="1000" b="0" i="0" u="none" strike="noStrike" dirty="0">
                        <a:solidFill>
                          <a:srgbClr val="000000"/>
                        </a:solidFill>
                        <a:effectLst/>
                        <a:latin typeface="+mj-lt"/>
                      </a:endParaRPr>
                    </a:p>
                  </a:txBody>
                  <a:tcPr marL="0" marR="0" marT="0" marB="0" anchor="ctr">
                    <a:solidFill>
                      <a:srgbClr val="FFFF00"/>
                    </a:solidFill>
                  </a:tcPr>
                </a:tc>
                <a:tc>
                  <a:txBody>
                    <a:bodyPr/>
                    <a:lstStyle/>
                    <a:p>
                      <a:pPr algn="ctr" fontAlgn="ctr"/>
                      <a:r>
                        <a:rPr lang="en-US" altLang="zh-TW" sz="1000" b="0" i="0" u="none" strike="noStrike" dirty="0">
                          <a:solidFill>
                            <a:srgbClr val="000000"/>
                          </a:solidFill>
                          <a:effectLst/>
                          <a:latin typeface="+mj-lt"/>
                        </a:rPr>
                        <a:t>12.1845 </a:t>
                      </a:r>
                    </a:p>
                  </a:txBody>
                  <a:tcPr marL="0" marR="0" marT="0" marB="0" anchor="ctr"/>
                </a:tc>
                <a:tc>
                  <a:txBody>
                    <a:bodyPr/>
                    <a:lstStyle/>
                    <a:p>
                      <a:pPr algn="ctr" fontAlgn="ctr"/>
                      <a:r>
                        <a:rPr lang="en-US" altLang="zh-TW" sz="1000" b="0" i="0" u="none" strike="noStrike">
                          <a:solidFill>
                            <a:srgbClr val="000000"/>
                          </a:solidFill>
                          <a:effectLst/>
                          <a:latin typeface="+mj-lt"/>
                        </a:rPr>
                        <a:t>38.22%</a:t>
                      </a:r>
                    </a:p>
                  </a:txBody>
                  <a:tcPr marL="0" marR="0" marT="0" marB="0" anchor="ctr"/>
                </a:tc>
                <a:tc>
                  <a:txBody>
                    <a:bodyPr/>
                    <a:lstStyle/>
                    <a:p>
                      <a:pPr algn="ctr" fontAlgn="ctr"/>
                      <a:r>
                        <a:rPr lang="en-US" altLang="zh-TW" sz="1000" b="0" i="0" u="none" strike="noStrike" dirty="0">
                          <a:solidFill>
                            <a:srgbClr val="000000"/>
                          </a:solidFill>
                          <a:effectLst/>
                          <a:latin typeface="+mj-lt"/>
                        </a:rPr>
                        <a:t>10.8495 </a:t>
                      </a:r>
                    </a:p>
                  </a:txBody>
                  <a:tcPr marL="0" marR="0" marT="0" marB="0" anchor="ctr"/>
                </a:tc>
                <a:tc>
                  <a:txBody>
                    <a:bodyPr/>
                    <a:lstStyle/>
                    <a:p>
                      <a:pPr algn="ctr" fontAlgn="ctr"/>
                      <a:r>
                        <a:rPr lang="en-US" altLang="zh-TW" sz="1000" b="0" i="0" u="none" strike="noStrike" dirty="0">
                          <a:solidFill>
                            <a:srgbClr val="000000"/>
                          </a:solidFill>
                          <a:effectLst/>
                          <a:latin typeface="+mj-lt"/>
                        </a:rPr>
                        <a:t>61.48%</a:t>
                      </a:r>
                    </a:p>
                  </a:txBody>
                  <a:tcPr marL="0" marR="0" marT="0" marB="0" anchor="ctr"/>
                </a:tc>
                <a:tc>
                  <a:txBody>
                    <a:bodyPr/>
                    <a:lstStyle/>
                    <a:p>
                      <a:pPr algn="ctr" fontAlgn="ctr"/>
                      <a:r>
                        <a:rPr lang="en-US" altLang="zh-TW" sz="1000" b="0" i="0" u="none" strike="noStrike" dirty="0">
                          <a:solidFill>
                            <a:srgbClr val="000000"/>
                          </a:solidFill>
                          <a:effectLst/>
                          <a:latin typeface="+mj-lt"/>
                        </a:rPr>
                        <a:t>-6.50%</a:t>
                      </a:r>
                    </a:p>
                  </a:txBody>
                  <a:tcPr marL="0" marR="0" marT="0" marB="0" anchor="ctr">
                    <a:solidFill>
                      <a:srgbClr val="FFFF00"/>
                    </a:solidFill>
                  </a:tcPr>
                </a:tc>
                <a:tc>
                  <a:txBody>
                    <a:bodyPr/>
                    <a:lstStyle/>
                    <a:p>
                      <a:pPr algn="ctr" fontAlgn="ctr"/>
                      <a:r>
                        <a:rPr lang="en-US" altLang="zh-TW" sz="1000" b="0" i="0" u="none" strike="noStrike">
                          <a:solidFill>
                            <a:srgbClr val="000000"/>
                          </a:solidFill>
                          <a:effectLst/>
                          <a:latin typeface="+mj-lt"/>
                        </a:rPr>
                        <a:t>8.83%</a:t>
                      </a:r>
                    </a:p>
                  </a:txBody>
                  <a:tcPr marL="0" marR="0" marT="0" marB="0" anchor="ctr"/>
                </a:tc>
                <a:extLst>
                  <a:ext uri="{0D108BD9-81ED-4DB2-BD59-A6C34878D82A}">
                    <a16:rowId xmlns:a16="http://schemas.microsoft.com/office/drawing/2014/main" val="10005"/>
                  </a:ext>
                </a:extLst>
              </a:tr>
              <a:tr h="274993">
                <a:tc>
                  <a:txBody>
                    <a:bodyPr/>
                    <a:lstStyle/>
                    <a:p>
                      <a:pPr algn="ctr" fontAlgn="ctr"/>
                      <a:r>
                        <a:rPr lang="en-US" sz="1000" u="none" strike="noStrike" dirty="0" smtClean="0">
                          <a:effectLst/>
                          <a:latin typeface="+mj-lt"/>
                        </a:rPr>
                        <a:t>RmwyWlYxSlc4eDU</a:t>
                      </a:r>
                      <a:endParaRPr lang="en-US" sz="1000" b="0" i="0" u="none" strike="noStrike" dirty="0">
                        <a:solidFill>
                          <a:srgbClr val="000000"/>
                        </a:solidFill>
                        <a:effectLst/>
                        <a:latin typeface="+mj-lt"/>
                      </a:endParaRPr>
                    </a:p>
                  </a:txBody>
                  <a:tcPr marL="0" marR="0" marT="0" marB="0" anchor="ctr">
                    <a:solidFill>
                      <a:srgbClr val="FFFF00"/>
                    </a:solidFill>
                  </a:tcPr>
                </a:tc>
                <a:tc>
                  <a:txBody>
                    <a:bodyPr/>
                    <a:lstStyle/>
                    <a:p>
                      <a:pPr algn="ctr" fontAlgn="ctr"/>
                      <a:r>
                        <a:rPr lang="en-US" altLang="zh-TW" sz="1000" b="0" i="0" u="none" strike="noStrike">
                          <a:solidFill>
                            <a:srgbClr val="000000"/>
                          </a:solidFill>
                          <a:effectLst/>
                          <a:latin typeface="+mj-lt"/>
                        </a:rPr>
                        <a:t>5.1315 </a:t>
                      </a:r>
                    </a:p>
                  </a:txBody>
                  <a:tcPr marL="0" marR="0" marT="0" marB="0" anchor="ctr"/>
                </a:tc>
                <a:tc>
                  <a:txBody>
                    <a:bodyPr/>
                    <a:lstStyle/>
                    <a:p>
                      <a:pPr algn="ctr" fontAlgn="ctr"/>
                      <a:r>
                        <a:rPr lang="en-US" altLang="zh-TW" sz="1000" b="0" i="0" u="none" strike="noStrike" dirty="0">
                          <a:solidFill>
                            <a:srgbClr val="000000"/>
                          </a:solidFill>
                          <a:effectLst/>
                          <a:latin typeface="+mj-lt"/>
                        </a:rPr>
                        <a:t>33.82%</a:t>
                      </a:r>
                    </a:p>
                  </a:txBody>
                  <a:tcPr marL="0" marR="0" marT="0" marB="0" anchor="ctr"/>
                </a:tc>
                <a:tc>
                  <a:txBody>
                    <a:bodyPr/>
                    <a:lstStyle/>
                    <a:p>
                      <a:pPr algn="ctr" fontAlgn="ctr"/>
                      <a:r>
                        <a:rPr lang="en-US" altLang="zh-TW" sz="1000" b="0" i="0" u="none" strike="noStrike" dirty="0">
                          <a:solidFill>
                            <a:srgbClr val="000000"/>
                          </a:solidFill>
                          <a:effectLst/>
                          <a:latin typeface="+mj-lt"/>
                        </a:rPr>
                        <a:t>5.9520 </a:t>
                      </a:r>
                    </a:p>
                  </a:txBody>
                  <a:tcPr marL="0" marR="0" marT="0" marB="0" anchor="ctr"/>
                </a:tc>
                <a:tc>
                  <a:txBody>
                    <a:bodyPr/>
                    <a:lstStyle/>
                    <a:p>
                      <a:pPr algn="ctr" fontAlgn="ctr"/>
                      <a:r>
                        <a:rPr lang="en-US" altLang="zh-TW" sz="1000" b="0" i="0" u="none" strike="noStrike" dirty="0">
                          <a:solidFill>
                            <a:srgbClr val="000000"/>
                          </a:solidFill>
                          <a:effectLst/>
                          <a:latin typeface="+mj-lt"/>
                        </a:rPr>
                        <a:t>8.18%</a:t>
                      </a:r>
                    </a:p>
                  </a:txBody>
                  <a:tcPr marL="0" marR="0" marT="0" marB="0" anchor="ctr"/>
                </a:tc>
                <a:tc>
                  <a:txBody>
                    <a:bodyPr/>
                    <a:lstStyle/>
                    <a:p>
                      <a:pPr algn="ctr" fontAlgn="ctr"/>
                      <a:r>
                        <a:rPr lang="en-US" altLang="zh-TW" sz="1000" b="0" i="0" u="none" strike="noStrike" dirty="0">
                          <a:solidFill>
                            <a:srgbClr val="000000"/>
                          </a:solidFill>
                          <a:effectLst/>
                          <a:latin typeface="+mj-lt"/>
                        </a:rPr>
                        <a:t>3.54%</a:t>
                      </a:r>
                    </a:p>
                  </a:txBody>
                  <a:tcPr marL="0" marR="0" marT="0" marB="0" anchor="ctr">
                    <a:solidFill>
                      <a:srgbClr val="FFFF00"/>
                    </a:solidFill>
                  </a:tcPr>
                </a:tc>
                <a:tc>
                  <a:txBody>
                    <a:bodyPr/>
                    <a:lstStyle/>
                    <a:p>
                      <a:pPr algn="ctr" fontAlgn="ctr"/>
                      <a:r>
                        <a:rPr lang="en-US" altLang="zh-TW" sz="1000" b="0" i="0" u="none" strike="noStrike" dirty="0">
                          <a:solidFill>
                            <a:srgbClr val="000000"/>
                          </a:solidFill>
                          <a:effectLst/>
                          <a:latin typeface="+mj-lt"/>
                        </a:rPr>
                        <a:t>6.10%</a:t>
                      </a:r>
                    </a:p>
                  </a:txBody>
                  <a:tcPr marL="0" marR="0" marT="0" marB="0" anchor="ctr"/>
                </a:tc>
                <a:extLst>
                  <a:ext uri="{0D108BD9-81ED-4DB2-BD59-A6C34878D82A}">
                    <a16:rowId xmlns:a16="http://schemas.microsoft.com/office/drawing/2014/main" val="10006"/>
                  </a:ext>
                </a:extLst>
              </a:tr>
              <a:tr h="274993">
                <a:tc>
                  <a:txBody>
                    <a:bodyPr/>
                    <a:lstStyle/>
                    <a:p>
                      <a:pPr algn="ctr" fontAlgn="ctr"/>
                      <a:r>
                        <a:rPr lang="en-US" sz="1000" u="none" strike="noStrike" dirty="0" smtClean="0">
                          <a:effectLst/>
                          <a:latin typeface="+mj-lt"/>
                        </a:rPr>
                        <a:t>U1U0dzhGR2VveGlIT</a:t>
                      </a:r>
                      <a:endParaRPr 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0" i="0" u="none" strike="noStrike">
                          <a:solidFill>
                            <a:srgbClr val="000000"/>
                          </a:solidFill>
                          <a:effectLst/>
                          <a:latin typeface="+mj-lt"/>
                        </a:rPr>
                        <a:t>7.9335 </a:t>
                      </a:r>
                    </a:p>
                  </a:txBody>
                  <a:tcPr marL="0" marR="0" marT="0" marB="0" anchor="ctr"/>
                </a:tc>
                <a:tc>
                  <a:txBody>
                    <a:bodyPr/>
                    <a:lstStyle/>
                    <a:p>
                      <a:pPr algn="ctr" fontAlgn="ctr"/>
                      <a:r>
                        <a:rPr lang="en-US" altLang="zh-TW" sz="1000" b="0" i="0" u="none" strike="noStrike">
                          <a:solidFill>
                            <a:srgbClr val="000000"/>
                          </a:solidFill>
                          <a:effectLst/>
                          <a:latin typeface="+mj-lt"/>
                        </a:rPr>
                        <a:t>0.85%</a:t>
                      </a:r>
                    </a:p>
                  </a:txBody>
                  <a:tcPr marL="0" marR="0" marT="0" marB="0" anchor="ctr"/>
                </a:tc>
                <a:tc>
                  <a:txBody>
                    <a:bodyPr/>
                    <a:lstStyle/>
                    <a:p>
                      <a:pPr algn="ctr" fontAlgn="ctr"/>
                      <a:r>
                        <a:rPr lang="en-US" altLang="zh-TW" sz="1000" b="0" i="0" u="none" strike="noStrike">
                          <a:solidFill>
                            <a:srgbClr val="000000"/>
                          </a:solidFill>
                          <a:effectLst/>
                          <a:latin typeface="+mj-lt"/>
                        </a:rPr>
                        <a:t>6.6180 </a:t>
                      </a:r>
                    </a:p>
                  </a:txBody>
                  <a:tcPr marL="0" marR="0" marT="0" marB="0" anchor="ctr"/>
                </a:tc>
                <a:tc>
                  <a:txBody>
                    <a:bodyPr/>
                    <a:lstStyle/>
                    <a:p>
                      <a:pPr algn="ctr" fontAlgn="ctr"/>
                      <a:r>
                        <a:rPr lang="en-US" altLang="zh-TW" sz="1000" b="0" i="0" u="none" strike="noStrike">
                          <a:solidFill>
                            <a:srgbClr val="000000"/>
                          </a:solidFill>
                          <a:effectLst/>
                          <a:latin typeface="+mj-lt"/>
                        </a:rPr>
                        <a:t>1.27%</a:t>
                      </a:r>
                    </a:p>
                  </a:txBody>
                  <a:tcPr marL="0" marR="0" marT="0" marB="0" anchor="ctr"/>
                </a:tc>
                <a:tc>
                  <a:txBody>
                    <a:bodyPr/>
                    <a:lstStyle/>
                    <a:p>
                      <a:pPr algn="ctr" fontAlgn="ctr"/>
                      <a:r>
                        <a:rPr lang="en-US" altLang="zh-TW" sz="1000" b="0" i="0" u="none" strike="noStrike" dirty="0">
                          <a:solidFill>
                            <a:srgbClr val="000000"/>
                          </a:solidFill>
                          <a:effectLst/>
                          <a:latin typeface="+mj-lt"/>
                        </a:rPr>
                        <a:t>-0.14%</a:t>
                      </a:r>
                    </a:p>
                  </a:txBody>
                  <a:tcPr marL="0" marR="0" marT="0" marB="0" anchor="ctr"/>
                </a:tc>
                <a:tc>
                  <a:txBody>
                    <a:bodyPr/>
                    <a:lstStyle/>
                    <a:p>
                      <a:pPr algn="ctr" fontAlgn="ctr"/>
                      <a:r>
                        <a:rPr lang="en-US" altLang="zh-TW" sz="1000" b="0" i="0" u="none" strike="noStrike" dirty="0">
                          <a:solidFill>
                            <a:srgbClr val="000000"/>
                          </a:solidFill>
                          <a:effectLst/>
                          <a:latin typeface="+mj-lt"/>
                        </a:rPr>
                        <a:t>0.00%</a:t>
                      </a:r>
                    </a:p>
                  </a:txBody>
                  <a:tcPr marL="0" marR="0" marT="0" marB="0" anchor="ctr"/>
                </a:tc>
                <a:extLst>
                  <a:ext uri="{0D108BD9-81ED-4DB2-BD59-A6C34878D82A}">
                    <a16:rowId xmlns:a16="http://schemas.microsoft.com/office/drawing/2014/main" val="10007"/>
                  </a:ext>
                </a:extLst>
              </a:tr>
              <a:tr h="274993">
                <a:tc>
                  <a:txBody>
                    <a:bodyPr/>
                    <a:lstStyle/>
                    <a:p>
                      <a:pPr algn="ctr" fontAlgn="ctr"/>
                      <a:r>
                        <a:rPr lang="en-US" sz="1000" u="none" strike="noStrike" dirty="0">
                          <a:effectLst/>
                          <a:latin typeface="+mj-lt"/>
                        </a:rPr>
                        <a:t>All factory</a:t>
                      </a:r>
                      <a:endParaRPr 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0" i="0" u="none" strike="noStrike">
                          <a:solidFill>
                            <a:srgbClr val="000000"/>
                          </a:solidFill>
                          <a:effectLst/>
                          <a:latin typeface="+mj-lt"/>
                        </a:rPr>
                        <a:t>7.8471 </a:t>
                      </a:r>
                    </a:p>
                  </a:txBody>
                  <a:tcPr marL="0" marR="0" marT="0" marB="0" anchor="ctr"/>
                </a:tc>
                <a:tc>
                  <a:txBody>
                    <a:bodyPr/>
                    <a:lstStyle/>
                    <a:p>
                      <a:pPr algn="ctr" fontAlgn="ctr"/>
                      <a:r>
                        <a:rPr lang="en-US" altLang="zh-TW" sz="1000" b="0" i="0" u="none" strike="noStrike">
                          <a:solidFill>
                            <a:srgbClr val="000000"/>
                          </a:solidFill>
                          <a:effectLst/>
                          <a:latin typeface="+mj-lt"/>
                        </a:rPr>
                        <a:t>100.00%</a:t>
                      </a:r>
                    </a:p>
                  </a:txBody>
                  <a:tcPr marL="0" marR="0" marT="0" marB="0" anchor="ctr"/>
                </a:tc>
                <a:tc>
                  <a:txBody>
                    <a:bodyPr/>
                    <a:lstStyle/>
                    <a:p>
                      <a:pPr algn="ctr" fontAlgn="ctr"/>
                      <a:r>
                        <a:rPr lang="en-US" altLang="zh-TW" sz="1000" b="0" i="0" u="none" strike="noStrike">
                          <a:solidFill>
                            <a:srgbClr val="000000"/>
                          </a:solidFill>
                          <a:effectLst/>
                          <a:latin typeface="+mj-lt"/>
                        </a:rPr>
                        <a:t>8.7367 </a:t>
                      </a:r>
                    </a:p>
                  </a:txBody>
                  <a:tcPr marL="0" marR="0" marT="0" marB="0" anchor="ctr"/>
                </a:tc>
                <a:tc>
                  <a:txBody>
                    <a:bodyPr/>
                    <a:lstStyle/>
                    <a:p>
                      <a:pPr algn="ctr" fontAlgn="ctr"/>
                      <a:r>
                        <a:rPr lang="en-US" altLang="zh-TW" sz="1000" b="0" i="0" u="none" strike="noStrike" dirty="0">
                          <a:solidFill>
                            <a:srgbClr val="000000"/>
                          </a:solidFill>
                          <a:effectLst/>
                          <a:latin typeface="+mj-lt"/>
                        </a:rPr>
                        <a:t>100.00%</a:t>
                      </a:r>
                    </a:p>
                  </a:txBody>
                  <a:tcPr marL="0" marR="0" marT="0" marB="0" anchor="ctr"/>
                </a:tc>
                <a:tc>
                  <a:txBody>
                    <a:bodyPr/>
                    <a:lstStyle/>
                    <a:p>
                      <a:pPr algn="ctr" fontAlgn="ctr"/>
                      <a:r>
                        <a:rPr lang="zh-TW" altLang="en-US" sz="1000" u="none" strike="noStrike" dirty="0">
                          <a:effectLst/>
                          <a:latin typeface="+mj-lt"/>
                        </a:rPr>
                        <a:t>　</a:t>
                      </a:r>
                      <a:endParaRPr lang="zh-TW" altLang="en-US" sz="1000" b="0" i="0" u="none" strike="noStrike" dirty="0">
                        <a:solidFill>
                          <a:srgbClr val="000000"/>
                        </a:solidFill>
                        <a:effectLst/>
                        <a:latin typeface="+mj-lt"/>
                      </a:endParaRPr>
                    </a:p>
                  </a:txBody>
                  <a:tcPr marL="0" marR="0" marT="0" marB="0" anchor="ctr"/>
                </a:tc>
                <a:tc>
                  <a:txBody>
                    <a:bodyPr/>
                    <a:lstStyle/>
                    <a:p>
                      <a:pPr algn="ctr" fontAlgn="ctr"/>
                      <a:r>
                        <a:rPr lang="zh-TW" altLang="en-US" sz="1000" u="none" strike="noStrike" dirty="0">
                          <a:effectLst/>
                          <a:latin typeface="+mj-lt"/>
                        </a:rPr>
                        <a:t>　</a:t>
                      </a:r>
                      <a:endParaRPr lang="zh-TW" altLang="en-US" sz="1000" b="0" i="0" u="none" strike="noStrike" dirty="0">
                        <a:solidFill>
                          <a:srgbClr val="000000"/>
                        </a:solidFill>
                        <a:effectLst/>
                        <a:latin typeface="+mj-lt"/>
                      </a:endParaRPr>
                    </a:p>
                  </a:txBody>
                  <a:tcPr marL="0" marR="0" marT="0" marB="0" anchor="ctr"/>
                </a:tc>
                <a:extLst>
                  <a:ext uri="{0D108BD9-81ED-4DB2-BD59-A6C34878D82A}">
                    <a16:rowId xmlns:a16="http://schemas.microsoft.com/office/drawing/2014/main" val="10008"/>
                  </a:ext>
                </a:extLst>
              </a:tr>
              <a:tr h="274993">
                <a:tc gridSpan="3">
                  <a:txBody>
                    <a:bodyPr/>
                    <a:lstStyle/>
                    <a:p>
                      <a:pPr algn="r" fontAlgn="ctr"/>
                      <a:r>
                        <a:rPr lang="en-US" sz="1000" b="0" i="0" u="none" strike="noStrike" dirty="0" smtClean="0">
                          <a:solidFill>
                            <a:srgbClr val="000000"/>
                          </a:solidFill>
                          <a:effectLst/>
                          <a:latin typeface="+mj-lt"/>
                        </a:rPr>
                        <a:t>                                       △</a:t>
                      </a:r>
                      <a:r>
                        <a:rPr lang="en-US" sz="1000" b="0" i="0" u="none" strike="noStrike" dirty="0" err="1" smtClean="0">
                          <a:solidFill>
                            <a:srgbClr val="000000"/>
                          </a:solidFill>
                          <a:effectLst/>
                          <a:latin typeface="+mj-lt"/>
                        </a:rPr>
                        <a:t>tw</a:t>
                      </a:r>
                      <a:r>
                        <a:rPr lang="en-US" sz="1000" b="0" i="0" u="none" strike="noStrike" dirty="0" smtClean="0">
                          <a:solidFill>
                            <a:srgbClr val="000000"/>
                          </a:solidFill>
                          <a:effectLst/>
                          <a:latin typeface="+mj-lt"/>
                        </a:rPr>
                        <a:t>  of all factory  </a:t>
                      </a:r>
                      <a:endParaRPr lang="en-US" sz="1000" b="0" i="0" u="none" strike="noStrike" dirty="0">
                        <a:solidFill>
                          <a:srgbClr val="000000"/>
                        </a:solidFill>
                        <a:effectLst/>
                        <a:latin typeface="+mj-lt"/>
                      </a:endParaRPr>
                    </a:p>
                  </a:txBody>
                  <a:tcPr marL="0" marR="0" marT="0" marB="0" anchor="ctr"/>
                </a:tc>
                <a:tc hMerge="1">
                  <a:txBody>
                    <a:bodyPr/>
                    <a:lstStyle/>
                    <a:p>
                      <a:pPr algn="ctr" fontAlgn="ctr"/>
                      <a:endParaRPr lang="en-US" sz="1200" b="0" i="0" u="none" strike="noStrike" dirty="0">
                        <a:solidFill>
                          <a:srgbClr val="000000"/>
                        </a:solidFill>
                        <a:effectLst/>
                        <a:latin typeface="Arial Unicode MS"/>
                      </a:endParaRPr>
                    </a:p>
                  </a:txBody>
                  <a:tcPr marL="0" marR="0" marT="0" marB="0" anchor="ctr"/>
                </a:tc>
                <a:tc hMerge="1">
                  <a:txBody>
                    <a:bodyPr/>
                    <a:lstStyle/>
                    <a:p>
                      <a:pPr algn="r" fontAlgn="ctr"/>
                      <a:endParaRPr lang="en-US" sz="1200" b="0" i="0" u="none" strike="noStrike" dirty="0">
                        <a:solidFill>
                          <a:srgbClr val="000000"/>
                        </a:solidFill>
                        <a:effectLst/>
                        <a:latin typeface="Arial Unicode MS"/>
                      </a:endParaRPr>
                    </a:p>
                  </a:txBody>
                  <a:tcPr marL="0" marR="0" marT="0" marB="0" anchor="ctr"/>
                </a:tc>
                <a:tc>
                  <a:txBody>
                    <a:bodyPr/>
                    <a:lstStyle/>
                    <a:p>
                      <a:pPr algn="ctr" fontAlgn="ctr"/>
                      <a:r>
                        <a:rPr lang="en-US" altLang="zh-TW" sz="1000" u="none" strike="noStrike" dirty="0" smtClean="0">
                          <a:effectLst/>
                          <a:latin typeface="+mj-lt"/>
                        </a:rPr>
                        <a:t>11.34%</a:t>
                      </a:r>
                      <a:endParaRPr lang="en-US" altLang="zh-TW" sz="1000" b="0" i="0" u="none" strike="noStrike" dirty="0">
                        <a:solidFill>
                          <a:srgbClr val="000000"/>
                        </a:solidFill>
                        <a:effectLst/>
                        <a:latin typeface="+mj-lt"/>
                      </a:endParaRPr>
                    </a:p>
                  </a:txBody>
                  <a:tcPr marL="0" marR="0" marT="0" marB="0" anchor="ctr"/>
                </a:tc>
                <a:tc>
                  <a:txBody>
                    <a:bodyPr/>
                    <a:lstStyle/>
                    <a:p>
                      <a:pPr algn="ctr" fontAlgn="ctr"/>
                      <a:endParaRPr lang="zh-TW" altLang="en-US" sz="1000" b="0" i="0" u="none" strike="noStrike" dirty="0">
                        <a:solidFill>
                          <a:srgbClr val="000000"/>
                        </a:solidFill>
                        <a:effectLst/>
                        <a:latin typeface="+mj-lt"/>
                      </a:endParaRPr>
                    </a:p>
                  </a:txBody>
                  <a:tcPr marL="0" marR="0" marT="0" marB="0" anchor="ctr"/>
                </a:tc>
                <a:tc>
                  <a:txBody>
                    <a:bodyPr/>
                    <a:lstStyle/>
                    <a:p>
                      <a:pPr algn="ctr" fontAlgn="ctr"/>
                      <a:r>
                        <a:rPr lang="en-US" altLang="zh-TW" sz="1000" b="1" u="none" strike="noStrike" dirty="0" smtClean="0">
                          <a:effectLst/>
                          <a:latin typeface="+mj-lt"/>
                        </a:rPr>
                        <a:t>-3.74%</a:t>
                      </a:r>
                      <a:endParaRPr lang="en-US" altLang="zh-TW" sz="1000" b="1" i="0" u="none" strike="noStrike" dirty="0">
                        <a:solidFill>
                          <a:srgbClr val="000000"/>
                        </a:solidFill>
                        <a:effectLst/>
                        <a:latin typeface="+mj-lt"/>
                      </a:endParaRPr>
                    </a:p>
                  </a:txBody>
                  <a:tcPr marL="0" marR="0" marT="0" marB="0" anchor="ctr"/>
                </a:tc>
                <a:tc>
                  <a:txBody>
                    <a:bodyPr/>
                    <a:lstStyle/>
                    <a:p>
                      <a:pPr algn="ctr" fontAlgn="ctr"/>
                      <a:r>
                        <a:rPr lang="en-US" altLang="zh-TW" sz="1000" b="1" u="none" strike="noStrike" dirty="0" smtClean="0">
                          <a:effectLst/>
                          <a:latin typeface="+mj-lt"/>
                        </a:rPr>
                        <a:t>15.08%</a:t>
                      </a:r>
                      <a:endParaRPr lang="en-US" altLang="zh-TW" sz="1000" b="1" i="0" u="none" strike="noStrike" dirty="0">
                        <a:solidFill>
                          <a:srgbClr val="000000"/>
                        </a:solidFill>
                        <a:effectLst/>
                        <a:latin typeface="+mj-lt"/>
                      </a:endParaRPr>
                    </a:p>
                  </a:txBody>
                  <a:tcPr marL="0" marR="0" marT="0" marB="0" anchor="ctr"/>
                </a:tc>
                <a:extLst>
                  <a:ext uri="{0D108BD9-81ED-4DB2-BD59-A6C34878D82A}">
                    <a16:rowId xmlns:a16="http://schemas.microsoft.com/office/drawing/2014/main" val="10009"/>
                  </a:ext>
                </a:extLst>
              </a:tr>
            </a:tbl>
          </a:graphicData>
        </a:graphic>
      </p:graphicFrame>
      <p:sp>
        <p:nvSpPr>
          <p:cNvPr id="12" name="矩形圖說文字 11"/>
          <p:cNvSpPr/>
          <p:nvPr/>
        </p:nvSpPr>
        <p:spPr>
          <a:xfrm>
            <a:off x="5219700" y="5454650"/>
            <a:ext cx="1584325" cy="495300"/>
          </a:xfrm>
          <a:prstGeom prst="wedgeRectCallout">
            <a:avLst>
              <a:gd name="adj1" fmla="val 65831"/>
              <a:gd name="adj2" fmla="val -121958"/>
            </a:avLst>
          </a:pr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 △</a:t>
            </a:r>
            <a:r>
              <a:rPr lang="en-US" altLang="zh-TW" sz="1200" b="1" dirty="0" err="1">
                <a:solidFill>
                  <a:srgbClr val="000000"/>
                </a:solidFill>
              </a:rPr>
              <a:t>tw</a:t>
            </a:r>
            <a:r>
              <a:rPr lang="en-US" altLang="zh-TW" sz="1200" b="1" dirty="0">
                <a:solidFill>
                  <a:srgbClr val="000000"/>
                </a:solidFill>
              </a:rPr>
              <a:t> by change on </a:t>
            </a:r>
            <a:r>
              <a:rPr lang="en-US" altLang="zh-TW" sz="1200" b="1" dirty="0" err="1">
                <a:solidFill>
                  <a:srgbClr val="000000"/>
                </a:solidFill>
              </a:rPr>
              <a:t>tw</a:t>
            </a:r>
            <a:r>
              <a:rPr lang="en-US" altLang="zh-TW" sz="1200" b="1" dirty="0">
                <a:solidFill>
                  <a:srgbClr val="000000"/>
                </a:solidFill>
              </a:rPr>
              <a:t> of tech  </a:t>
            </a:r>
            <a:endParaRPr lang="zh-TW" altLang="en-US" sz="1200" b="1" dirty="0">
              <a:solidFill>
                <a:schemeClr val="tx1"/>
              </a:solidFill>
            </a:endParaRPr>
          </a:p>
        </p:txBody>
      </p:sp>
      <p:sp>
        <p:nvSpPr>
          <p:cNvPr id="13" name="矩形圖說文字 12"/>
          <p:cNvSpPr/>
          <p:nvPr/>
        </p:nvSpPr>
        <p:spPr>
          <a:xfrm>
            <a:off x="7021513" y="5454650"/>
            <a:ext cx="1582737" cy="495300"/>
          </a:xfrm>
          <a:prstGeom prst="wedgeRectCallout">
            <a:avLst>
              <a:gd name="adj1" fmla="val 10862"/>
              <a:gd name="adj2" fmla="val -124207"/>
            </a:avLst>
          </a:pr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 △ </a:t>
            </a:r>
            <a:r>
              <a:rPr lang="en-US" altLang="zh-TW" sz="1200" b="1" dirty="0" err="1">
                <a:solidFill>
                  <a:srgbClr val="000000"/>
                </a:solidFill>
              </a:rPr>
              <a:t>tw</a:t>
            </a:r>
            <a:r>
              <a:rPr lang="en-US" altLang="zh-TW" sz="1200" b="1" dirty="0">
                <a:solidFill>
                  <a:srgbClr val="000000"/>
                </a:solidFill>
              </a:rPr>
              <a:t> by change of product mix</a:t>
            </a:r>
            <a:endParaRPr lang="zh-TW" altLang="en-US" sz="1200" b="1" dirty="0">
              <a:solidFill>
                <a:schemeClr val="tx1"/>
              </a:solidFill>
            </a:endParaRPr>
          </a:p>
        </p:txBody>
      </p:sp>
      <p:sp>
        <p:nvSpPr>
          <p:cNvPr id="14" name="矩形圖說文字 13"/>
          <p:cNvSpPr/>
          <p:nvPr/>
        </p:nvSpPr>
        <p:spPr>
          <a:xfrm>
            <a:off x="323850" y="3438525"/>
            <a:ext cx="935038" cy="495300"/>
          </a:xfrm>
          <a:prstGeom prst="wedgeRectCallout">
            <a:avLst>
              <a:gd name="adj1" fmla="val 93863"/>
              <a:gd name="adj2" fmla="val 38300"/>
            </a:avLst>
          </a:pr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 No 1. killer</a:t>
            </a:r>
            <a:endParaRPr lang="zh-TW" altLang="en-US" sz="1200" b="1" dirty="0">
              <a:solidFill>
                <a:schemeClr val="tx1"/>
              </a:solidFill>
            </a:endParaRPr>
          </a:p>
        </p:txBody>
      </p:sp>
      <p:sp>
        <p:nvSpPr>
          <p:cNvPr id="15" name="矩形圖說文字 14"/>
          <p:cNvSpPr/>
          <p:nvPr/>
        </p:nvSpPr>
        <p:spPr>
          <a:xfrm>
            <a:off x="323850" y="4229100"/>
            <a:ext cx="935038" cy="495300"/>
          </a:xfrm>
          <a:prstGeom prst="wedgeRectCallout">
            <a:avLst>
              <a:gd name="adj1" fmla="val 90341"/>
              <a:gd name="adj2" fmla="val -58206"/>
            </a:avLst>
          </a:pr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 No 1. contributor</a:t>
            </a:r>
            <a:endParaRPr lang="zh-TW" altLang="en-US" sz="1200" b="1" dirty="0">
              <a:solidFill>
                <a:schemeClr val="tx1"/>
              </a:solidFill>
            </a:endParaRPr>
          </a:p>
        </p:txBody>
      </p:sp>
    </p:spTree>
    <p:extLst>
      <p:ext uri="{BB962C8B-B14F-4D97-AF65-F5344CB8AC3E}">
        <p14:creationId xmlns:p14="http://schemas.microsoft.com/office/powerpoint/2010/main" val="3072744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向下箭號 10"/>
          <p:cNvSpPr/>
          <p:nvPr/>
        </p:nvSpPr>
        <p:spPr bwMode="auto">
          <a:xfrm rot="16200000">
            <a:off x="4841875" y="1724025"/>
            <a:ext cx="252413" cy="2951163"/>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b="1"/>
          </a:p>
        </p:txBody>
      </p:sp>
      <p:sp>
        <p:nvSpPr>
          <p:cNvPr id="10" name="Rektangel 72"/>
          <p:cNvSpPr/>
          <p:nvPr/>
        </p:nvSpPr>
        <p:spPr>
          <a:xfrm rot="10800000" flipV="1">
            <a:off x="0" y="-26988"/>
            <a:ext cx="9144000" cy="1223963"/>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65540"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10C3E10-B80B-4DA5-AB5A-5B57EF2A4631}" type="slidenum">
              <a:rPr lang="en-US" altLang="zh-TW" sz="1400">
                <a:solidFill>
                  <a:srgbClr val="538CFF"/>
                </a:solidFill>
                <a:latin typeface="Arial" panose="020B0604020202020204" pitchFamily="34" charset="0"/>
              </a:rPr>
              <a:pPr>
                <a:spcBef>
                  <a:spcPct val="0"/>
                </a:spcBef>
                <a:buFontTx/>
                <a:buNone/>
              </a:pPr>
              <a:t>21</a:t>
            </a:fld>
            <a:endParaRPr lang="en-US" altLang="zh-TW" sz="1400">
              <a:solidFill>
                <a:srgbClr val="538CFF"/>
              </a:solidFill>
              <a:latin typeface="Arial" panose="020B0604020202020204" pitchFamily="34" charset="0"/>
            </a:endParaRPr>
          </a:p>
        </p:txBody>
      </p:sp>
      <p:sp>
        <p:nvSpPr>
          <p:cNvPr id="65541"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↓Normalized Mean number of recipes(rn)</a:t>
            </a:r>
            <a:b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b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↑Mean simplified percentage for recipes(sr)</a:t>
            </a:r>
          </a:p>
        </p:txBody>
      </p:sp>
      <p:graphicFrame>
        <p:nvGraphicFramePr>
          <p:cNvPr id="2" name="表格 1"/>
          <p:cNvGraphicFramePr>
            <a:graphicFrameLocks noGrp="1"/>
          </p:cNvGraphicFramePr>
          <p:nvPr/>
        </p:nvGraphicFramePr>
        <p:xfrm>
          <a:off x="457200" y="1341438"/>
          <a:ext cx="8229598" cy="1203960"/>
        </p:xfrm>
        <a:graphic>
          <a:graphicData uri="http://schemas.openxmlformats.org/drawingml/2006/table">
            <a:tbl>
              <a:tblPr>
                <a:tableStyleId>{5C22544A-7EE6-4342-B048-85BDC9FD1C3A}</a:tableStyleId>
              </a:tblPr>
              <a:tblGrid>
                <a:gridCol w="1290646">
                  <a:extLst>
                    <a:ext uri="{9D8B030D-6E8A-4147-A177-3AD203B41FA5}">
                      <a16:colId xmlns:a16="http://schemas.microsoft.com/office/drawing/2014/main" val="20000"/>
                    </a:ext>
                  </a:extLst>
                </a:gridCol>
                <a:gridCol w="578246">
                  <a:extLst>
                    <a:ext uri="{9D8B030D-6E8A-4147-A177-3AD203B41FA5}">
                      <a16:colId xmlns:a16="http://schemas.microsoft.com/office/drawing/2014/main" val="20001"/>
                    </a:ext>
                  </a:extLst>
                </a:gridCol>
                <a:gridCol w="578246">
                  <a:extLst>
                    <a:ext uri="{9D8B030D-6E8A-4147-A177-3AD203B41FA5}">
                      <a16:colId xmlns:a16="http://schemas.microsoft.com/office/drawing/2014/main" val="20002"/>
                    </a:ext>
                  </a:extLst>
                </a:gridCol>
                <a:gridCol w="578246">
                  <a:extLst>
                    <a:ext uri="{9D8B030D-6E8A-4147-A177-3AD203B41FA5}">
                      <a16:colId xmlns:a16="http://schemas.microsoft.com/office/drawing/2014/main" val="20003"/>
                    </a:ext>
                  </a:extLst>
                </a:gridCol>
                <a:gridCol w="578246">
                  <a:extLst>
                    <a:ext uri="{9D8B030D-6E8A-4147-A177-3AD203B41FA5}">
                      <a16:colId xmlns:a16="http://schemas.microsoft.com/office/drawing/2014/main" val="20004"/>
                    </a:ext>
                  </a:extLst>
                </a:gridCol>
                <a:gridCol w="578246">
                  <a:extLst>
                    <a:ext uri="{9D8B030D-6E8A-4147-A177-3AD203B41FA5}">
                      <a16:colId xmlns:a16="http://schemas.microsoft.com/office/drawing/2014/main" val="20005"/>
                    </a:ext>
                  </a:extLst>
                </a:gridCol>
                <a:gridCol w="578246">
                  <a:extLst>
                    <a:ext uri="{9D8B030D-6E8A-4147-A177-3AD203B41FA5}">
                      <a16:colId xmlns:a16="http://schemas.microsoft.com/office/drawing/2014/main" val="20006"/>
                    </a:ext>
                  </a:extLst>
                </a:gridCol>
                <a:gridCol w="578246">
                  <a:extLst>
                    <a:ext uri="{9D8B030D-6E8A-4147-A177-3AD203B41FA5}">
                      <a16:colId xmlns:a16="http://schemas.microsoft.com/office/drawing/2014/main" val="20007"/>
                    </a:ext>
                  </a:extLst>
                </a:gridCol>
                <a:gridCol w="578246">
                  <a:extLst>
                    <a:ext uri="{9D8B030D-6E8A-4147-A177-3AD203B41FA5}">
                      <a16:colId xmlns:a16="http://schemas.microsoft.com/office/drawing/2014/main" val="20008"/>
                    </a:ext>
                  </a:extLst>
                </a:gridCol>
                <a:gridCol w="578246">
                  <a:extLst>
                    <a:ext uri="{9D8B030D-6E8A-4147-A177-3AD203B41FA5}">
                      <a16:colId xmlns:a16="http://schemas.microsoft.com/office/drawing/2014/main" val="20009"/>
                    </a:ext>
                  </a:extLst>
                </a:gridCol>
                <a:gridCol w="578246">
                  <a:extLst>
                    <a:ext uri="{9D8B030D-6E8A-4147-A177-3AD203B41FA5}">
                      <a16:colId xmlns:a16="http://schemas.microsoft.com/office/drawing/2014/main" val="20010"/>
                    </a:ext>
                  </a:extLst>
                </a:gridCol>
                <a:gridCol w="578246">
                  <a:extLst>
                    <a:ext uri="{9D8B030D-6E8A-4147-A177-3AD203B41FA5}">
                      <a16:colId xmlns:a16="http://schemas.microsoft.com/office/drawing/2014/main" val="20011"/>
                    </a:ext>
                  </a:extLst>
                </a:gridCol>
                <a:gridCol w="578246">
                  <a:extLst>
                    <a:ext uri="{9D8B030D-6E8A-4147-A177-3AD203B41FA5}">
                      <a16:colId xmlns:a16="http://schemas.microsoft.com/office/drawing/2014/main" val="20012"/>
                    </a:ext>
                  </a:extLst>
                </a:gridCol>
              </a:tblGrid>
              <a:tr h="152320">
                <a:tc rowSpan="2">
                  <a:txBody>
                    <a:bodyPr/>
                    <a:lstStyle/>
                    <a:p>
                      <a:pPr algn="ctr" fontAlgn="ctr"/>
                      <a:r>
                        <a:rPr lang="en-US" sz="1000" u="none" strike="noStrike" dirty="0">
                          <a:solidFill>
                            <a:schemeClr val="bg1"/>
                          </a:solidFill>
                          <a:effectLst/>
                        </a:rPr>
                        <a:t>Recipe</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gridSpan="3">
                  <a:txBody>
                    <a:bodyPr/>
                    <a:lstStyle/>
                    <a:p>
                      <a:pPr algn="ctr" fontAlgn="ctr"/>
                      <a:r>
                        <a:rPr lang="en-US" sz="1000" u="none" strike="noStrike" dirty="0">
                          <a:solidFill>
                            <a:schemeClr val="bg1"/>
                          </a:solidFill>
                          <a:effectLst/>
                        </a:rPr>
                        <a:t>Machine ID </a:t>
                      </a:r>
                      <a:r>
                        <a:rPr lang="en-US" sz="1000" u="none" strike="noStrike" dirty="0" smtClean="0">
                          <a:solidFill>
                            <a:schemeClr val="bg1"/>
                          </a:solidFill>
                          <a:effectLst/>
                        </a:rPr>
                        <a:t>A</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tc hMerge="1">
                  <a:txBody>
                    <a:bodyPr/>
                    <a:lstStyle/>
                    <a:p>
                      <a:endParaRPr lang="zh-TW" altLang="en-US"/>
                    </a:p>
                  </a:txBody>
                  <a:tcPr/>
                </a:tc>
                <a:tc gridSpan="3">
                  <a:txBody>
                    <a:bodyPr/>
                    <a:lstStyle/>
                    <a:p>
                      <a:pPr algn="ctr" fontAlgn="ctr"/>
                      <a:r>
                        <a:rPr lang="en-US" sz="1000" u="none" strike="noStrike" dirty="0">
                          <a:solidFill>
                            <a:schemeClr val="bg1"/>
                          </a:solidFill>
                          <a:effectLst/>
                        </a:rPr>
                        <a:t>Machine ID </a:t>
                      </a:r>
                      <a:r>
                        <a:rPr lang="en-US" sz="1000" u="none" strike="noStrike" dirty="0" smtClean="0">
                          <a:solidFill>
                            <a:schemeClr val="bg1"/>
                          </a:solidFill>
                          <a:effectLst/>
                        </a:rPr>
                        <a:t>B</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tc hMerge="1">
                  <a:txBody>
                    <a:bodyPr/>
                    <a:lstStyle/>
                    <a:p>
                      <a:endParaRPr lang="zh-TW" altLang="en-US"/>
                    </a:p>
                  </a:txBody>
                  <a:tcPr/>
                </a:tc>
                <a:tc gridSpan="3">
                  <a:txBody>
                    <a:bodyPr/>
                    <a:lstStyle/>
                    <a:p>
                      <a:pPr algn="ctr" fontAlgn="ctr"/>
                      <a:r>
                        <a:rPr lang="en-US" sz="1000" u="none" strike="noStrike" dirty="0">
                          <a:solidFill>
                            <a:schemeClr val="bg1"/>
                          </a:solidFill>
                          <a:effectLst/>
                        </a:rPr>
                        <a:t>Machine ID </a:t>
                      </a:r>
                      <a:r>
                        <a:rPr lang="en-US" sz="1000" u="none" strike="noStrike" dirty="0" smtClean="0">
                          <a:solidFill>
                            <a:schemeClr val="bg1"/>
                          </a:solidFill>
                          <a:effectLst/>
                        </a:rPr>
                        <a:t>C</a:t>
                      </a:r>
                      <a:endParaRPr lang="en-US" sz="10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tc hMerge="1">
                  <a:txBody>
                    <a:bodyPr/>
                    <a:lstStyle/>
                    <a:p>
                      <a:endParaRPr lang="zh-TW" altLang="en-US"/>
                    </a:p>
                  </a:txBody>
                  <a:tcPr/>
                </a:tc>
                <a:tc gridSpan="3">
                  <a:txBody>
                    <a:bodyPr/>
                    <a:lstStyle/>
                    <a:p>
                      <a:pPr algn="ctr" fontAlgn="ctr"/>
                      <a:r>
                        <a:rPr lang="en-US" sz="1000" u="none" strike="noStrike">
                          <a:solidFill>
                            <a:schemeClr val="bg1"/>
                          </a:solidFill>
                          <a:effectLst/>
                        </a:rPr>
                        <a:t>Machine group</a:t>
                      </a:r>
                      <a:endParaRPr lang="en-US" sz="1000" b="0" i="0" u="none" strike="noStrike">
                        <a:solidFill>
                          <a:schemeClr val="bg1"/>
                        </a:solidFill>
                        <a:effectLst/>
                        <a:latin typeface="Arial Unicode MS"/>
                      </a:endParaRPr>
                    </a:p>
                  </a:txBody>
                  <a:tcPr marL="0" marR="0" marT="0" marB="0" anchor="ctr">
                    <a:solidFill>
                      <a:schemeClr val="tx1">
                        <a:lumMod val="50000"/>
                        <a:lumOff val="5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137088">
                <a:tc vMerge="1">
                  <a:txBody>
                    <a:bodyPr/>
                    <a:lstStyle/>
                    <a:p>
                      <a:endParaRPr lang="zh-TW" altLang="en-US"/>
                    </a:p>
                  </a:txBody>
                  <a:tcPr/>
                </a:tc>
                <a:tc>
                  <a:txBody>
                    <a:bodyPr/>
                    <a:lstStyle/>
                    <a:p>
                      <a:pPr algn="ctr" fontAlgn="ctr"/>
                      <a:r>
                        <a:rPr lang="en-US" sz="900" u="none" strike="noStrike" dirty="0">
                          <a:solidFill>
                            <a:schemeClr val="bg1"/>
                          </a:solidFill>
                          <a:effectLst/>
                        </a:rPr>
                        <a:t>Moved pcs</a:t>
                      </a:r>
                      <a:endParaRPr lang="en-US"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altLang="zh-TW" sz="900" u="none" strike="noStrike" dirty="0" smtClean="0">
                          <a:solidFill>
                            <a:schemeClr val="bg1"/>
                          </a:solidFill>
                          <a:effectLst/>
                        </a:rPr>
                        <a:t>Move%</a:t>
                      </a:r>
                      <a:endParaRPr lang="en-US" altLang="zh-TW"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Rank</a:t>
                      </a:r>
                      <a:endParaRPr lang="en-US"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Moved pcs</a:t>
                      </a:r>
                      <a:endParaRPr lang="en-US"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altLang="zh-TW" sz="900" u="none" strike="noStrike" dirty="0" smtClean="0">
                          <a:solidFill>
                            <a:schemeClr val="bg1"/>
                          </a:solidFill>
                          <a:effectLst/>
                        </a:rPr>
                        <a:t>Move%</a:t>
                      </a:r>
                      <a:endParaRPr lang="en-US" altLang="zh-TW"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Rank</a:t>
                      </a:r>
                      <a:endParaRPr lang="en-US"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Moved pcs</a:t>
                      </a:r>
                      <a:endParaRPr lang="en-US"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altLang="zh-TW" sz="900" u="none" strike="noStrike" dirty="0" smtClean="0">
                          <a:solidFill>
                            <a:schemeClr val="bg1"/>
                          </a:solidFill>
                          <a:effectLst/>
                        </a:rPr>
                        <a:t>Move%</a:t>
                      </a:r>
                      <a:endParaRPr lang="en-US" altLang="zh-TW"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Rank</a:t>
                      </a:r>
                      <a:endParaRPr lang="en-US"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Moved pcs</a:t>
                      </a:r>
                      <a:endParaRPr lang="en-US"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altLang="zh-TW" sz="900" u="none" strike="noStrike" dirty="0" smtClean="0">
                          <a:solidFill>
                            <a:schemeClr val="bg1"/>
                          </a:solidFill>
                          <a:effectLst/>
                        </a:rPr>
                        <a:t>Move%</a:t>
                      </a:r>
                      <a:endParaRPr lang="en-US" altLang="zh-TW"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Rank</a:t>
                      </a:r>
                      <a:endParaRPr lang="en-US" sz="900" b="0" i="0" u="none" strike="noStrike" dirty="0">
                        <a:solidFill>
                          <a:schemeClr val="bg1"/>
                        </a:solidFill>
                        <a:effectLst/>
                        <a:latin typeface="Arial Unicode MS"/>
                      </a:endParaRPr>
                    </a:p>
                  </a:txBody>
                  <a:tcPr marL="0" marR="0" marT="0" marB="0" anchor="ctr">
                    <a:solidFill>
                      <a:schemeClr val="tx1">
                        <a:lumMod val="50000"/>
                        <a:lumOff val="50000"/>
                      </a:schemeClr>
                    </a:solidFill>
                  </a:tcPr>
                </a:tc>
                <a:extLst>
                  <a:ext uri="{0D108BD9-81ED-4DB2-BD59-A6C34878D82A}">
                    <a16:rowId xmlns:a16="http://schemas.microsoft.com/office/drawing/2014/main" val="10001"/>
                  </a:ext>
                </a:extLst>
              </a:tr>
              <a:tr h="152320">
                <a:tc>
                  <a:txBody>
                    <a:bodyPr/>
                    <a:lstStyle/>
                    <a:p>
                      <a:pPr algn="ctr" fontAlgn="ctr"/>
                      <a:r>
                        <a:rPr lang="en-US" sz="1000" u="none" strike="noStrike" dirty="0">
                          <a:effectLst/>
                        </a:rPr>
                        <a:t>Recipe </a:t>
                      </a:r>
                      <a:r>
                        <a:rPr lang="en-US" sz="1000" u="none" strike="noStrike" dirty="0" smtClean="0">
                          <a:effectLst/>
                        </a:rPr>
                        <a:t>1</a:t>
                      </a:r>
                      <a:endParaRPr lang="en-US"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86</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24%</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3</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193</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52%</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1</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119</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34%</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2</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398</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37%</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1</a:t>
                      </a:r>
                      <a:endParaRPr lang="en-US" altLang="zh-TW" sz="900" b="0" i="0" u="none" strike="noStrike">
                        <a:solidFill>
                          <a:srgbClr val="000000"/>
                        </a:solidFill>
                        <a:effectLst/>
                        <a:latin typeface="Arial Unicode MS"/>
                      </a:endParaRPr>
                    </a:p>
                  </a:txBody>
                  <a:tcPr marL="0" marR="0" marT="0" marB="0" anchor="ctr"/>
                </a:tc>
                <a:extLst>
                  <a:ext uri="{0D108BD9-81ED-4DB2-BD59-A6C34878D82A}">
                    <a16:rowId xmlns:a16="http://schemas.microsoft.com/office/drawing/2014/main" val="10002"/>
                  </a:ext>
                </a:extLst>
              </a:tr>
              <a:tr h="152320">
                <a:tc>
                  <a:txBody>
                    <a:bodyPr/>
                    <a:lstStyle/>
                    <a:p>
                      <a:pPr algn="ctr" fontAlgn="ctr"/>
                      <a:r>
                        <a:rPr lang="en-US" sz="1000" u="none" strike="noStrike" dirty="0">
                          <a:effectLst/>
                        </a:rPr>
                        <a:t>Recipe </a:t>
                      </a:r>
                      <a:r>
                        <a:rPr lang="en-US" sz="1000" u="none" strike="noStrike" dirty="0" smtClean="0">
                          <a:effectLst/>
                        </a:rPr>
                        <a:t>2</a:t>
                      </a:r>
                      <a:endParaRPr lang="en-US"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0</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0%</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5</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64</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17%</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3</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0</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0%</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4</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64</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6%</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5</a:t>
                      </a:r>
                      <a:endParaRPr lang="en-US" altLang="zh-TW" sz="900" b="0" i="0" u="none" strike="noStrike">
                        <a:solidFill>
                          <a:srgbClr val="000000"/>
                        </a:solidFill>
                        <a:effectLst/>
                        <a:latin typeface="Arial Unicode MS"/>
                      </a:endParaRPr>
                    </a:p>
                  </a:txBody>
                  <a:tcPr marL="0" marR="0" marT="0" marB="0" anchor="ctr"/>
                </a:tc>
                <a:extLst>
                  <a:ext uri="{0D108BD9-81ED-4DB2-BD59-A6C34878D82A}">
                    <a16:rowId xmlns:a16="http://schemas.microsoft.com/office/drawing/2014/main" val="10003"/>
                  </a:ext>
                </a:extLst>
              </a:tr>
              <a:tr h="152320">
                <a:tc>
                  <a:txBody>
                    <a:bodyPr/>
                    <a:lstStyle/>
                    <a:p>
                      <a:pPr algn="ctr" fontAlgn="ctr"/>
                      <a:r>
                        <a:rPr lang="en-US" sz="1000" u="none" strike="noStrike" dirty="0">
                          <a:effectLst/>
                        </a:rPr>
                        <a:t>Recipe </a:t>
                      </a:r>
                      <a:r>
                        <a:rPr lang="en-US" sz="1000" u="none" strike="noStrike" dirty="0" smtClean="0">
                          <a:effectLst/>
                        </a:rPr>
                        <a:t>3</a:t>
                      </a:r>
                      <a:endParaRPr lang="en-US"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151</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42%</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1</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115</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31%</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2</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78</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22%</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3</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344</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32%</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2</a:t>
                      </a:r>
                      <a:endParaRPr lang="en-US" altLang="zh-TW" sz="900" b="0" i="0" u="none" strike="noStrike">
                        <a:solidFill>
                          <a:srgbClr val="000000"/>
                        </a:solidFill>
                        <a:effectLst/>
                        <a:latin typeface="Arial Unicode MS"/>
                      </a:endParaRPr>
                    </a:p>
                  </a:txBody>
                  <a:tcPr marL="0" marR="0" marT="0" marB="0" anchor="ctr"/>
                </a:tc>
                <a:extLst>
                  <a:ext uri="{0D108BD9-81ED-4DB2-BD59-A6C34878D82A}">
                    <a16:rowId xmlns:a16="http://schemas.microsoft.com/office/drawing/2014/main" val="10004"/>
                  </a:ext>
                </a:extLst>
              </a:tr>
              <a:tr h="152320">
                <a:tc>
                  <a:txBody>
                    <a:bodyPr/>
                    <a:lstStyle/>
                    <a:p>
                      <a:pPr algn="ctr" fontAlgn="ctr"/>
                      <a:r>
                        <a:rPr lang="en-US" sz="1000" u="none" strike="noStrike" dirty="0">
                          <a:effectLst/>
                        </a:rPr>
                        <a:t>Recipe </a:t>
                      </a:r>
                      <a:r>
                        <a:rPr lang="en-US" sz="1000" u="none" strike="noStrike" dirty="0" smtClean="0">
                          <a:effectLst/>
                        </a:rPr>
                        <a:t>4</a:t>
                      </a:r>
                      <a:endParaRPr lang="en-US"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89</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25%</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2</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0</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0%</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4</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0</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0%</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4</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89</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8%</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4</a:t>
                      </a:r>
                      <a:endParaRPr lang="en-US" altLang="zh-TW" sz="900" b="0" i="0" u="none" strike="noStrike" dirty="0">
                        <a:solidFill>
                          <a:srgbClr val="000000"/>
                        </a:solidFill>
                        <a:effectLst/>
                        <a:latin typeface="Arial Unicode MS"/>
                      </a:endParaRPr>
                    </a:p>
                  </a:txBody>
                  <a:tcPr marL="0" marR="0" marT="0" marB="0" anchor="ctr"/>
                </a:tc>
                <a:extLst>
                  <a:ext uri="{0D108BD9-81ED-4DB2-BD59-A6C34878D82A}">
                    <a16:rowId xmlns:a16="http://schemas.microsoft.com/office/drawing/2014/main" val="10005"/>
                  </a:ext>
                </a:extLst>
              </a:tr>
              <a:tr h="152320">
                <a:tc>
                  <a:txBody>
                    <a:bodyPr/>
                    <a:lstStyle/>
                    <a:p>
                      <a:pPr algn="ctr" fontAlgn="ctr"/>
                      <a:r>
                        <a:rPr lang="en-US" sz="1000" u="none" strike="noStrike" dirty="0">
                          <a:effectLst/>
                        </a:rPr>
                        <a:t>Recipe </a:t>
                      </a:r>
                      <a:r>
                        <a:rPr lang="en-US" sz="1000" u="none" strike="noStrike" dirty="0" smtClean="0">
                          <a:effectLst/>
                        </a:rPr>
                        <a:t>5</a:t>
                      </a:r>
                      <a:endParaRPr lang="en-US" sz="10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31</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9%</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4</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0</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0%</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4</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152</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44%</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a:effectLst/>
                        </a:rPr>
                        <a:t>1</a:t>
                      </a:r>
                      <a:endParaRPr lang="en-US" altLang="zh-TW" sz="900" b="0" i="0" u="none" strike="noStrike">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183</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17%</a:t>
                      </a:r>
                      <a:endParaRPr lang="en-US" altLang="zh-TW" sz="900" b="0" i="0" u="none" strike="noStrike" dirty="0">
                        <a:solidFill>
                          <a:srgbClr val="000000"/>
                        </a:solidFill>
                        <a:effectLst/>
                        <a:latin typeface="Arial Unicode MS"/>
                      </a:endParaRPr>
                    </a:p>
                  </a:txBody>
                  <a:tcPr marL="0" marR="0" marT="0" marB="0" anchor="ctr"/>
                </a:tc>
                <a:tc>
                  <a:txBody>
                    <a:bodyPr/>
                    <a:lstStyle/>
                    <a:p>
                      <a:pPr algn="ctr" fontAlgn="ctr"/>
                      <a:r>
                        <a:rPr lang="en-US" altLang="zh-TW" sz="900" u="none" strike="noStrike" dirty="0">
                          <a:effectLst/>
                        </a:rPr>
                        <a:t>3</a:t>
                      </a:r>
                      <a:endParaRPr lang="en-US" altLang="zh-TW" sz="900" b="0" i="0" u="none" strike="noStrike" dirty="0">
                        <a:solidFill>
                          <a:srgbClr val="000000"/>
                        </a:solidFill>
                        <a:effectLst/>
                        <a:latin typeface="Arial Unicode MS"/>
                      </a:endParaRPr>
                    </a:p>
                  </a:txBody>
                  <a:tcPr marL="0" marR="0" marT="0" marB="0" anchor="ctr"/>
                </a:tc>
                <a:extLst>
                  <a:ext uri="{0D108BD9-81ED-4DB2-BD59-A6C34878D82A}">
                    <a16:rowId xmlns:a16="http://schemas.microsoft.com/office/drawing/2014/main" val="10006"/>
                  </a:ext>
                </a:extLst>
              </a:tr>
              <a:tr h="152320">
                <a:tc>
                  <a:txBody>
                    <a:bodyPr/>
                    <a:lstStyle/>
                    <a:p>
                      <a:pPr algn="ctr" fontAlgn="ctr"/>
                      <a:r>
                        <a:rPr lang="en-US" sz="1000" u="none" strike="noStrike">
                          <a:effectLst/>
                        </a:rPr>
                        <a:t>Number of reipes</a:t>
                      </a:r>
                      <a:endParaRPr lang="en-US" sz="1000" b="0" i="0" u="none" strike="noStrike">
                        <a:solidFill>
                          <a:srgbClr val="000000"/>
                        </a:solidFill>
                        <a:effectLst/>
                        <a:latin typeface="Arial Unicode MS"/>
                      </a:endParaRPr>
                    </a:p>
                  </a:txBody>
                  <a:tcPr marL="0" marR="0" marT="0" marB="0" anchor="ctr"/>
                </a:tc>
                <a:tc gridSpan="3">
                  <a:txBody>
                    <a:bodyPr/>
                    <a:lstStyle/>
                    <a:p>
                      <a:pPr algn="ctr" fontAlgn="ctr"/>
                      <a:r>
                        <a:rPr lang="en-US" altLang="zh-TW" sz="1000" u="none" strike="noStrike">
                          <a:effectLst/>
                        </a:rPr>
                        <a:t>2.98 </a:t>
                      </a:r>
                      <a:endParaRPr lang="en-US" altLang="zh-TW" sz="1000" b="0" i="0" u="none" strike="noStrike">
                        <a:solidFill>
                          <a:srgbClr val="000000"/>
                        </a:solidFill>
                        <a:effectLst/>
                        <a:latin typeface="Arial Unicode MS"/>
                      </a:endParaRPr>
                    </a:p>
                  </a:txBody>
                  <a:tcPr marL="0" marR="0" marT="0" marB="0" anchor="ctr"/>
                </a:tc>
                <a:tc hMerge="1">
                  <a:txBody>
                    <a:bodyPr/>
                    <a:lstStyle/>
                    <a:p>
                      <a:endParaRPr lang="zh-TW" altLang="en-US"/>
                    </a:p>
                  </a:txBody>
                  <a:tcPr/>
                </a:tc>
                <a:tc hMerge="1">
                  <a:txBody>
                    <a:bodyPr/>
                    <a:lstStyle/>
                    <a:p>
                      <a:endParaRPr lang="zh-TW" altLang="en-US"/>
                    </a:p>
                  </a:txBody>
                  <a:tcPr/>
                </a:tc>
                <a:tc gridSpan="3">
                  <a:txBody>
                    <a:bodyPr/>
                    <a:lstStyle/>
                    <a:p>
                      <a:pPr algn="ctr" fontAlgn="ctr"/>
                      <a:r>
                        <a:rPr lang="en-US" altLang="zh-TW" sz="1000" u="none" strike="noStrike">
                          <a:effectLst/>
                        </a:rPr>
                        <a:t>2.31 </a:t>
                      </a:r>
                      <a:endParaRPr lang="en-US" altLang="zh-TW" sz="1000" b="0" i="0" u="none" strike="noStrike">
                        <a:solidFill>
                          <a:srgbClr val="000000"/>
                        </a:solidFill>
                        <a:effectLst/>
                        <a:latin typeface="Arial Unicode MS"/>
                      </a:endParaRPr>
                    </a:p>
                  </a:txBody>
                  <a:tcPr marL="0" marR="0" marT="0" marB="0" anchor="ctr"/>
                </a:tc>
                <a:tc hMerge="1">
                  <a:txBody>
                    <a:bodyPr/>
                    <a:lstStyle/>
                    <a:p>
                      <a:endParaRPr lang="zh-TW" altLang="en-US"/>
                    </a:p>
                  </a:txBody>
                  <a:tcPr/>
                </a:tc>
                <a:tc hMerge="1">
                  <a:txBody>
                    <a:bodyPr/>
                    <a:lstStyle/>
                    <a:p>
                      <a:endParaRPr lang="zh-TW" altLang="en-US"/>
                    </a:p>
                  </a:txBody>
                  <a:tcPr/>
                </a:tc>
                <a:tc gridSpan="3">
                  <a:txBody>
                    <a:bodyPr/>
                    <a:lstStyle/>
                    <a:p>
                      <a:pPr algn="ctr" fontAlgn="ctr"/>
                      <a:r>
                        <a:rPr lang="en-US" altLang="zh-TW" sz="1000" u="none" strike="noStrike">
                          <a:effectLst/>
                        </a:rPr>
                        <a:t>2.58 </a:t>
                      </a:r>
                      <a:endParaRPr lang="en-US" altLang="zh-TW" sz="1000" b="0" i="0" u="none" strike="noStrike">
                        <a:solidFill>
                          <a:srgbClr val="000000"/>
                        </a:solidFill>
                        <a:effectLst/>
                        <a:latin typeface="Arial Unicode MS"/>
                      </a:endParaRPr>
                    </a:p>
                  </a:txBody>
                  <a:tcPr marL="0" marR="0" marT="0" marB="0" anchor="ctr"/>
                </a:tc>
                <a:tc hMerge="1">
                  <a:txBody>
                    <a:bodyPr/>
                    <a:lstStyle/>
                    <a:p>
                      <a:endParaRPr lang="zh-TW" altLang="en-US"/>
                    </a:p>
                  </a:txBody>
                  <a:tcPr/>
                </a:tc>
                <a:tc hMerge="1">
                  <a:txBody>
                    <a:bodyPr/>
                    <a:lstStyle/>
                    <a:p>
                      <a:endParaRPr lang="zh-TW" altLang="en-US"/>
                    </a:p>
                  </a:txBody>
                  <a:tcPr/>
                </a:tc>
                <a:tc gridSpan="3">
                  <a:txBody>
                    <a:bodyPr/>
                    <a:lstStyle/>
                    <a:p>
                      <a:pPr algn="ctr" fontAlgn="ctr"/>
                      <a:r>
                        <a:rPr lang="en-US" altLang="zh-TW" sz="1000" u="none" strike="noStrike" dirty="0">
                          <a:effectLst/>
                        </a:rPr>
                        <a:t>3.29 </a:t>
                      </a:r>
                      <a:endParaRPr lang="en-US" altLang="zh-TW" sz="1000" b="0" i="0" u="none" strike="noStrike" dirty="0">
                        <a:solidFill>
                          <a:srgbClr val="000000"/>
                        </a:solidFill>
                        <a:effectLst/>
                        <a:latin typeface="Arial Unicode MS"/>
                      </a:endParaRPr>
                    </a:p>
                  </a:txBody>
                  <a:tcPr marL="0" marR="0" marT="0" marB="0" anchor="ct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7"/>
                  </a:ext>
                </a:extLst>
              </a:tr>
            </a:tbl>
          </a:graphicData>
        </a:graphic>
      </p:graphicFrame>
      <p:sp>
        <p:nvSpPr>
          <p:cNvPr id="65653" name="文字方塊 25"/>
          <p:cNvSpPr txBox="1">
            <a:spLocks noChangeArrowheads="1"/>
          </p:cNvSpPr>
          <p:nvPr/>
        </p:nvSpPr>
        <p:spPr bwMode="auto">
          <a:xfrm>
            <a:off x="6454775" y="2968625"/>
            <a:ext cx="2293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200"/>
              <a:t>Normalized  number of recipes for machine group (rn) = 4.58</a:t>
            </a:r>
          </a:p>
        </p:txBody>
      </p:sp>
      <p:pic>
        <p:nvPicPr>
          <p:cNvPr id="65654" name="Picture 3"/>
          <p:cNvPicPr>
            <a:picLocks noChangeAspect="1" noChangeArrowheads="1"/>
          </p:cNvPicPr>
          <p:nvPr/>
        </p:nvPicPr>
        <p:blipFill>
          <a:blip r:embed="rId3">
            <a:extLst>
              <a:ext uri="{28A0092B-C50C-407E-A947-70E740481C1C}">
                <a14:useLocalDpi xmlns:a14="http://schemas.microsoft.com/office/drawing/2010/main" val="0"/>
              </a:ext>
            </a:extLst>
          </a:blip>
          <a:srcRect t="25473"/>
          <a:stretch>
            <a:fillRect/>
          </a:stretch>
        </p:blipFill>
        <p:spPr bwMode="auto">
          <a:xfrm>
            <a:off x="3924300" y="2708275"/>
            <a:ext cx="2016125"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816" name="文字方塊 25"/>
          <p:cNvSpPr txBox="1">
            <a:spLocks noChangeArrowheads="1"/>
          </p:cNvSpPr>
          <p:nvPr/>
        </p:nvSpPr>
        <p:spPr bwMode="auto">
          <a:xfrm>
            <a:off x="530225" y="2725738"/>
            <a:ext cx="3257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pitchFamily="34"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pitchFamily="34"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pitchFamily="34"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pitchFamily="34"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新細明體" pitchFamily="18" charset="-120"/>
              </a:defRPr>
            </a:lvl9pPr>
          </a:lstStyle>
          <a:p>
            <a:pPr marL="171450" indent="-171450" eaLnBrk="1" hangingPunct="1">
              <a:spcBef>
                <a:spcPct val="0"/>
              </a:spcBef>
              <a:defRPr/>
            </a:pPr>
            <a:r>
              <a:rPr lang="en-US" altLang="zh-TW" sz="1200" dirty="0" smtClean="0"/>
              <a:t>Number of recipe for machine group (r)</a:t>
            </a:r>
          </a:p>
          <a:p>
            <a:pPr eaLnBrk="1" hangingPunct="1">
              <a:spcBef>
                <a:spcPct val="0"/>
              </a:spcBef>
              <a:buFontTx/>
              <a:buNone/>
              <a:defRPr/>
            </a:pPr>
            <a:endParaRPr lang="en-US" altLang="zh-TW" sz="1200" dirty="0" smtClean="0"/>
          </a:p>
          <a:p>
            <a:pPr eaLnBrk="1" hangingPunct="1">
              <a:spcBef>
                <a:spcPct val="0"/>
              </a:spcBef>
              <a:buFontTx/>
              <a:buNone/>
              <a:defRPr/>
            </a:pPr>
            <a:endParaRPr lang="en-US" altLang="zh-TW" sz="1200" dirty="0" smtClean="0"/>
          </a:p>
          <a:p>
            <a:pPr eaLnBrk="1" hangingPunct="1">
              <a:spcBef>
                <a:spcPct val="0"/>
              </a:spcBef>
              <a:buFontTx/>
              <a:buNone/>
              <a:defRPr/>
            </a:pPr>
            <a:endParaRPr lang="en-US" altLang="zh-TW" sz="1200" dirty="0" smtClean="0"/>
          </a:p>
          <a:p>
            <a:pPr marL="171450" indent="-171450" eaLnBrk="1" hangingPunct="1">
              <a:spcBef>
                <a:spcPct val="0"/>
              </a:spcBef>
              <a:defRPr/>
            </a:pPr>
            <a:r>
              <a:rPr lang="en-US" altLang="zh-TW" sz="1200" dirty="0" smtClean="0"/>
              <a:t>Mean number of recipes for machine ID =2.62</a:t>
            </a:r>
          </a:p>
          <a:p>
            <a:pPr marL="171450" indent="-171450" eaLnBrk="1" hangingPunct="1">
              <a:spcBef>
                <a:spcPct val="0"/>
              </a:spcBef>
              <a:defRPr/>
            </a:pPr>
            <a:r>
              <a:rPr lang="en-US" altLang="zh-TW" sz="1200" dirty="0" smtClean="0"/>
              <a:t>Simplified  % for recipes =1-(2.62/3.29)=0.204</a:t>
            </a:r>
          </a:p>
        </p:txBody>
      </p:sp>
      <p:sp>
        <p:nvSpPr>
          <p:cNvPr id="22" name="文字方塊 21"/>
          <p:cNvSpPr txBox="1">
            <a:spLocks noRot="1" noChangeAspect="1" noMove="1" noResize="1" noEditPoints="1" noAdjustHandles="1" noChangeArrowheads="1" noChangeShapeType="1" noTextEdit="1"/>
          </p:cNvSpPr>
          <p:nvPr/>
        </p:nvSpPr>
        <p:spPr>
          <a:xfrm>
            <a:off x="638524" y="2925588"/>
            <a:ext cx="2580578" cy="548035"/>
          </a:xfrm>
          <a:prstGeom prst="rect">
            <a:avLst/>
          </a:prstGeom>
          <a:blipFill rotWithShape="1">
            <a:blip r:embed="rId4"/>
            <a:stretch>
              <a:fillRect l="-10165" t="-88889" b="-138889"/>
            </a:stretch>
          </a:blipFill>
        </p:spPr>
        <p:txBody>
          <a:bodyPr/>
          <a:lstStyle/>
          <a:p>
            <a:pPr eaLnBrk="1" hangingPunct="1">
              <a:defRPr/>
            </a:pPr>
            <a:r>
              <a:rPr lang="zh-TW" altLang="en-US">
                <a:noFill/>
              </a:rPr>
              <a:t> </a:t>
            </a:r>
          </a:p>
        </p:txBody>
      </p:sp>
    </p:spTree>
    <p:extLst>
      <p:ext uri="{BB962C8B-B14F-4D97-AF65-F5344CB8AC3E}">
        <p14:creationId xmlns:p14="http://schemas.microsoft.com/office/powerpoint/2010/main" val="1280003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0795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67587"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4BC78B8-2952-43B6-A08A-1F1299EDCDBF}" type="slidenum">
              <a:rPr lang="en-US" altLang="zh-TW" sz="1400">
                <a:solidFill>
                  <a:srgbClr val="538CFF"/>
                </a:solidFill>
                <a:latin typeface="Arial" panose="020B0604020202020204" pitchFamily="34" charset="0"/>
              </a:rPr>
              <a:pPr>
                <a:spcBef>
                  <a:spcPct val="0"/>
                </a:spcBef>
                <a:buFontTx/>
                <a:buNone/>
              </a:pPr>
              <a:t>22</a:t>
            </a:fld>
            <a:endParaRPr lang="en-US" altLang="zh-TW" sz="1400">
              <a:solidFill>
                <a:srgbClr val="538CFF"/>
              </a:solidFill>
              <a:latin typeface="Arial" panose="020B0604020202020204" pitchFamily="34" charset="0"/>
            </a:endParaRPr>
          </a:p>
        </p:txBody>
      </p:sp>
      <p:sp>
        <p:nvSpPr>
          <p:cNvPr id="67588"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↑Mean simplified percentage for recipes(sr)</a:t>
            </a:r>
          </a:p>
        </p:txBody>
      </p:sp>
      <p:sp>
        <p:nvSpPr>
          <p:cNvPr id="67589" name="文字方塊 1"/>
          <p:cNvSpPr txBox="1">
            <a:spLocks noChangeArrowheads="1"/>
          </p:cNvSpPr>
          <p:nvPr/>
        </p:nvSpPr>
        <p:spPr bwMode="auto">
          <a:xfrm>
            <a:off x="468313" y="1979613"/>
            <a:ext cx="5183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solidFill>
                  <a:srgbClr val="0000FF"/>
                </a:solidFill>
              </a:rPr>
              <a:t>Breakdown benchmark for same recipe rate</a:t>
            </a:r>
            <a:endParaRPr lang="zh-TW" altLang="en-US" sz="1800" b="1">
              <a:solidFill>
                <a:srgbClr val="0000FF"/>
              </a:solidFill>
            </a:endParaRPr>
          </a:p>
        </p:txBody>
      </p:sp>
      <p:graphicFrame>
        <p:nvGraphicFramePr>
          <p:cNvPr id="2" name="表格 1"/>
          <p:cNvGraphicFramePr>
            <a:graphicFrameLocks noGrp="1"/>
          </p:cNvGraphicFramePr>
          <p:nvPr/>
        </p:nvGraphicFramePr>
        <p:xfrm>
          <a:off x="457200" y="2468563"/>
          <a:ext cx="8229604" cy="3336924"/>
        </p:xfrm>
        <a:graphic>
          <a:graphicData uri="http://schemas.openxmlformats.org/drawingml/2006/table">
            <a:tbl>
              <a:tblPr>
                <a:tableStyleId>{5C22544A-7EE6-4342-B048-85BDC9FD1C3A}</a:tableStyleId>
              </a:tblPr>
              <a:tblGrid>
                <a:gridCol w="844864">
                  <a:extLst>
                    <a:ext uri="{9D8B030D-6E8A-4147-A177-3AD203B41FA5}">
                      <a16:colId xmlns:a16="http://schemas.microsoft.com/office/drawing/2014/main" val="20000"/>
                    </a:ext>
                  </a:extLst>
                </a:gridCol>
                <a:gridCol w="615395">
                  <a:extLst>
                    <a:ext uri="{9D8B030D-6E8A-4147-A177-3AD203B41FA5}">
                      <a16:colId xmlns:a16="http://schemas.microsoft.com/office/drawing/2014/main" val="20001"/>
                    </a:ext>
                  </a:extLst>
                </a:gridCol>
                <a:gridCol w="615395">
                  <a:extLst>
                    <a:ext uri="{9D8B030D-6E8A-4147-A177-3AD203B41FA5}">
                      <a16:colId xmlns:a16="http://schemas.microsoft.com/office/drawing/2014/main" val="20002"/>
                    </a:ext>
                  </a:extLst>
                </a:gridCol>
                <a:gridCol w="615395">
                  <a:extLst>
                    <a:ext uri="{9D8B030D-6E8A-4147-A177-3AD203B41FA5}">
                      <a16:colId xmlns:a16="http://schemas.microsoft.com/office/drawing/2014/main" val="20003"/>
                    </a:ext>
                  </a:extLst>
                </a:gridCol>
                <a:gridCol w="615395">
                  <a:extLst>
                    <a:ext uri="{9D8B030D-6E8A-4147-A177-3AD203B41FA5}">
                      <a16:colId xmlns:a16="http://schemas.microsoft.com/office/drawing/2014/main" val="20004"/>
                    </a:ext>
                  </a:extLst>
                </a:gridCol>
                <a:gridCol w="615395">
                  <a:extLst>
                    <a:ext uri="{9D8B030D-6E8A-4147-A177-3AD203B41FA5}">
                      <a16:colId xmlns:a16="http://schemas.microsoft.com/office/drawing/2014/main" val="20005"/>
                    </a:ext>
                  </a:extLst>
                </a:gridCol>
                <a:gridCol w="615395">
                  <a:extLst>
                    <a:ext uri="{9D8B030D-6E8A-4147-A177-3AD203B41FA5}">
                      <a16:colId xmlns:a16="http://schemas.microsoft.com/office/drawing/2014/main" val="20006"/>
                    </a:ext>
                  </a:extLst>
                </a:gridCol>
                <a:gridCol w="615395">
                  <a:extLst>
                    <a:ext uri="{9D8B030D-6E8A-4147-A177-3AD203B41FA5}">
                      <a16:colId xmlns:a16="http://schemas.microsoft.com/office/drawing/2014/main" val="20007"/>
                    </a:ext>
                  </a:extLst>
                </a:gridCol>
                <a:gridCol w="615395">
                  <a:extLst>
                    <a:ext uri="{9D8B030D-6E8A-4147-A177-3AD203B41FA5}">
                      <a16:colId xmlns:a16="http://schemas.microsoft.com/office/drawing/2014/main" val="20008"/>
                    </a:ext>
                  </a:extLst>
                </a:gridCol>
                <a:gridCol w="615395">
                  <a:extLst>
                    <a:ext uri="{9D8B030D-6E8A-4147-A177-3AD203B41FA5}">
                      <a16:colId xmlns:a16="http://schemas.microsoft.com/office/drawing/2014/main" val="20009"/>
                    </a:ext>
                  </a:extLst>
                </a:gridCol>
                <a:gridCol w="615395">
                  <a:extLst>
                    <a:ext uri="{9D8B030D-6E8A-4147-A177-3AD203B41FA5}">
                      <a16:colId xmlns:a16="http://schemas.microsoft.com/office/drawing/2014/main" val="20010"/>
                    </a:ext>
                  </a:extLst>
                </a:gridCol>
                <a:gridCol w="615395">
                  <a:extLst>
                    <a:ext uri="{9D8B030D-6E8A-4147-A177-3AD203B41FA5}">
                      <a16:colId xmlns:a16="http://schemas.microsoft.com/office/drawing/2014/main" val="20011"/>
                    </a:ext>
                  </a:extLst>
                </a:gridCol>
                <a:gridCol w="615395">
                  <a:extLst>
                    <a:ext uri="{9D8B030D-6E8A-4147-A177-3AD203B41FA5}">
                      <a16:colId xmlns:a16="http://schemas.microsoft.com/office/drawing/2014/main" val="20012"/>
                    </a:ext>
                  </a:extLst>
                </a:gridCol>
              </a:tblGrid>
              <a:tr h="342892">
                <a:tc>
                  <a:txBody>
                    <a:bodyPr/>
                    <a:lstStyle/>
                    <a:p>
                      <a:pPr algn="ctr" fontAlgn="ctr"/>
                      <a:r>
                        <a:rPr lang="en-US" sz="900" u="none" strike="noStrike" dirty="0">
                          <a:solidFill>
                            <a:schemeClr val="bg1"/>
                          </a:solidFill>
                          <a:effectLst/>
                        </a:rPr>
                        <a:t>Shift</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tc gridSpan="3">
                  <a:txBody>
                    <a:bodyPr/>
                    <a:lstStyle/>
                    <a:p>
                      <a:pPr algn="ctr" fontAlgn="ctr"/>
                      <a:r>
                        <a:rPr lang="en-US" sz="1000" u="none" strike="noStrike" dirty="0" err="1">
                          <a:solidFill>
                            <a:schemeClr val="bg1"/>
                          </a:solidFill>
                          <a:effectLst/>
                        </a:rPr>
                        <a:t>A_Day</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hMerge="1">
                  <a:txBody>
                    <a:bodyPr/>
                    <a:lstStyle/>
                    <a:p>
                      <a:endParaRPr lang="zh-TW" altLang="en-US"/>
                    </a:p>
                  </a:txBody>
                  <a:tcPr/>
                </a:tc>
                <a:tc hMerge="1">
                  <a:txBody>
                    <a:bodyPr/>
                    <a:lstStyle/>
                    <a:p>
                      <a:endParaRPr lang="zh-TW" altLang="en-US"/>
                    </a:p>
                  </a:txBody>
                  <a:tcPr/>
                </a:tc>
                <a:tc gridSpan="3">
                  <a:txBody>
                    <a:bodyPr/>
                    <a:lstStyle/>
                    <a:p>
                      <a:pPr algn="ctr" fontAlgn="ctr"/>
                      <a:r>
                        <a:rPr lang="en-US" sz="1000" u="none" strike="noStrike" dirty="0" err="1">
                          <a:solidFill>
                            <a:schemeClr val="bg1"/>
                          </a:solidFill>
                          <a:effectLst/>
                        </a:rPr>
                        <a:t>B_Day</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hMerge="1">
                  <a:txBody>
                    <a:bodyPr/>
                    <a:lstStyle/>
                    <a:p>
                      <a:endParaRPr lang="zh-TW" altLang="en-US"/>
                    </a:p>
                  </a:txBody>
                  <a:tcPr/>
                </a:tc>
                <a:tc hMerge="1">
                  <a:txBody>
                    <a:bodyPr/>
                    <a:lstStyle/>
                    <a:p>
                      <a:endParaRPr lang="zh-TW" altLang="en-US"/>
                    </a:p>
                  </a:txBody>
                  <a:tcPr/>
                </a:tc>
                <a:tc gridSpan="3">
                  <a:txBody>
                    <a:bodyPr/>
                    <a:lstStyle/>
                    <a:p>
                      <a:pPr algn="ctr" fontAlgn="ctr"/>
                      <a:r>
                        <a:rPr lang="en-US" sz="1000" u="none" strike="noStrike" dirty="0" err="1">
                          <a:solidFill>
                            <a:schemeClr val="bg1"/>
                          </a:solidFill>
                          <a:effectLst/>
                        </a:rPr>
                        <a:t>A_Night</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hMerge="1">
                  <a:txBody>
                    <a:bodyPr/>
                    <a:lstStyle/>
                    <a:p>
                      <a:endParaRPr lang="zh-TW" altLang="en-US"/>
                    </a:p>
                  </a:txBody>
                  <a:tcPr/>
                </a:tc>
                <a:tc hMerge="1">
                  <a:txBody>
                    <a:bodyPr/>
                    <a:lstStyle/>
                    <a:p>
                      <a:endParaRPr lang="zh-TW" altLang="en-US"/>
                    </a:p>
                  </a:txBody>
                  <a:tcPr/>
                </a:tc>
                <a:tc gridSpan="3">
                  <a:txBody>
                    <a:bodyPr/>
                    <a:lstStyle/>
                    <a:p>
                      <a:pPr algn="ctr" fontAlgn="ctr"/>
                      <a:r>
                        <a:rPr lang="en-US" sz="1000" u="none" strike="noStrike" dirty="0" err="1">
                          <a:solidFill>
                            <a:schemeClr val="bg1"/>
                          </a:solidFill>
                          <a:effectLst/>
                        </a:rPr>
                        <a:t>B_Night</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886500">
                <a:tc>
                  <a:txBody>
                    <a:bodyPr/>
                    <a:lstStyle/>
                    <a:p>
                      <a:pPr algn="ctr" fontAlgn="ctr"/>
                      <a:r>
                        <a:rPr lang="en-US" sz="900" u="none" strike="noStrike" dirty="0">
                          <a:solidFill>
                            <a:schemeClr val="bg1"/>
                          </a:solidFill>
                          <a:effectLst/>
                        </a:rPr>
                        <a:t>Machine ID</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Moved lots</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a:solidFill>
                            <a:schemeClr val="bg1"/>
                          </a:solidFill>
                          <a:effectLst/>
                        </a:rPr>
                        <a:t>Lots with same recipes</a:t>
                      </a:r>
                      <a:endParaRPr lang="en-US" sz="900" b="0" i="0" u="none" strike="noStrike">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Same recipe%</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a:solidFill>
                            <a:schemeClr val="bg1"/>
                          </a:solidFill>
                          <a:effectLst/>
                        </a:rPr>
                        <a:t>Moved lots</a:t>
                      </a:r>
                      <a:endParaRPr lang="en-US" sz="900" b="0" i="0" u="none" strike="noStrike">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Lots with same recipes</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Same recipe%</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Moved lots</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Lots with same recipes</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Same recipe%</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Moved lots</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Lots with same recipes</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900" u="none" strike="noStrike" dirty="0">
                          <a:solidFill>
                            <a:schemeClr val="bg1"/>
                          </a:solidFill>
                          <a:effectLst/>
                        </a:rPr>
                        <a:t>Same recipe%</a:t>
                      </a:r>
                      <a:endParaRPr lang="en-US" sz="900" b="0" i="0" u="none" strike="noStrike" dirty="0">
                        <a:solidFill>
                          <a:schemeClr val="bg1"/>
                        </a:solidFill>
                        <a:effectLst/>
                        <a:latin typeface="Arial"/>
                      </a:endParaRPr>
                    </a:p>
                  </a:txBody>
                  <a:tcPr marL="0" marR="0" marT="0" marB="0" anchor="ctr">
                    <a:solidFill>
                      <a:schemeClr val="tx1">
                        <a:lumMod val="50000"/>
                        <a:lumOff val="50000"/>
                      </a:schemeClr>
                    </a:solidFill>
                  </a:tcPr>
                </a:tc>
                <a:extLst>
                  <a:ext uri="{0D108BD9-81ED-4DB2-BD59-A6C34878D82A}">
                    <a16:rowId xmlns:a16="http://schemas.microsoft.com/office/drawing/2014/main" val="10001"/>
                  </a:ext>
                </a:extLst>
              </a:tr>
              <a:tr h="301076">
                <a:tc>
                  <a:txBody>
                    <a:bodyPr/>
                    <a:lstStyle/>
                    <a:p>
                      <a:pPr algn="ctr" fontAlgn="ctr"/>
                      <a:r>
                        <a:rPr lang="en-US" sz="900" u="none" strike="noStrike" dirty="0">
                          <a:effectLst/>
                          <a:latin typeface="+mj-lt"/>
                        </a:rPr>
                        <a:t>All</a:t>
                      </a:r>
                      <a:endParaRPr lang="en-US" sz="900" b="0" i="0" u="none" strike="noStrike" dirty="0">
                        <a:solidFill>
                          <a:srgbClr val="000000"/>
                        </a:solidFill>
                        <a:effectLst/>
                        <a:latin typeface="+mj-lt"/>
                      </a:endParaRPr>
                    </a:p>
                  </a:txBody>
                  <a:tcPr marL="0" marR="0" marT="0" marB="0" anchor="ctr"/>
                </a:tc>
                <a:tc>
                  <a:txBody>
                    <a:bodyPr/>
                    <a:lstStyle/>
                    <a:p>
                      <a:pPr algn="ctr" fontAlgn="ctr"/>
                      <a:r>
                        <a:rPr lang="en-US" altLang="zh-TW" sz="900" u="none" strike="noStrike">
                          <a:effectLst/>
                        </a:rPr>
                        <a:t>287</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185</a:t>
                      </a:r>
                      <a:endParaRPr lang="en-US" altLang="zh-TW" sz="900" b="0" i="0" u="none" strike="noStrike" dirty="0">
                        <a:solidFill>
                          <a:srgbClr val="000000"/>
                        </a:solidFill>
                        <a:effectLst/>
                        <a:latin typeface="Arial"/>
                      </a:endParaRPr>
                    </a:p>
                  </a:txBody>
                  <a:tcPr marL="0" marR="0" marT="0" marB="0" anchor="ctr"/>
                </a:tc>
                <a:tc>
                  <a:txBody>
                    <a:bodyPr/>
                    <a:lstStyle/>
                    <a:p>
                      <a:pPr algn="ctr" fontAlgn="ctr"/>
                      <a:r>
                        <a:rPr lang="en-US" altLang="zh-TW" sz="900" u="none" strike="noStrike">
                          <a:effectLst/>
                        </a:rPr>
                        <a:t>64.5%</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287</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180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62.7%</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280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167</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59.6%</a:t>
                      </a:r>
                      <a:endParaRPr lang="en-US" altLang="zh-TW" sz="900" b="0" i="0" u="none" strike="noStrike" dirty="0">
                        <a:solidFill>
                          <a:srgbClr val="000000"/>
                        </a:solidFill>
                        <a:effectLst/>
                        <a:latin typeface="Arial"/>
                      </a:endParaRPr>
                    </a:p>
                  </a:txBody>
                  <a:tcPr marL="0" marR="0" marT="0" marB="0" anchor="ctr">
                    <a:solidFill>
                      <a:srgbClr val="FFFF00"/>
                    </a:solidFill>
                  </a:tcPr>
                </a:tc>
                <a:tc>
                  <a:txBody>
                    <a:bodyPr/>
                    <a:lstStyle/>
                    <a:p>
                      <a:pPr algn="ctr" fontAlgn="ctr"/>
                      <a:r>
                        <a:rPr lang="en-US" altLang="zh-TW" sz="900" u="none" strike="noStrike">
                          <a:effectLst/>
                        </a:rPr>
                        <a:t>280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155</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55.4%</a:t>
                      </a:r>
                      <a:endParaRPr lang="en-US" altLang="zh-TW" sz="900" b="0" i="0" u="none" strike="noStrike" dirty="0">
                        <a:solidFill>
                          <a:srgbClr val="000000"/>
                        </a:solidFill>
                        <a:effectLst/>
                        <a:latin typeface="Arial"/>
                      </a:endParaRPr>
                    </a:p>
                  </a:txBody>
                  <a:tcPr marL="0" marR="0" marT="0" marB="0" anchor="ctr">
                    <a:solidFill>
                      <a:srgbClr val="FFFF00"/>
                    </a:solidFill>
                  </a:tcPr>
                </a:tc>
                <a:extLst>
                  <a:ext uri="{0D108BD9-81ED-4DB2-BD59-A6C34878D82A}">
                    <a16:rowId xmlns:a16="http://schemas.microsoft.com/office/drawing/2014/main" val="10002"/>
                  </a:ext>
                </a:extLst>
              </a:tr>
              <a:tr h="301076">
                <a:tc>
                  <a:txBody>
                    <a:bodyPr/>
                    <a:lstStyle/>
                    <a:p>
                      <a:pPr algn="ctr" fontAlgn="ctr"/>
                      <a:r>
                        <a:rPr lang="en-US" sz="900" b="0" i="0" u="none" strike="noStrike" dirty="0">
                          <a:solidFill>
                            <a:srgbClr val="000000"/>
                          </a:solidFill>
                          <a:effectLst/>
                          <a:latin typeface="+mj-lt"/>
                        </a:rPr>
                        <a:t>SPF01</a:t>
                      </a:r>
                    </a:p>
                  </a:txBody>
                  <a:tcPr marL="0" marR="0" marT="0" marB="0" anchor="ctr"/>
                </a:tc>
                <a:tc>
                  <a:txBody>
                    <a:bodyPr/>
                    <a:lstStyle/>
                    <a:p>
                      <a:pPr algn="ctr" fontAlgn="ctr"/>
                      <a:r>
                        <a:rPr lang="en-US" altLang="zh-TW" sz="900" u="none" strike="noStrike">
                          <a:effectLst/>
                        </a:rPr>
                        <a:t>30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15</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50.0%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30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14</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46.7%</a:t>
                      </a:r>
                      <a:endParaRPr lang="en-US" altLang="zh-TW" sz="900" b="0" i="0" u="none" strike="noStrike" dirty="0">
                        <a:solidFill>
                          <a:srgbClr val="000000"/>
                        </a:solidFill>
                        <a:effectLst/>
                        <a:latin typeface="Arial"/>
                      </a:endParaRPr>
                    </a:p>
                  </a:txBody>
                  <a:tcPr marL="0" marR="0" marT="0" marB="0" anchor="ctr">
                    <a:solidFill>
                      <a:srgbClr val="FFFF00"/>
                    </a:solidFill>
                  </a:tcPr>
                </a:tc>
                <a:tc>
                  <a:txBody>
                    <a:bodyPr/>
                    <a:lstStyle/>
                    <a:p>
                      <a:pPr algn="ctr" fontAlgn="ctr"/>
                      <a:r>
                        <a:rPr lang="en-US" altLang="zh-TW" sz="900" u="none" strike="noStrike">
                          <a:effectLst/>
                        </a:rPr>
                        <a:t>28</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14</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50.0%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28</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14</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50.0%</a:t>
                      </a:r>
                      <a:endParaRPr lang="en-US" altLang="zh-TW" sz="900" b="0" i="0" u="none" strike="noStrike">
                        <a:solidFill>
                          <a:srgbClr val="000000"/>
                        </a:solidFill>
                        <a:effectLst/>
                        <a:latin typeface="Arial"/>
                      </a:endParaRPr>
                    </a:p>
                  </a:txBody>
                  <a:tcPr marL="0" marR="0" marT="0" marB="0" anchor="ctr"/>
                </a:tc>
                <a:extLst>
                  <a:ext uri="{0D108BD9-81ED-4DB2-BD59-A6C34878D82A}">
                    <a16:rowId xmlns:a16="http://schemas.microsoft.com/office/drawing/2014/main" val="10003"/>
                  </a:ext>
                </a:extLst>
              </a:tr>
              <a:tr h="301076">
                <a:tc>
                  <a:txBody>
                    <a:bodyPr/>
                    <a:lstStyle/>
                    <a:p>
                      <a:pPr algn="ctr" fontAlgn="ctr"/>
                      <a:r>
                        <a:rPr lang="en-US" sz="900" b="0" i="0" u="none" strike="noStrike" dirty="0">
                          <a:solidFill>
                            <a:srgbClr val="000000"/>
                          </a:solidFill>
                          <a:effectLst/>
                          <a:latin typeface="+mj-lt"/>
                        </a:rPr>
                        <a:t>SPF02</a:t>
                      </a:r>
                    </a:p>
                  </a:txBody>
                  <a:tcPr marL="0" marR="0" marT="0" marB="0" anchor="ctr"/>
                </a:tc>
                <a:tc>
                  <a:txBody>
                    <a:bodyPr/>
                    <a:lstStyle/>
                    <a:p>
                      <a:pPr algn="ctr" fontAlgn="ctr"/>
                      <a:r>
                        <a:rPr lang="en-US" altLang="zh-TW" sz="900" u="none" strike="noStrike">
                          <a:effectLst/>
                        </a:rPr>
                        <a:t>21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100.0%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95.2%</a:t>
                      </a:r>
                      <a:endParaRPr lang="en-US" altLang="zh-TW" sz="900" b="0" i="0" u="none" strike="noStrike" dirty="0">
                        <a:solidFill>
                          <a:srgbClr val="000000"/>
                        </a:solidFill>
                        <a:effectLst/>
                        <a:latin typeface="Arial"/>
                      </a:endParaRPr>
                    </a:p>
                  </a:txBody>
                  <a:tcPr marL="0" marR="0" marT="0" marB="0" anchor="ctr">
                    <a:solidFill>
                      <a:srgbClr val="FFFF00"/>
                    </a:solidFill>
                  </a:tcPr>
                </a:tc>
                <a:tc>
                  <a:txBody>
                    <a:bodyPr/>
                    <a:lstStyle/>
                    <a:p>
                      <a:pPr algn="ctr" fontAlgn="ctr"/>
                      <a:r>
                        <a:rPr lang="en-US" altLang="zh-TW" sz="900" u="none" strike="noStrike">
                          <a:effectLst/>
                        </a:rPr>
                        <a:t>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100.0%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100.0%</a:t>
                      </a:r>
                      <a:endParaRPr lang="en-US" altLang="zh-TW" sz="900" b="0" i="0" u="none" strike="noStrike">
                        <a:solidFill>
                          <a:srgbClr val="000000"/>
                        </a:solidFill>
                        <a:effectLst/>
                        <a:latin typeface="Arial"/>
                      </a:endParaRPr>
                    </a:p>
                  </a:txBody>
                  <a:tcPr marL="0" marR="0" marT="0" marB="0" anchor="ctr"/>
                </a:tc>
                <a:extLst>
                  <a:ext uri="{0D108BD9-81ED-4DB2-BD59-A6C34878D82A}">
                    <a16:rowId xmlns:a16="http://schemas.microsoft.com/office/drawing/2014/main" val="10004"/>
                  </a:ext>
                </a:extLst>
              </a:tr>
              <a:tr h="301076">
                <a:tc>
                  <a:txBody>
                    <a:bodyPr/>
                    <a:lstStyle/>
                    <a:p>
                      <a:pPr algn="ctr" fontAlgn="ctr"/>
                      <a:r>
                        <a:rPr lang="en-US" sz="900" b="0" i="0" u="none" strike="noStrike">
                          <a:solidFill>
                            <a:srgbClr val="000000"/>
                          </a:solidFill>
                          <a:effectLst/>
                          <a:latin typeface="+mj-lt"/>
                        </a:rPr>
                        <a:t>SPF03</a:t>
                      </a:r>
                    </a:p>
                  </a:txBody>
                  <a:tcPr marL="0" marR="0" marT="0" marB="0" anchor="ctr"/>
                </a:tc>
                <a:tc>
                  <a:txBody>
                    <a:bodyPr/>
                    <a:lstStyle/>
                    <a:p>
                      <a:pPr algn="ctr" fontAlgn="ctr"/>
                      <a:r>
                        <a:rPr lang="en-US" altLang="zh-TW" sz="900" u="none" strike="noStrike">
                          <a:effectLst/>
                        </a:rPr>
                        <a:t>40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36</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90.0%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40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36</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90.0%</a:t>
                      </a:r>
                      <a:endParaRPr lang="en-US" altLang="zh-TW" sz="900" b="0" i="0" u="none" strike="noStrike" dirty="0">
                        <a:solidFill>
                          <a:srgbClr val="000000"/>
                        </a:solidFill>
                        <a:effectLst/>
                        <a:latin typeface="Arial"/>
                      </a:endParaRPr>
                    </a:p>
                  </a:txBody>
                  <a:tcPr marL="0" marR="0" marT="0" marB="0" anchor="ctr"/>
                </a:tc>
                <a:tc>
                  <a:txBody>
                    <a:bodyPr/>
                    <a:lstStyle/>
                    <a:p>
                      <a:pPr algn="ctr" fontAlgn="ctr"/>
                      <a:r>
                        <a:rPr lang="en-US" altLang="zh-TW" sz="900" u="none" strike="noStrike">
                          <a:effectLst/>
                        </a:rPr>
                        <a:t>41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24</a:t>
                      </a:r>
                      <a:endParaRPr lang="en-US" altLang="zh-TW" sz="900" b="0" i="0" u="none" strike="noStrike" dirty="0">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58.5%</a:t>
                      </a:r>
                      <a:endParaRPr lang="en-US" altLang="zh-TW" sz="900" b="0" i="0" u="none" strike="noStrike" dirty="0">
                        <a:solidFill>
                          <a:srgbClr val="000000"/>
                        </a:solidFill>
                        <a:effectLst/>
                        <a:latin typeface="Arial"/>
                      </a:endParaRPr>
                    </a:p>
                  </a:txBody>
                  <a:tcPr marL="0" marR="0" marT="0" marB="0" anchor="ctr">
                    <a:solidFill>
                      <a:srgbClr val="FFFF00"/>
                    </a:solidFill>
                  </a:tcPr>
                </a:tc>
                <a:tc>
                  <a:txBody>
                    <a:bodyPr/>
                    <a:lstStyle/>
                    <a:p>
                      <a:pPr algn="ctr" fontAlgn="ctr"/>
                      <a:r>
                        <a:rPr lang="en-US" altLang="zh-TW" sz="900" u="none" strike="noStrike">
                          <a:effectLst/>
                        </a:rPr>
                        <a:t>41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23</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56.1%</a:t>
                      </a:r>
                      <a:endParaRPr lang="en-US" altLang="zh-TW" sz="900" b="0" i="0" u="none" strike="noStrike" dirty="0">
                        <a:solidFill>
                          <a:srgbClr val="000000"/>
                        </a:solidFill>
                        <a:effectLst/>
                        <a:latin typeface="Arial"/>
                      </a:endParaRPr>
                    </a:p>
                  </a:txBody>
                  <a:tcPr marL="0" marR="0" marT="0" marB="0" anchor="ctr">
                    <a:solidFill>
                      <a:srgbClr val="FFFF00"/>
                    </a:solidFill>
                  </a:tcPr>
                </a:tc>
                <a:extLst>
                  <a:ext uri="{0D108BD9-81ED-4DB2-BD59-A6C34878D82A}">
                    <a16:rowId xmlns:a16="http://schemas.microsoft.com/office/drawing/2014/main" val="10005"/>
                  </a:ext>
                </a:extLst>
              </a:tr>
              <a:tr h="301076">
                <a:tc>
                  <a:txBody>
                    <a:bodyPr/>
                    <a:lstStyle/>
                    <a:p>
                      <a:pPr algn="ctr" fontAlgn="ctr"/>
                      <a:r>
                        <a:rPr lang="en-US" sz="900" b="0" i="0" u="none" strike="noStrike" dirty="0">
                          <a:solidFill>
                            <a:srgbClr val="000000"/>
                          </a:solidFill>
                          <a:effectLst/>
                          <a:latin typeface="+mj-lt"/>
                        </a:rPr>
                        <a:t>SPF04</a:t>
                      </a:r>
                    </a:p>
                  </a:txBody>
                  <a:tcPr marL="0" marR="0" marT="0" marB="0" anchor="ctr"/>
                </a:tc>
                <a:tc>
                  <a:txBody>
                    <a:bodyPr/>
                    <a:lstStyle/>
                    <a:p>
                      <a:pPr algn="ctr" fontAlgn="ctr"/>
                      <a:r>
                        <a:rPr lang="en-US" altLang="zh-TW" sz="900" u="none" strike="noStrike">
                          <a:effectLst/>
                        </a:rPr>
                        <a:t>29</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25</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86.2%</a:t>
                      </a:r>
                      <a:endParaRPr lang="en-US" altLang="zh-TW" sz="900" b="0" i="0" u="none" strike="noStrike" dirty="0">
                        <a:solidFill>
                          <a:srgbClr val="000000"/>
                        </a:solidFill>
                        <a:effectLst/>
                        <a:latin typeface="Arial"/>
                      </a:endParaRPr>
                    </a:p>
                  </a:txBody>
                  <a:tcPr marL="0" marR="0" marT="0" marB="0" anchor="ctr"/>
                </a:tc>
                <a:tc>
                  <a:txBody>
                    <a:bodyPr/>
                    <a:lstStyle/>
                    <a:p>
                      <a:pPr algn="ctr" fontAlgn="ctr"/>
                      <a:r>
                        <a:rPr lang="en-US" altLang="zh-TW" sz="900" u="none" strike="noStrike">
                          <a:effectLst/>
                        </a:rPr>
                        <a:t>29</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25</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86.2%</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25</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84.0%</a:t>
                      </a:r>
                      <a:endParaRPr lang="en-US" altLang="zh-TW" sz="900" b="0" i="0" u="none" strike="noStrike" dirty="0">
                        <a:solidFill>
                          <a:srgbClr val="000000"/>
                        </a:solidFill>
                        <a:effectLst/>
                        <a:latin typeface="Arial"/>
                      </a:endParaRPr>
                    </a:p>
                  </a:txBody>
                  <a:tcPr marL="0" marR="0" marT="0" marB="0" anchor="ctr">
                    <a:solidFill>
                      <a:srgbClr val="FFFF00"/>
                    </a:solidFill>
                  </a:tcPr>
                </a:tc>
                <a:tc>
                  <a:txBody>
                    <a:bodyPr/>
                    <a:lstStyle/>
                    <a:p>
                      <a:pPr algn="ctr" fontAlgn="ctr"/>
                      <a:r>
                        <a:rPr lang="en-US" altLang="zh-TW" sz="900" u="none" strike="noStrike">
                          <a:effectLst/>
                        </a:rPr>
                        <a:t>25</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19</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76.0%</a:t>
                      </a:r>
                      <a:endParaRPr lang="en-US" altLang="zh-TW" sz="900" b="0" i="0" u="none" strike="noStrike" dirty="0">
                        <a:solidFill>
                          <a:srgbClr val="000000"/>
                        </a:solidFill>
                        <a:effectLst/>
                        <a:latin typeface="Arial"/>
                      </a:endParaRPr>
                    </a:p>
                  </a:txBody>
                  <a:tcPr marL="0" marR="0" marT="0" marB="0" anchor="ctr">
                    <a:solidFill>
                      <a:srgbClr val="FFFF00"/>
                    </a:solidFill>
                  </a:tcPr>
                </a:tc>
                <a:extLst>
                  <a:ext uri="{0D108BD9-81ED-4DB2-BD59-A6C34878D82A}">
                    <a16:rowId xmlns:a16="http://schemas.microsoft.com/office/drawing/2014/main" val="10006"/>
                  </a:ext>
                </a:extLst>
              </a:tr>
              <a:tr h="301076">
                <a:tc>
                  <a:txBody>
                    <a:bodyPr/>
                    <a:lstStyle/>
                    <a:p>
                      <a:pPr algn="ctr" fontAlgn="ctr"/>
                      <a:r>
                        <a:rPr lang="en-US" sz="900" b="0" i="0" u="none" strike="noStrike">
                          <a:solidFill>
                            <a:srgbClr val="000000"/>
                          </a:solidFill>
                          <a:effectLst/>
                          <a:latin typeface="+mj-lt"/>
                        </a:rPr>
                        <a:t>SPF05</a:t>
                      </a:r>
                    </a:p>
                  </a:txBody>
                  <a:tcPr marL="0" marR="0" marT="0" marB="0" anchor="ctr"/>
                </a:tc>
                <a:tc>
                  <a:txBody>
                    <a:bodyPr/>
                    <a:lstStyle/>
                    <a:p>
                      <a:pPr algn="ctr" fontAlgn="ctr"/>
                      <a:r>
                        <a:rPr lang="en-US" altLang="zh-TW" sz="900" u="none" strike="noStrike">
                          <a:effectLst/>
                        </a:rPr>
                        <a:t>35</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12</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34.3%</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35</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11</a:t>
                      </a:r>
                      <a:endParaRPr lang="en-US" altLang="zh-TW" sz="900" b="0" i="0" u="none" strike="noStrike" dirty="0">
                        <a:solidFill>
                          <a:srgbClr val="000000"/>
                        </a:solidFill>
                        <a:effectLst/>
                        <a:latin typeface="Arial"/>
                      </a:endParaRPr>
                    </a:p>
                  </a:txBody>
                  <a:tcPr marL="0" marR="0" marT="0" marB="0" anchor="ctr"/>
                </a:tc>
                <a:tc>
                  <a:txBody>
                    <a:bodyPr/>
                    <a:lstStyle/>
                    <a:p>
                      <a:pPr algn="ctr" fontAlgn="ctr"/>
                      <a:r>
                        <a:rPr lang="en-US" altLang="zh-TW" sz="900" u="none" strike="noStrike">
                          <a:effectLst/>
                        </a:rPr>
                        <a:t>31.4%</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41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10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24.4%</a:t>
                      </a:r>
                      <a:endParaRPr lang="en-US" altLang="zh-TW" sz="900" b="0" i="0" u="none" strike="noStrike" dirty="0">
                        <a:solidFill>
                          <a:srgbClr val="000000"/>
                        </a:solidFill>
                        <a:effectLst/>
                        <a:latin typeface="Arial"/>
                      </a:endParaRPr>
                    </a:p>
                  </a:txBody>
                  <a:tcPr marL="0" marR="0" marT="0" marB="0" anchor="ctr">
                    <a:solidFill>
                      <a:srgbClr val="FFFF00"/>
                    </a:solidFill>
                  </a:tcPr>
                </a:tc>
                <a:tc>
                  <a:txBody>
                    <a:bodyPr/>
                    <a:lstStyle/>
                    <a:p>
                      <a:pPr algn="ctr" fontAlgn="ctr"/>
                      <a:r>
                        <a:rPr lang="en-US" altLang="zh-TW" sz="900" u="none" strike="noStrike">
                          <a:effectLst/>
                        </a:rPr>
                        <a:t>41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7</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17.1%</a:t>
                      </a:r>
                      <a:endParaRPr lang="en-US" altLang="zh-TW" sz="900" b="0" i="0" u="none" strike="noStrike" dirty="0">
                        <a:solidFill>
                          <a:srgbClr val="000000"/>
                        </a:solidFill>
                        <a:effectLst/>
                        <a:latin typeface="Arial"/>
                      </a:endParaRPr>
                    </a:p>
                  </a:txBody>
                  <a:tcPr marL="0" marR="0" marT="0" marB="0" anchor="ctr">
                    <a:solidFill>
                      <a:srgbClr val="FFFF00"/>
                    </a:solidFill>
                  </a:tcPr>
                </a:tc>
                <a:extLst>
                  <a:ext uri="{0D108BD9-81ED-4DB2-BD59-A6C34878D82A}">
                    <a16:rowId xmlns:a16="http://schemas.microsoft.com/office/drawing/2014/main" val="10007"/>
                  </a:ext>
                </a:extLst>
              </a:tr>
              <a:tr h="301076">
                <a:tc>
                  <a:txBody>
                    <a:bodyPr/>
                    <a:lstStyle/>
                    <a:p>
                      <a:pPr algn="ctr" fontAlgn="ctr"/>
                      <a:r>
                        <a:rPr lang="en-US" sz="900" b="0" i="0" u="none" strike="noStrike" dirty="0" smtClean="0">
                          <a:solidFill>
                            <a:srgbClr val="000000"/>
                          </a:solidFill>
                          <a:effectLst/>
                          <a:latin typeface="+mj-lt"/>
                        </a:rPr>
                        <a:t>SPF06</a:t>
                      </a:r>
                      <a:endParaRPr lang="en-US" sz="900" b="0" i="0" u="none" strike="noStrike" dirty="0">
                        <a:solidFill>
                          <a:srgbClr val="000000"/>
                        </a:solidFill>
                        <a:effectLst/>
                        <a:latin typeface="+mj-lt"/>
                      </a:endParaRPr>
                    </a:p>
                  </a:txBody>
                  <a:tcPr marL="0" marR="0" marT="0" marB="0" anchor="ctr"/>
                </a:tc>
                <a:tc>
                  <a:txBody>
                    <a:bodyPr/>
                    <a:lstStyle/>
                    <a:p>
                      <a:pPr algn="ctr" fontAlgn="ctr"/>
                      <a:r>
                        <a:rPr lang="en-US" altLang="zh-TW" sz="900" u="none" strike="noStrike">
                          <a:effectLst/>
                        </a:rPr>
                        <a:t>24</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8</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33.3%</a:t>
                      </a:r>
                      <a:endParaRPr lang="en-US" altLang="zh-TW" sz="900" b="0" i="0" u="none" strike="noStrike" dirty="0">
                        <a:solidFill>
                          <a:srgbClr val="000000"/>
                        </a:solidFill>
                        <a:effectLst/>
                        <a:latin typeface="Arial"/>
                      </a:endParaRPr>
                    </a:p>
                  </a:txBody>
                  <a:tcPr marL="0" marR="0" marT="0" marB="0" anchor="ctr"/>
                </a:tc>
                <a:tc>
                  <a:txBody>
                    <a:bodyPr/>
                    <a:lstStyle/>
                    <a:p>
                      <a:pPr algn="ctr" fontAlgn="ctr"/>
                      <a:r>
                        <a:rPr lang="en-US" altLang="zh-TW" sz="900" u="none" strike="noStrike">
                          <a:effectLst/>
                        </a:rPr>
                        <a:t>24</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7</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29.2%</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31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9</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29.0%</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a:effectLst/>
                        </a:rPr>
                        <a:t>31</a:t>
                      </a:r>
                      <a:endParaRPr lang="en-US" altLang="zh-TW" sz="900" b="0" i="0" u="none" strike="noStrike">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7</a:t>
                      </a:r>
                      <a:endParaRPr lang="en-US" altLang="zh-TW" sz="900" b="0" i="0" u="none" strike="noStrike" dirty="0">
                        <a:solidFill>
                          <a:srgbClr val="000000"/>
                        </a:solidFill>
                        <a:effectLst/>
                        <a:latin typeface="Arial"/>
                      </a:endParaRPr>
                    </a:p>
                  </a:txBody>
                  <a:tcPr marL="0" marR="0" marT="0" marB="0" anchor="ctr"/>
                </a:tc>
                <a:tc>
                  <a:txBody>
                    <a:bodyPr/>
                    <a:lstStyle/>
                    <a:p>
                      <a:pPr algn="ctr" fontAlgn="ctr"/>
                      <a:r>
                        <a:rPr lang="en-US" altLang="zh-TW" sz="900" u="none" strike="noStrike" dirty="0">
                          <a:effectLst/>
                        </a:rPr>
                        <a:t>22.6%</a:t>
                      </a:r>
                      <a:endParaRPr lang="en-US" altLang="zh-TW" sz="900" b="0" i="0" u="none" strike="noStrike" dirty="0">
                        <a:solidFill>
                          <a:srgbClr val="000000"/>
                        </a:solidFill>
                        <a:effectLst/>
                        <a:latin typeface="Arial"/>
                      </a:endParaRPr>
                    </a:p>
                  </a:txBody>
                  <a:tcPr marL="0" marR="0" marT="0" marB="0" anchor="ctr">
                    <a:solidFill>
                      <a:srgbClr val="FFFF00"/>
                    </a:solidFill>
                  </a:tcPr>
                </a:tc>
                <a:extLst>
                  <a:ext uri="{0D108BD9-81ED-4DB2-BD59-A6C34878D82A}">
                    <a16:rowId xmlns:a16="http://schemas.microsoft.com/office/drawing/2014/main" val="10008"/>
                  </a:ext>
                </a:extLst>
              </a:tr>
            </a:tbl>
          </a:graphicData>
        </a:graphic>
      </p:graphicFrame>
      <p:grpSp>
        <p:nvGrpSpPr>
          <p:cNvPr id="67724" name="群組 6"/>
          <p:cNvGrpSpPr>
            <a:grpSpLocks/>
          </p:cNvGrpSpPr>
          <p:nvPr/>
        </p:nvGrpSpPr>
        <p:grpSpPr bwMode="auto">
          <a:xfrm>
            <a:off x="6156325" y="1666875"/>
            <a:ext cx="1295400" cy="496888"/>
            <a:chOff x="2488344" y="5521424"/>
            <a:chExt cx="1296144" cy="496789"/>
          </a:xfrm>
        </p:grpSpPr>
        <p:sp>
          <p:nvSpPr>
            <p:cNvPr id="8" name="矩形圖說文字 7"/>
            <p:cNvSpPr/>
            <p:nvPr/>
          </p:nvSpPr>
          <p:spPr>
            <a:xfrm>
              <a:off x="2488344" y="5521424"/>
              <a:ext cx="1296144" cy="496789"/>
            </a:xfrm>
            <a:prstGeom prst="wedgeRectCallout">
              <a:avLst>
                <a:gd name="adj1" fmla="val -65229"/>
                <a:gd name="adj2" fmla="val 123598"/>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 </a:t>
              </a:r>
              <a:endParaRPr lang="zh-TW" altLang="en-US" sz="1200" b="1" dirty="0">
                <a:solidFill>
                  <a:schemeClr val="tx1"/>
                </a:solidFill>
              </a:endParaRPr>
            </a:p>
          </p:txBody>
        </p:sp>
        <p:sp>
          <p:nvSpPr>
            <p:cNvPr id="11" name="矩形圖說文字 10"/>
            <p:cNvSpPr/>
            <p:nvPr/>
          </p:nvSpPr>
          <p:spPr>
            <a:xfrm>
              <a:off x="2488344" y="5521424"/>
              <a:ext cx="1296144" cy="496789"/>
            </a:xfrm>
            <a:prstGeom prst="wedgeRectCallout">
              <a:avLst>
                <a:gd name="adj1" fmla="val 75323"/>
                <a:gd name="adj2" fmla="val 130678"/>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1200" b="1" dirty="0">
                  <a:solidFill>
                    <a:srgbClr val="000000"/>
                  </a:solidFill>
                </a:rPr>
                <a:t> No 1 &amp; 2 killer</a:t>
              </a:r>
              <a:endParaRPr lang="zh-TW" altLang="en-US" sz="1200" b="1" dirty="0">
                <a:solidFill>
                  <a:schemeClr val="tx1"/>
                </a:solidFill>
              </a:endParaRPr>
            </a:p>
          </p:txBody>
        </p:sp>
      </p:grpSp>
    </p:spTree>
    <p:extLst>
      <p:ext uri="{BB962C8B-B14F-4D97-AF65-F5344CB8AC3E}">
        <p14:creationId xmlns:p14="http://schemas.microsoft.com/office/powerpoint/2010/main" val="2797114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07504" y="1340768"/>
            <a:ext cx="8898538" cy="4955827"/>
          </a:xfrm>
          <a:prstGeom prst="rect">
            <a:avLst/>
          </a:prstGeom>
        </p:spPr>
      </p:pic>
      <p:sp>
        <p:nvSpPr>
          <p:cNvPr id="3" name="文字方塊 2"/>
          <p:cNvSpPr txBox="1"/>
          <p:nvPr/>
        </p:nvSpPr>
        <p:spPr>
          <a:xfrm>
            <a:off x="2895901" y="188640"/>
            <a:ext cx="3321743" cy="523220"/>
          </a:xfrm>
          <a:prstGeom prst="rect">
            <a:avLst/>
          </a:prstGeom>
          <a:noFill/>
        </p:spPr>
        <p:txBody>
          <a:bodyPr wrap="none" rtlCol="0">
            <a:spAutoFit/>
          </a:bodyPr>
          <a:lstStyle/>
          <a:p>
            <a:r>
              <a:rPr lang="en-US" altLang="zh-TW" sz="2800" dirty="0" smtClean="0"/>
              <a:t>Machine Group KPI</a:t>
            </a:r>
            <a:endParaRPr lang="zh-TW" altLang="en-US" sz="2800" dirty="0"/>
          </a:p>
        </p:txBody>
      </p:sp>
      <p:sp>
        <p:nvSpPr>
          <p:cNvPr id="4" name="矩形 3"/>
          <p:cNvSpPr/>
          <p:nvPr/>
        </p:nvSpPr>
        <p:spPr>
          <a:xfrm>
            <a:off x="827584" y="5445224"/>
            <a:ext cx="1872208" cy="216024"/>
          </a:xfrm>
          <a:prstGeom prst="rect">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4716016" y="4923480"/>
            <a:ext cx="1800200" cy="208292"/>
          </a:xfrm>
          <a:prstGeom prst="rect">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644008" y="5445224"/>
            <a:ext cx="1800200" cy="648072"/>
          </a:xfrm>
          <a:prstGeom prst="rect">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827584" y="5157192"/>
            <a:ext cx="1872208" cy="216024"/>
          </a:xfrm>
          <a:prstGeom prst="rect">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840200" y="5661248"/>
            <a:ext cx="819455" cy="276999"/>
          </a:xfrm>
          <a:prstGeom prst="rect">
            <a:avLst/>
          </a:prstGeom>
        </p:spPr>
        <p:txBody>
          <a:bodyPr wrap="none">
            <a:spAutoFit/>
          </a:bodyPr>
          <a:lstStyle/>
          <a:p>
            <a:pPr marL="171450" indent="-171450" fontAlgn="auto">
              <a:spcBef>
                <a:spcPts val="0"/>
              </a:spcBef>
              <a:spcAft>
                <a:spcPts val="0"/>
              </a:spcAft>
              <a:buFont typeface="Arial" panose="020B0604020202020204" pitchFamily="34" charset="0"/>
              <a:buChar char="•"/>
              <a:defRPr/>
            </a:pPr>
            <a:r>
              <a:rPr lang="zh-TW" altLang="en-US" sz="1200" b="1" kern="2200" dirty="0" smtClean="0">
                <a:solidFill>
                  <a:srgbClr val="C00000"/>
                </a:solidFill>
                <a:cs typeface="Arial" pitchFamily="34" charset="0"/>
              </a:rPr>
              <a:t>人機比</a:t>
            </a:r>
            <a:endParaRPr lang="en-US" altLang="zh-TW" sz="1200" b="1" kern="2200" dirty="0">
              <a:solidFill>
                <a:srgbClr val="C00000"/>
              </a:solidFill>
              <a:cs typeface="Arial" pitchFamily="34" charset="0"/>
            </a:endParaRPr>
          </a:p>
        </p:txBody>
      </p:sp>
      <p:sp>
        <p:nvSpPr>
          <p:cNvPr id="40" name="矩形 39"/>
          <p:cNvSpPr/>
          <p:nvPr/>
        </p:nvSpPr>
        <p:spPr>
          <a:xfrm>
            <a:off x="827584" y="4880193"/>
            <a:ext cx="973343" cy="276999"/>
          </a:xfrm>
          <a:prstGeom prst="rect">
            <a:avLst/>
          </a:prstGeom>
        </p:spPr>
        <p:txBody>
          <a:bodyPr wrap="none">
            <a:spAutoFit/>
          </a:bodyPr>
          <a:lstStyle/>
          <a:p>
            <a:pPr marL="171450" indent="-171450" fontAlgn="auto">
              <a:spcBef>
                <a:spcPts val="0"/>
              </a:spcBef>
              <a:spcAft>
                <a:spcPts val="0"/>
              </a:spcAft>
              <a:buFont typeface="Arial" panose="020B0604020202020204" pitchFamily="34" charset="0"/>
              <a:buChar char="•"/>
              <a:defRPr/>
            </a:pPr>
            <a:r>
              <a:rPr lang="zh-TW" altLang="en-US" sz="1200" b="1" kern="2200" dirty="0" smtClean="0">
                <a:solidFill>
                  <a:srgbClr val="C00000"/>
                </a:solidFill>
                <a:cs typeface="Arial" pitchFamily="34" charset="0"/>
              </a:rPr>
              <a:t>等待時間</a:t>
            </a:r>
            <a:endParaRPr lang="en-US" altLang="zh-TW" sz="1200" b="1" kern="2200" dirty="0">
              <a:solidFill>
                <a:srgbClr val="C00000"/>
              </a:solidFill>
              <a:cs typeface="Arial" pitchFamily="34" charset="0"/>
            </a:endParaRPr>
          </a:p>
        </p:txBody>
      </p:sp>
      <p:sp>
        <p:nvSpPr>
          <p:cNvPr id="41" name="矩形 40"/>
          <p:cNvSpPr/>
          <p:nvPr/>
        </p:nvSpPr>
        <p:spPr>
          <a:xfrm>
            <a:off x="4724653" y="5103425"/>
            <a:ext cx="1281120" cy="276999"/>
          </a:xfrm>
          <a:prstGeom prst="rect">
            <a:avLst/>
          </a:prstGeom>
        </p:spPr>
        <p:txBody>
          <a:bodyPr wrap="none">
            <a:spAutoFit/>
          </a:bodyPr>
          <a:lstStyle/>
          <a:p>
            <a:pPr marL="171450" indent="-171450" fontAlgn="auto">
              <a:spcBef>
                <a:spcPts val="0"/>
              </a:spcBef>
              <a:spcAft>
                <a:spcPts val="0"/>
              </a:spcAft>
              <a:buFont typeface="Arial" panose="020B0604020202020204" pitchFamily="34" charset="0"/>
              <a:buChar char="•"/>
              <a:defRPr/>
            </a:pPr>
            <a:r>
              <a:rPr lang="zh-TW" altLang="en-US" sz="1200" b="1" kern="2200" dirty="0" smtClean="0">
                <a:solidFill>
                  <a:srgbClr val="C00000"/>
                </a:solidFill>
                <a:cs typeface="Arial" pitchFamily="34" charset="0"/>
              </a:rPr>
              <a:t>等待時間變異</a:t>
            </a:r>
            <a:endParaRPr lang="en-US" altLang="zh-TW" sz="1200" b="1" kern="2200" dirty="0">
              <a:solidFill>
                <a:srgbClr val="C00000"/>
              </a:solidFill>
              <a:cs typeface="Arial" pitchFamily="34" charset="0"/>
            </a:endParaRPr>
          </a:p>
        </p:txBody>
      </p:sp>
    </p:spTree>
    <p:extLst>
      <p:ext uri="{BB962C8B-B14F-4D97-AF65-F5344CB8AC3E}">
        <p14:creationId xmlns:p14="http://schemas.microsoft.com/office/powerpoint/2010/main" val="33377336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0344" y="1196752"/>
            <a:ext cx="9133656" cy="4860904"/>
          </a:xfrm>
          <a:prstGeom prst="rect">
            <a:avLst/>
          </a:prstGeom>
        </p:spPr>
      </p:pic>
      <p:sp>
        <p:nvSpPr>
          <p:cNvPr id="3" name="文字方塊 2"/>
          <p:cNvSpPr txBox="1"/>
          <p:nvPr/>
        </p:nvSpPr>
        <p:spPr>
          <a:xfrm>
            <a:off x="2895901" y="188640"/>
            <a:ext cx="4440639" cy="523220"/>
          </a:xfrm>
          <a:prstGeom prst="rect">
            <a:avLst/>
          </a:prstGeom>
          <a:noFill/>
        </p:spPr>
        <p:txBody>
          <a:bodyPr wrap="none" rtlCol="0">
            <a:spAutoFit/>
          </a:bodyPr>
          <a:lstStyle/>
          <a:p>
            <a:r>
              <a:rPr lang="en-US" altLang="zh-TW" sz="2800" dirty="0" smtClean="0"/>
              <a:t>Machine Group KPI (cont.)</a:t>
            </a:r>
            <a:endParaRPr lang="zh-TW" altLang="en-US" sz="2800" dirty="0"/>
          </a:p>
        </p:txBody>
      </p:sp>
      <p:sp>
        <p:nvSpPr>
          <p:cNvPr id="4" name="矩形 3"/>
          <p:cNvSpPr/>
          <p:nvPr/>
        </p:nvSpPr>
        <p:spPr>
          <a:xfrm>
            <a:off x="755576" y="3717032"/>
            <a:ext cx="1872208" cy="288032"/>
          </a:xfrm>
          <a:prstGeom prst="rect">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281952" y="3440033"/>
            <a:ext cx="1213794" cy="276999"/>
          </a:xfrm>
          <a:prstGeom prst="rect">
            <a:avLst/>
          </a:prstGeom>
        </p:spPr>
        <p:txBody>
          <a:bodyPr wrap="none">
            <a:spAutoFit/>
          </a:bodyPr>
          <a:lstStyle/>
          <a:p>
            <a:pPr marL="171450" indent="-171450" fontAlgn="auto">
              <a:spcBef>
                <a:spcPts val="0"/>
              </a:spcBef>
              <a:spcAft>
                <a:spcPts val="0"/>
              </a:spcAft>
              <a:buFont typeface="Arial" panose="020B0604020202020204" pitchFamily="34" charset="0"/>
              <a:buChar char="•"/>
              <a:defRPr/>
            </a:pPr>
            <a:r>
              <a:rPr lang="en-US" altLang="zh-TW" sz="1200" b="1" kern="2200" dirty="0" smtClean="0">
                <a:solidFill>
                  <a:srgbClr val="C00000"/>
                </a:solidFill>
                <a:cs typeface="Arial" pitchFamily="34" charset="0"/>
              </a:rPr>
              <a:t>RD Lot </a:t>
            </a:r>
            <a:r>
              <a:rPr lang="zh-TW" altLang="en-US" sz="1200" b="1" kern="2200" dirty="0" smtClean="0">
                <a:solidFill>
                  <a:srgbClr val="C00000"/>
                </a:solidFill>
                <a:cs typeface="Arial" pitchFamily="34" charset="0"/>
              </a:rPr>
              <a:t>比例</a:t>
            </a:r>
            <a:endParaRPr lang="en-US" altLang="zh-TW" sz="1200" b="1" kern="2200" dirty="0">
              <a:solidFill>
                <a:srgbClr val="C00000"/>
              </a:solidFill>
              <a:cs typeface="Arial" pitchFamily="34" charset="0"/>
            </a:endParaRPr>
          </a:p>
        </p:txBody>
      </p:sp>
    </p:spTree>
    <p:extLst>
      <p:ext uri="{BB962C8B-B14F-4D97-AF65-F5344CB8AC3E}">
        <p14:creationId xmlns:p14="http://schemas.microsoft.com/office/powerpoint/2010/main" val="2150417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ktangel 72">
            <a:extLst/>
          </p:cNvPr>
          <p:cNvSpPr/>
          <p:nvPr/>
        </p:nvSpPr>
        <p:spPr>
          <a:xfrm rot="10800000" flipV="1">
            <a:off x="0" y="0"/>
            <a:ext cx="9144000" cy="1079500"/>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28675" name="標題 1"/>
          <p:cNvSpPr>
            <a:spLocks noGrp="1"/>
          </p:cNvSpPr>
          <p:nvPr>
            <p:ph type="title"/>
          </p:nvPr>
        </p:nvSpPr>
        <p:spPr>
          <a:xfrm>
            <a:off x="582613" y="285750"/>
            <a:ext cx="7978775" cy="509588"/>
          </a:xfrm>
        </p:spPr>
        <p:txBody>
          <a:bodyPr lIns="0" tIns="42203" rIns="0" bIns="42203"/>
          <a:lstStyle/>
          <a:p>
            <a:pPr algn="l" eaLnBrk="1" hangingPunct="1"/>
            <a:r>
              <a:rPr lang="en-US" altLang="zh-TW" sz="2400" smtClean="0">
                <a:solidFill>
                  <a:schemeClr val="tx1"/>
                </a:solidFill>
                <a:latin typeface="Segoe UI" panose="020B0502040204020203" pitchFamily="34" charset="0"/>
                <a:ea typeface="新細明體" panose="02020500000000000000" pitchFamily="18" charset="-120"/>
                <a:cs typeface="Segoe UI" panose="020B0502040204020203" pitchFamily="34" charset="0"/>
              </a:rPr>
              <a:t>The Complete KPIs for each Machine Group (cont.)</a:t>
            </a:r>
          </a:p>
        </p:txBody>
      </p:sp>
      <p:sp>
        <p:nvSpPr>
          <p:cNvPr id="28676" name="投影片編號版面配置區 2"/>
          <p:cNvSpPr>
            <a:spLocks noGrp="1"/>
          </p:cNvSpPr>
          <p:nvPr>
            <p:ph type="sldNum" sz="quarter" idx="10"/>
          </p:nvPr>
        </p:nvSpPr>
        <p:spPr bwMode="auto">
          <a:xfrm>
            <a:off x="250825" y="6451600"/>
            <a:ext cx="531813" cy="290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5E98CAC-3010-451A-B636-B3EB7FB910DE}" type="slidenum">
              <a:rPr lang="en-US" altLang="zh-TW" sz="1200">
                <a:solidFill>
                  <a:srgbClr val="538CFF"/>
                </a:solidFill>
                <a:latin typeface="Arial" panose="020B0604020202020204" pitchFamily="34" charset="0"/>
              </a:rPr>
              <a:pPr>
                <a:spcBef>
                  <a:spcPct val="0"/>
                </a:spcBef>
                <a:buFontTx/>
                <a:buNone/>
              </a:pPr>
              <a:t>3</a:t>
            </a:fld>
            <a:endParaRPr lang="en-US" altLang="zh-TW" sz="1200">
              <a:solidFill>
                <a:srgbClr val="538CFF"/>
              </a:solidFill>
              <a:latin typeface="Arial" panose="020B0604020202020204" pitchFamily="34" charset="0"/>
            </a:endParaRPr>
          </a:p>
        </p:txBody>
      </p:sp>
      <p:graphicFrame>
        <p:nvGraphicFramePr>
          <p:cNvPr id="13" name="表格 12">
            <a:extLst/>
          </p:cNvPr>
          <p:cNvGraphicFramePr>
            <a:graphicFrameLocks noGrp="1"/>
          </p:cNvGraphicFramePr>
          <p:nvPr/>
        </p:nvGraphicFramePr>
        <p:xfrm>
          <a:off x="506413" y="1404938"/>
          <a:ext cx="7977188" cy="4616450"/>
        </p:xfrm>
        <a:graphic>
          <a:graphicData uri="http://schemas.openxmlformats.org/drawingml/2006/table">
            <a:tbl>
              <a:tblPr firstRow="1" bandRow="1">
                <a:tableStyleId>{C4B1156A-380E-4F78-BDF5-A606A8083BF9}</a:tableStyleId>
              </a:tblPr>
              <a:tblGrid>
                <a:gridCol w="598271">
                  <a:extLst>
                    <a:ext uri="{9D8B030D-6E8A-4147-A177-3AD203B41FA5}">
                      <a16:colId xmlns:a16="http://schemas.microsoft.com/office/drawing/2014/main" val="20000"/>
                    </a:ext>
                  </a:extLst>
                </a:gridCol>
                <a:gridCol w="1728395">
                  <a:extLst>
                    <a:ext uri="{9D8B030D-6E8A-4147-A177-3AD203B41FA5}">
                      <a16:colId xmlns:a16="http://schemas.microsoft.com/office/drawing/2014/main" val="20001"/>
                    </a:ext>
                  </a:extLst>
                </a:gridCol>
                <a:gridCol w="1728395">
                  <a:extLst>
                    <a:ext uri="{9D8B030D-6E8A-4147-A177-3AD203B41FA5}">
                      <a16:colId xmlns:a16="http://schemas.microsoft.com/office/drawing/2014/main" val="20002"/>
                    </a:ext>
                  </a:extLst>
                </a:gridCol>
                <a:gridCol w="1728395">
                  <a:extLst>
                    <a:ext uri="{9D8B030D-6E8A-4147-A177-3AD203B41FA5}">
                      <a16:colId xmlns:a16="http://schemas.microsoft.com/office/drawing/2014/main" val="20003"/>
                    </a:ext>
                  </a:extLst>
                </a:gridCol>
                <a:gridCol w="2193732">
                  <a:extLst>
                    <a:ext uri="{9D8B030D-6E8A-4147-A177-3AD203B41FA5}">
                      <a16:colId xmlns:a16="http://schemas.microsoft.com/office/drawing/2014/main" val="20004"/>
                    </a:ext>
                  </a:extLst>
                </a:gridCol>
              </a:tblGrid>
              <a:tr h="315912">
                <a:tc rowSpan="2">
                  <a:txBody>
                    <a:bodyPr/>
                    <a:lstStyle/>
                    <a:p>
                      <a:pPr algn="ctr"/>
                      <a:r>
                        <a:rPr lang="en-US" altLang="zh-TW" sz="900" b="1" dirty="0">
                          <a:solidFill>
                            <a:schemeClr val="bg1"/>
                          </a:solidFill>
                        </a:rPr>
                        <a:t>Type</a:t>
                      </a:r>
                      <a:endParaRPr lang="zh-TW" altLang="en-US" sz="900" b="1" dirty="0">
                        <a:solidFill>
                          <a:schemeClr val="bg1"/>
                        </a:solidFill>
                      </a:endParaRPr>
                    </a:p>
                  </a:txBody>
                  <a:tcPr marL="84423" marR="84423" marT="44719" marB="44719"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gridSpan="2">
                  <a:txBody>
                    <a:bodyPr/>
                    <a:lstStyle/>
                    <a:p>
                      <a:pPr algn="ctr"/>
                      <a:r>
                        <a:rPr lang="en-US" altLang="zh-TW" sz="1300" b="1" dirty="0">
                          <a:solidFill>
                            <a:schemeClr val="bg1"/>
                          </a:solidFill>
                        </a:rPr>
                        <a:t>Traditional </a:t>
                      </a:r>
                      <a:r>
                        <a:rPr lang="en-US" altLang="zh-TW" sz="1300" b="1" dirty="0" smtClean="0">
                          <a:solidFill>
                            <a:schemeClr val="bg1"/>
                          </a:solidFill>
                        </a:rPr>
                        <a:t>13 </a:t>
                      </a:r>
                      <a:r>
                        <a:rPr lang="en-US" altLang="zh-TW" sz="1300" b="1" dirty="0">
                          <a:solidFill>
                            <a:schemeClr val="bg1"/>
                          </a:solidFill>
                        </a:rPr>
                        <a:t>KPI</a:t>
                      </a:r>
                      <a:endParaRPr lang="zh-TW" altLang="en-US" sz="1300" b="1" dirty="0">
                        <a:solidFill>
                          <a:schemeClr val="bg1"/>
                        </a:solidFill>
                      </a:endParaRPr>
                    </a:p>
                  </a:txBody>
                  <a:tcPr marL="84423" marR="84423" marT="44719" marB="44719"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hMerge="1">
                  <a:txBody>
                    <a:bodyPr/>
                    <a:lstStyle/>
                    <a:p>
                      <a:endParaRPr lang="zh-TW" altLang="en-US"/>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gridSpan="2">
                  <a:txBody>
                    <a:bodyPr/>
                    <a:lstStyle/>
                    <a:p>
                      <a:pPr algn="ctr"/>
                      <a:r>
                        <a:rPr lang="en-US" altLang="zh-TW" sz="1300" b="1" dirty="0">
                          <a:solidFill>
                            <a:schemeClr val="bg1"/>
                          </a:solidFill>
                        </a:rPr>
                        <a:t>Extra </a:t>
                      </a:r>
                      <a:r>
                        <a:rPr lang="en-US" altLang="zh-TW" sz="1300" b="1" dirty="0" smtClean="0">
                          <a:solidFill>
                            <a:schemeClr val="bg1"/>
                          </a:solidFill>
                        </a:rPr>
                        <a:t>14</a:t>
                      </a:r>
                      <a:r>
                        <a:rPr lang="zh-TW" altLang="en-US" sz="1300" b="1" dirty="0" smtClean="0">
                          <a:solidFill>
                            <a:schemeClr val="bg1"/>
                          </a:solidFill>
                        </a:rPr>
                        <a:t> </a:t>
                      </a:r>
                      <a:r>
                        <a:rPr lang="en-US" altLang="zh-TW" sz="1300" b="1" dirty="0" smtClean="0">
                          <a:solidFill>
                            <a:schemeClr val="bg1"/>
                          </a:solidFill>
                        </a:rPr>
                        <a:t>KPI</a:t>
                      </a:r>
                      <a:endParaRPr lang="zh-TW" altLang="en-US" sz="1300" b="1" dirty="0">
                        <a:solidFill>
                          <a:schemeClr val="bg1"/>
                        </a:solidFill>
                      </a:endParaRPr>
                    </a:p>
                  </a:txBody>
                  <a:tcPr marL="84423" marR="84423" marT="44719" marB="44719"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hMerge="1">
                  <a:txBody>
                    <a:bodyPr/>
                    <a:lstStyle/>
                    <a:p>
                      <a:endParaRPr lang="zh-TW" altLang="en-US"/>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282425">
                <a:tc vMerge="1">
                  <a:txBody>
                    <a:bodyPr/>
                    <a:lstStyle/>
                    <a:p>
                      <a:pPr algn="ctr"/>
                      <a:endParaRPr lang="zh-TW" altLang="en-US" sz="1000" dirty="0">
                        <a:solidFill>
                          <a:schemeClr val="bg1"/>
                        </a:solidFill>
                      </a:endParaRPr>
                    </a:p>
                  </a:txBody>
                  <a:tcPr marL="91427" marR="91427" marT="48525" marB="4852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en-US" altLang="zh-TW" sz="1100" b="1" dirty="0">
                          <a:solidFill>
                            <a:schemeClr val="bg1"/>
                          </a:solidFill>
                        </a:rPr>
                        <a:t>KPI</a:t>
                      </a:r>
                      <a:endParaRPr lang="zh-TW" altLang="en-US" sz="1100" b="1" dirty="0">
                        <a:solidFill>
                          <a:schemeClr val="bg1"/>
                        </a:solidFill>
                      </a:endParaRPr>
                    </a:p>
                  </a:txBody>
                  <a:tcPr marL="84423" marR="84423" marT="44719" marB="44719"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TW" sz="1100" b="1" dirty="0">
                          <a:solidFill>
                            <a:schemeClr val="bg1"/>
                          </a:solidFill>
                        </a:rPr>
                        <a:t>Description</a:t>
                      </a:r>
                      <a:endParaRPr lang="zh-TW" altLang="en-US" sz="1100" b="1" dirty="0">
                        <a:solidFill>
                          <a:schemeClr val="bg1"/>
                        </a:solidFill>
                      </a:endParaRPr>
                    </a:p>
                  </a:txBody>
                  <a:tcPr marL="84423" marR="84423" marT="44719" marB="44719"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TW" sz="1100" b="1" dirty="0">
                          <a:solidFill>
                            <a:schemeClr val="bg1"/>
                          </a:solidFill>
                        </a:rPr>
                        <a:t>KPI</a:t>
                      </a:r>
                      <a:endParaRPr lang="zh-TW" altLang="en-US" sz="1100" b="1" dirty="0">
                        <a:solidFill>
                          <a:schemeClr val="bg1"/>
                        </a:solidFill>
                      </a:endParaRPr>
                    </a:p>
                  </a:txBody>
                  <a:tcPr marL="84423" marR="84423" marT="44719" marB="44719"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TW" sz="1100" b="1" dirty="0">
                          <a:solidFill>
                            <a:schemeClr val="bg1"/>
                          </a:solidFill>
                        </a:rPr>
                        <a:t>Description</a:t>
                      </a:r>
                      <a:endParaRPr lang="zh-TW" altLang="en-US" sz="1100" b="1" dirty="0">
                        <a:solidFill>
                          <a:schemeClr val="bg1"/>
                        </a:solidFill>
                      </a:endParaRPr>
                    </a:p>
                  </a:txBody>
                  <a:tcPr marL="84423" marR="84423" marT="44719" marB="44719"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4018113">
                <a:tc>
                  <a:txBody>
                    <a:bodyPr/>
                    <a:lstStyle/>
                    <a:p>
                      <a:pPr algn="ctr">
                        <a:lnSpc>
                          <a:spcPts val="1000"/>
                        </a:lnSpc>
                        <a:spcBef>
                          <a:spcPts val="600"/>
                        </a:spcBef>
                      </a:pPr>
                      <a:r>
                        <a:rPr lang="en-US" altLang="zh-TW" sz="900" dirty="0">
                          <a:solidFill>
                            <a:schemeClr val="tx1"/>
                          </a:solidFill>
                          <a:latin typeface="+mj-lt"/>
                        </a:rPr>
                        <a:t>Material</a:t>
                      </a:r>
                      <a:endParaRPr lang="zh-TW" altLang="en-US" sz="900" dirty="0">
                        <a:solidFill>
                          <a:schemeClr val="tx1"/>
                        </a:solidFill>
                        <a:latin typeface="+mj-lt"/>
                      </a:endParaRPr>
                    </a:p>
                  </a:txBody>
                  <a:tcPr marL="84423" marR="84423" marT="44719" marB="447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↓Mean arrival rate(a</a:t>
                      </a:r>
                      <a:r>
                        <a:rPr lang="en-US" altLang="zh-TW" sz="900" b="0" kern="2200" dirty="0" smtClean="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cs typeface="Arial" pitchFamily="34" charset="0"/>
                        </a:rPr>
                        <a:t>來到量</a:t>
                      </a:r>
                      <a:endParaRPr lang="en-US" altLang="zh-TW" sz="900" b="1" kern="2200" dirty="0">
                        <a:solidFill>
                          <a:srgbClr val="C00000"/>
                        </a:solidFill>
                        <a:latin typeface="+mj-lt"/>
                        <a:cs typeface="Arial" pitchFamily="34" charset="0"/>
                      </a:endParaRPr>
                    </a:p>
                    <a:p>
                      <a:pPr marL="171450" indent="-171450" algn="l">
                        <a:lnSpc>
                          <a:spcPct val="100000"/>
                        </a:lnSpc>
                        <a:spcBef>
                          <a:spcPts val="0"/>
                        </a:spcBef>
                        <a:spcAft>
                          <a:spcPts val="0"/>
                        </a:spcAft>
                        <a:buFont typeface="Arial" panose="020B0604020202020204" pitchFamily="34" charset="0"/>
                        <a:buChar char="•"/>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↑Mean lot size(ls</a:t>
                      </a:r>
                      <a:r>
                        <a:rPr lang="en-US" altLang="zh-TW" sz="900" b="0" kern="2200" dirty="0" smtClean="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cs typeface="Arial" pitchFamily="34" charset="0"/>
                        </a:rPr>
                        <a:t>批量</a:t>
                      </a:r>
                      <a:endParaRPr lang="en-US" altLang="zh-TW" sz="900" b="1" kern="2200" dirty="0">
                        <a:solidFill>
                          <a:srgbClr val="C00000"/>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↓Mean percentage of ENG lots(</a:t>
                      </a:r>
                      <a:r>
                        <a:rPr lang="en-US" altLang="zh-TW" sz="900" b="0" kern="2200" dirty="0" err="1">
                          <a:solidFill>
                            <a:srgbClr val="0000CC"/>
                          </a:solidFill>
                          <a:latin typeface="+mj-lt"/>
                          <a:cs typeface="Arial" pitchFamily="34" charset="0"/>
                        </a:rPr>
                        <a:t>eng</a:t>
                      </a:r>
                      <a:r>
                        <a:rPr lang="en-US" altLang="zh-TW" sz="900" b="0" kern="2200" dirty="0">
                          <a:solidFill>
                            <a:srgbClr val="0000CC"/>
                          </a:solidFill>
                          <a:latin typeface="+mj-lt"/>
                          <a:cs typeface="Arial" pitchFamily="34" charset="0"/>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900" b="1" kern="2200" dirty="0" smtClean="0">
                          <a:solidFill>
                            <a:srgbClr val="C00000"/>
                          </a:solidFill>
                          <a:latin typeface="+mn-lt"/>
                          <a:ea typeface="+mn-ea"/>
                          <a:cs typeface="Arial" pitchFamily="34" charset="0"/>
                        </a:rPr>
                        <a:t>工程貨比例</a:t>
                      </a:r>
                      <a:endParaRPr lang="en-US" altLang="zh-TW" sz="900" b="1" kern="2200" dirty="0" smtClean="0">
                        <a:solidFill>
                          <a:srgbClr val="C00000"/>
                        </a:solidFill>
                        <a:latin typeface="+mn-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↓Mean percentage of hot lots(h</a:t>
                      </a:r>
                      <a:r>
                        <a:rPr lang="en-US" altLang="zh-TW" sz="900" b="0" kern="2200" dirty="0" smtClean="0">
                          <a:solidFill>
                            <a:srgbClr val="0000CC"/>
                          </a:solidFill>
                          <a:latin typeface="+mj-lt"/>
                          <a:ea typeface="+mn-ea"/>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ea typeface="+mn-ea"/>
                          <a:cs typeface="Arial" pitchFamily="34" charset="0"/>
                        </a:rPr>
                        <a:t>急單比例</a:t>
                      </a:r>
                      <a:endParaRPr lang="en-US" altLang="zh-TW" sz="900" b="1" kern="2200" dirty="0">
                        <a:solidFill>
                          <a:srgbClr val="C00000"/>
                        </a:solidFill>
                        <a:latin typeface="+mj-lt"/>
                        <a:ea typeface="+mn-ea"/>
                        <a:cs typeface="Arial"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dirty="0">
                        <a:solidFill>
                          <a:srgbClr val="0000CC"/>
                        </a:solidFill>
                        <a:latin typeface="+mj-lt"/>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900" b="0" kern="2200" dirty="0">
                          <a:solidFill>
                            <a:srgbClr val="0000CC"/>
                          </a:solidFill>
                          <a:latin typeface="+mj-lt"/>
                          <a:cs typeface="Arial" pitchFamily="34" charset="0"/>
                        </a:rPr>
                        <a:t>↓Mean percentage of super hot lots(</a:t>
                      </a:r>
                      <a:r>
                        <a:rPr lang="en-US" altLang="zh-TW" sz="900" b="0" kern="2200" dirty="0" err="1">
                          <a:solidFill>
                            <a:srgbClr val="0000CC"/>
                          </a:solidFill>
                          <a:latin typeface="+mj-lt"/>
                          <a:cs typeface="Arial" pitchFamily="34" charset="0"/>
                        </a:rPr>
                        <a:t>sh</a:t>
                      </a:r>
                      <a:r>
                        <a:rPr lang="en-US" altLang="zh-TW" sz="900" b="0" kern="2200" dirty="0" smtClean="0">
                          <a:solidFill>
                            <a:srgbClr val="0000CC"/>
                          </a:solidFill>
                          <a:latin typeface="+mj-lt"/>
                          <a:cs typeface="Arial" pitchFamily="34" charset="0"/>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900" b="1" kern="2200" dirty="0" smtClean="0">
                          <a:solidFill>
                            <a:srgbClr val="C00000"/>
                          </a:solidFill>
                          <a:latin typeface="+mj-lt"/>
                          <a:cs typeface="Arial" pitchFamily="34" charset="0"/>
                        </a:rPr>
                        <a:t>特級單比例</a:t>
                      </a:r>
                      <a:endParaRPr lang="en-US" altLang="zh-TW" sz="900" b="1" kern="2200" dirty="0" smtClean="0">
                        <a:solidFill>
                          <a:srgbClr val="C00000"/>
                        </a:solidFill>
                        <a:latin typeface="+mj-lt"/>
                        <a:cs typeface="Arial"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1" kern="2200" dirty="0">
                        <a:solidFill>
                          <a:srgbClr val="C00000"/>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↓Mean percentage of hold WIP(</a:t>
                      </a:r>
                      <a:r>
                        <a:rPr lang="en-US" altLang="zh-TW" sz="900" b="0" kern="2200" dirty="0" err="1">
                          <a:solidFill>
                            <a:srgbClr val="0000CC"/>
                          </a:solidFill>
                          <a:latin typeface="+mj-lt"/>
                          <a:cs typeface="Arial" pitchFamily="34" charset="0"/>
                        </a:rPr>
                        <a:t>hw</a:t>
                      </a:r>
                      <a:r>
                        <a:rPr lang="en-US" altLang="zh-TW" sz="900" b="0" kern="2200" dirty="0" smtClean="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en-US" altLang="zh-TW" sz="900" b="1" kern="2200" dirty="0" smtClean="0">
                          <a:solidFill>
                            <a:srgbClr val="C00000"/>
                          </a:solidFill>
                          <a:latin typeface="+mj-lt"/>
                          <a:cs typeface="Arial" pitchFamily="34" charset="0"/>
                        </a:rPr>
                        <a:t>Hold </a:t>
                      </a:r>
                      <a:r>
                        <a:rPr lang="zh-TW" altLang="en-US" sz="900" b="1" kern="2200" dirty="0" smtClean="0">
                          <a:solidFill>
                            <a:srgbClr val="C00000"/>
                          </a:solidFill>
                          <a:latin typeface="+mj-lt"/>
                          <a:cs typeface="Arial" pitchFamily="34" charset="0"/>
                        </a:rPr>
                        <a:t>貨比例</a:t>
                      </a:r>
                      <a:endParaRPr lang="en-US" altLang="zh-TW" sz="900" b="1" kern="2200" dirty="0" smtClean="0">
                        <a:solidFill>
                          <a:srgbClr val="C00000"/>
                        </a:solidFill>
                        <a:latin typeface="+mj-lt"/>
                        <a:cs typeface="Arial" pitchFamily="34" charset="0"/>
                      </a:endParaRPr>
                    </a:p>
                    <a:p>
                      <a:pPr marL="171450" indent="-171450" algn="l">
                        <a:lnSpc>
                          <a:spcPct val="100000"/>
                        </a:lnSpc>
                        <a:spcBef>
                          <a:spcPts val="0"/>
                        </a:spcBef>
                        <a:spcAft>
                          <a:spcPts val="0"/>
                        </a:spcAft>
                        <a:buFont typeface="Arial" panose="020B0604020202020204" pitchFamily="34" charset="0"/>
                        <a:buChar char="•"/>
                      </a:pPr>
                      <a:endParaRPr lang="en-US" altLang="zh-TW" sz="900" b="1" kern="2200" dirty="0">
                        <a:solidFill>
                          <a:srgbClr val="C00000"/>
                        </a:solidFill>
                        <a:latin typeface="+mj-lt"/>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900" b="0" kern="2200" dirty="0">
                          <a:solidFill>
                            <a:srgbClr val="0000CC"/>
                          </a:solidFill>
                          <a:latin typeface="+mj-lt"/>
                          <a:cs typeface="Arial" pitchFamily="34" charset="0"/>
                        </a:rPr>
                        <a:t>↓Normalized Mean number of recipes(</a:t>
                      </a:r>
                      <a:r>
                        <a:rPr lang="en-US" altLang="zh-TW" sz="900" b="0" kern="2200" dirty="0" err="1">
                          <a:solidFill>
                            <a:srgbClr val="0000CC"/>
                          </a:solidFill>
                          <a:latin typeface="+mj-lt"/>
                          <a:cs typeface="Arial" pitchFamily="34" charset="0"/>
                        </a:rPr>
                        <a:t>rn</a:t>
                      </a:r>
                      <a:r>
                        <a:rPr lang="en-US" altLang="zh-TW" sz="900" b="0" kern="2200" dirty="0" smtClean="0">
                          <a:solidFill>
                            <a:srgbClr val="0000CC"/>
                          </a:solidFill>
                          <a:latin typeface="+mj-lt"/>
                          <a:cs typeface="Arial" pitchFamily="34" charset="0"/>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900" b="1" kern="2200" baseline="0" dirty="0" smtClean="0">
                          <a:solidFill>
                            <a:srgbClr val="C00000"/>
                          </a:solidFill>
                          <a:latin typeface="+mj-lt"/>
                          <a:cs typeface="Arial" pitchFamily="34" charset="0"/>
                        </a:rPr>
                        <a:t>配方數</a:t>
                      </a:r>
                      <a:endParaRPr lang="en-US" altLang="zh-TW" sz="900" b="1" kern="2200" baseline="0" dirty="0">
                        <a:solidFill>
                          <a:srgbClr val="C00000"/>
                        </a:solidFill>
                        <a:latin typeface="+mj-lt"/>
                        <a:cs typeface="Arial" pitchFamily="34" charset="0"/>
                      </a:endParaRPr>
                    </a:p>
                  </a:txBody>
                  <a:tcPr marL="84423" marR="84423" marT="44719" marB="44719">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j-lt"/>
                          <a:cs typeface="Arial" pitchFamily="34" charset="0"/>
                        </a:rPr>
                        <a:t>Arrived WIP quantity per hour (pcs, = </a:t>
                      </a:r>
                      <a:r>
                        <a:rPr lang="en-US" altLang="zh-TW" sz="900" b="0" kern="2200" baseline="0" dirty="0" err="1" smtClean="0">
                          <a:solidFill>
                            <a:schemeClr val="tx1"/>
                          </a:solidFill>
                          <a:latin typeface="+mj-lt"/>
                          <a:cs typeface="Arial" pitchFamily="34" charset="0"/>
                        </a:rPr>
                        <a:t>EOH+Move-BOH</a:t>
                      </a:r>
                      <a:r>
                        <a:rPr lang="en-US" altLang="zh-TW" sz="900" b="0" kern="2200" baseline="0" dirty="0" smtClean="0">
                          <a:solidFill>
                            <a:schemeClr val="tx1"/>
                          </a:solidFill>
                          <a:latin typeface="+mj-lt"/>
                          <a:cs typeface="Arial" pitchFamily="34" charset="0"/>
                        </a:rPr>
                        <a:t> / Upstream Machine</a:t>
                      </a:r>
                      <a:r>
                        <a:rPr lang="zh-TW" altLang="en-US" sz="900" b="0" kern="2200" baseline="0" dirty="0" smtClean="0">
                          <a:solidFill>
                            <a:schemeClr val="tx1"/>
                          </a:solidFill>
                          <a:latin typeface="+mj-lt"/>
                          <a:cs typeface="Arial" pitchFamily="34" charset="0"/>
                        </a:rPr>
                        <a:t> </a:t>
                      </a:r>
                      <a:r>
                        <a:rPr lang="en-US" altLang="zh-TW" sz="900" b="0" kern="2200" baseline="0" dirty="0" smtClean="0">
                          <a:solidFill>
                            <a:schemeClr val="tx1"/>
                          </a:solidFill>
                          <a:latin typeface="+mj-lt"/>
                          <a:cs typeface="Arial" pitchFamily="34" charset="0"/>
                        </a:rPr>
                        <a:t>Move)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baseline="0" dirty="0">
                        <a:solidFill>
                          <a:schemeClr val="tx1"/>
                        </a:solidFill>
                        <a:latin typeface="+mj-lt"/>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baseline="0" dirty="0">
                        <a:solidFill>
                          <a:schemeClr val="tx1"/>
                        </a:solidFill>
                        <a:latin typeface="+mj-lt"/>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baseline="0" dirty="0">
                        <a:solidFill>
                          <a:schemeClr val="tx1"/>
                        </a:solidFill>
                        <a:latin typeface="+mj-lt"/>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j-lt"/>
                          <a:cs typeface="Arial" pitchFamily="34" charset="0"/>
                        </a:rPr>
                        <a:t>Mean lot size of moved lots</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smtClean="0">
                        <a:solidFill>
                          <a:schemeClr val="tx1"/>
                        </a:solidFill>
                        <a:latin typeface="+mj-lt"/>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a:solidFill>
                          <a:schemeClr val="tx1"/>
                        </a:solidFill>
                        <a:latin typeface="+mj-lt"/>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j-lt"/>
                          <a:cs typeface="Arial" pitchFamily="34" charset="0"/>
                        </a:rPr>
                        <a:t>Move of engineering lots/Move of all lots</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a:solidFill>
                          <a:schemeClr val="tx1"/>
                        </a:solidFill>
                        <a:latin typeface="+mn-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a:solidFill>
                          <a:schemeClr val="tx1"/>
                        </a:solidFill>
                        <a:latin typeface="+mj-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j-lt"/>
                          <a:ea typeface="+mn-ea"/>
                          <a:cs typeface="Arial" pitchFamily="34" charset="0"/>
                        </a:rPr>
                        <a:t>Move of hot lots/Move of all </a:t>
                      </a:r>
                      <a:r>
                        <a:rPr lang="en-US" altLang="zh-TW" sz="900" b="0" kern="2200" baseline="0" dirty="0" smtClean="0">
                          <a:solidFill>
                            <a:schemeClr val="tx1"/>
                          </a:solidFill>
                          <a:latin typeface="+mj-lt"/>
                          <a:ea typeface="+mn-ea"/>
                          <a:cs typeface="Arial" pitchFamily="34" charset="0"/>
                        </a:rPr>
                        <a:t>lots</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a:solidFill>
                          <a:schemeClr val="tx1"/>
                        </a:solidFill>
                        <a:latin typeface="+mj-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n-lt"/>
                          <a:ea typeface="+mn-ea"/>
                          <a:cs typeface="Arial" pitchFamily="34" charset="0"/>
                        </a:rPr>
                        <a:t>Move of super hot lots/Move of all </a:t>
                      </a:r>
                      <a:r>
                        <a:rPr lang="en-US" altLang="zh-TW" sz="900" b="0" kern="2200" baseline="0" dirty="0" smtClean="0">
                          <a:solidFill>
                            <a:schemeClr val="tx1"/>
                          </a:solidFill>
                          <a:latin typeface="+mn-lt"/>
                          <a:ea typeface="+mn-ea"/>
                          <a:cs typeface="Arial" pitchFamily="34" charset="0"/>
                        </a:rPr>
                        <a:t>lots</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smtClean="0">
                        <a:solidFill>
                          <a:schemeClr val="tx1"/>
                        </a:solidFill>
                        <a:latin typeface="+mj-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a:solidFill>
                          <a:schemeClr val="tx1"/>
                        </a:solidFill>
                        <a:latin typeface="+mj-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j-lt"/>
                          <a:cs typeface="Arial" pitchFamily="34" charset="0"/>
                        </a:rPr>
                        <a:t>WIP</a:t>
                      </a:r>
                      <a:r>
                        <a:rPr lang="zh-TW" altLang="en-US" sz="900" b="0" kern="2200" baseline="0" dirty="0">
                          <a:solidFill>
                            <a:schemeClr val="tx1"/>
                          </a:solidFill>
                          <a:latin typeface="+mj-lt"/>
                          <a:cs typeface="Arial" pitchFamily="34" charset="0"/>
                        </a:rPr>
                        <a:t> </a:t>
                      </a:r>
                      <a:r>
                        <a:rPr lang="en-US" altLang="zh-TW" sz="900" b="0" kern="2200" baseline="0" dirty="0">
                          <a:solidFill>
                            <a:schemeClr val="tx1"/>
                          </a:solidFill>
                          <a:latin typeface="+mj-lt"/>
                          <a:cs typeface="Arial" pitchFamily="34" charset="0"/>
                        </a:rPr>
                        <a:t>of hold lots/WIP of all lots</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smtClean="0">
                        <a:solidFill>
                          <a:schemeClr val="tx1"/>
                        </a:solidFill>
                        <a:latin typeface="+mj-lt"/>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smtClean="0">
                        <a:solidFill>
                          <a:schemeClr val="tx1"/>
                        </a:solidFill>
                        <a:latin typeface="+mj-lt"/>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a:solidFill>
                          <a:schemeClr val="tx1"/>
                        </a:solidFill>
                        <a:latin typeface="+mj-lt"/>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j-lt"/>
                          <a:cs typeface="Arial" pitchFamily="34" charset="0"/>
                        </a:rPr>
                        <a:t># of recipes processed by the machine group (</a:t>
                      </a:r>
                      <a:r>
                        <a:rPr lang="en-US" altLang="zh-TW" sz="900" b="0" kern="2200" baseline="0" dirty="0">
                          <a:solidFill>
                            <a:schemeClr val="tx1"/>
                          </a:solidFill>
                          <a:latin typeface="+mn-lt"/>
                          <a:ea typeface="+mn-ea"/>
                          <a:cs typeface="Arial" pitchFamily="34" charset="0"/>
                        </a:rPr>
                        <a:t>weighted by move of individual recipes</a:t>
                      </a:r>
                      <a:r>
                        <a:rPr lang="en-US" altLang="zh-TW" sz="900" b="0" kern="2200" baseline="0" dirty="0">
                          <a:solidFill>
                            <a:schemeClr val="tx1"/>
                          </a:solidFill>
                          <a:latin typeface="+mj-lt"/>
                          <a:cs typeface="Arial" pitchFamily="34" charset="0"/>
                        </a:rPr>
                        <a:t>), </a:t>
                      </a:r>
                      <a:r>
                        <a:rPr lang="en-US" altLang="zh-TW" sz="900" b="0" kern="2200" baseline="0" dirty="0">
                          <a:solidFill>
                            <a:schemeClr val="tx1"/>
                          </a:solidFill>
                          <a:latin typeface="+mn-lt"/>
                          <a:ea typeface="+mn-ea"/>
                          <a:cs typeface="Arial" pitchFamily="34" charset="0"/>
                        </a:rPr>
                        <a:t>normalized by arrival rate</a:t>
                      </a:r>
                      <a:endParaRPr lang="en-US" altLang="zh-TW" sz="900" b="0" kern="2200" baseline="0" dirty="0">
                        <a:solidFill>
                          <a:schemeClr val="tx1"/>
                        </a:solidFill>
                        <a:latin typeface="+mj-lt"/>
                        <a:cs typeface="Arial" pitchFamily="34" charset="0"/>
                      </a:endParaRPr>
                    </a:p>
                  </a:txBody>
                  <a:tcPr marL="84423" marR="84423" marT="44719" marB="44719">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↓Normalized Intrinsic COV of arrival rate(Cain</a:t>
                      </a:r>
                      <a:r>
                        <a:rPr lang="en-US" altLang="zh-TW" sz="900" b="0" kern="2200" dirty="0" smtClean="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ea typeface="+mn-ea"/>
                          <a:cs typeface="Arial" pitchFamily="34" charset="0"/>
                        </a:rPr>
                        <a:t>非派工到貨量變異</a:t>
                      </a:r>
                      <a:endParaRPr lang="en-US" altLang="zh-TW" sz="900" b="1" kern="2200" dirty="0">
                        <a:solidFill>
                          <a:srgbClr val="C00000"/>
                        </a:solidFill>
                        <a:latin typeface="+mj-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dirty="0">
                        <a:solidFill>
                          <a:srgbClr val="0000CC"/>
                        </a:solidFill>
                        <a:latin typeface="+mj-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dirty="0">
                        <a:solidFill>
                          <a:srgbClr val="0000CC"/>
                        </a:solidFill>
                        <a:latin typeface="+mj-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900" b="0" kern="2200" dirty="0">
                          <a:solidFill>
                            <a:srgbClr val="0000CC"/>
                          </a:solidFill>
                          <a:latin typeface="+mj-lt"/>
                          <a:ea typeface="+mn-ea"/>
                          <a:cs typeface="Arial" pitchFamily="34" charset="0"/>
                        </a:rPr>
                        <a:t>↓Normalized Impact percentage of dispatching on Ca(</a:t>
                      </a:r>
                      <a:r>
                        <a:rPr lang="en-US" altLang="zh-TW" sz="900" b="0" kern="2200" dirty="0" err="1">
                          <a:solidFill>
                            <a:srgbClr val="0000CC"/>
                          </a:solidFill>
                          <a:latin typeface="+mj-lt"/>
                          <a:ea typeface="+mn-ea"/>
                          <a:cs typeface="Arial" pitchFamily="34" charset="0"/>
                        </a:rPr>
                        <a:t>idCan</a:t>
                      </a:r>
                      <a:r>
                        <a:rPr lang="en-US" altLang="zh-TW" sz="900" b="0" kern="2200" dirty="0" smtClean="0">
                          <a:solidFill>
                            <a:srgbClr val="0000CC"/>
                          </a:solidFill>
                          <a:latin typeface="+mj-lt"/>
                          <a:ea typeface="+mn-ea"/>
                          <a:cs typeface="Arial" pitchFamily="34" charset="0"/>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900" b="1" kern="2200" dirty="0" smtClean="0">
                          <a:solidFill>
                            <a:srgbClr val="C00000"/>
                          </a:solidFill>
                          <a:latin typeface="+mj-lt"/>
                          <a:ea typeface="+mn-ea"/>
                          <a:cs typeface="Arial" pitchFamily="34" charset="0"/>
                        </a:rPr>
                        <a:t>派工造成的到貨量變異</a:t>
                      </a:r>
                      <a:endParaRPr lang="en-US" altLang="zh-TW" sz="900" b="1" kern="2200" dirty="0">
                        <a:solidFill>
                          <a:srgbClr val="C00000"/>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↓Normalized STDEV of lot size(</a:t>
                      </a:r>
                      <a:r>
                        <a:rPr lang="en-US" altLang="zh-TW" sz="900" b="0" kern="2200" dirty="0" err="1">
                          <a:solidFill>
                            <a:srgbClr val="0000CC"/>
                          </a:solidFill>
                          <a:latin typeface="+mj-lt"/>
                          <a:cs typeface="Arial" pitchFamily="34" charset="0"/>
                        </a:rPr>
                        <a:t>Dlsn</a:t>
                      </a:r>
                      <a:r>
                        <a:rPr lang="en-US" altLang="zh-TW" sz="900" b="0" kern="2200" dirty="0" smtClean="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cs typeface="Arial" pitchFamily="34" charset="0"/>
                        </a:rPr>
                        <a:t>批量變異</a:t>
                      </a:r>
                      <a:endParaRPr lang="en-US" altLang="zh-TW" sz="900" b="1" kern="2200" dirty="0" smtClean="0">
                        <a:solidFill>
                          <a:srgbClr val="C00000"/>
                        </a:solidFill>
                        <a:latin typeface="+mj-lt"/>
                        <a:cs typeface="Arial" pitchFamily="34" charset="0"/>
                      </a:endParaRPr>
                    </a:p>
                    <a:p>
                      <a:pPr marL="171450" indent="-171450" algn="l">
                        <a:lnSpc>
                          <a:spcPct val="100000"/>
                        </a:lnSpc>
                        <a:spcBef>
                          <a:spcPts val="0"/>
                        </a:spcBef>
                        <a:spcAft>
                          <a:spcPts val="0"/>
                        </a:spcAft>
                        <a:buFont typeface="Arial" panose="020B0604020202020204" pitchFamily="34" charset="0"/>
                        <a:buChar char="•"/>
                      </a:pPr>
                      <a:endParaRPr lang="en-US" altLang="zh-TW" sz="900" b="1" kern="2200" dirty="0">
                        <a:solidFill>
                          <a:srgbClr val="C00000"/>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↓Mean ratio for Q-time constraint(</a:t>
                      </a:r>
                      <a:r>
                        <a:rPr lang="en-US" altLang="zh-TW" sz="900" b="0" kern="2200" dirty="0" err="1">
                          <a:solidFill>
                            <a:srgbClr val="0000CC"/>
                          </a:solidFill>
                          <a:latin typeface="+mj-lt"/>
                          <a:cs typeface="Arial" pitchFamily="34" charset="0"/>
                        </a:rPr>
                        <a:t>rw</a:t>
                      </a:r>
                      <a:r>
                        <a:rPr lang="en-US" altLang="zh-TW" sz="900" b="0" kern="2200" dirty="0" smtClean="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cs typeface="Arial" pitchFamily="34" charset="0"/>
                        </a:rPr>
                        <a:t>有卡</a:t>
                      </a:r>
                      <a:r>
                        <a:rPr lang="en-US" altLang="zh-TW" sz="900" b="1" kern="2200" dirty="0" smtClean="0">
                          <a:solidFill>
                            <a:srgbClr val="C00000"/>
                          </a:solidFill>
                          <a:latin typeface="+mj-lt"/>
                          <a:cs typeface="Arial" pitchFamily="34" charset="0"/>
                        </a:rPr>
                        <a:t>Q-time</a:t>
                      </a:r>
                      <a:r>
                        <a:rPr lang="zh-TW" altLang="en-US" sz="900" b="1" kern="2200" dirty="0" smtClean="0">
                          <a:solidFill>
                            <a:srgbClr val="C00000"/>
                          </a:solidFill>
                          <a:latin typeface="+mj-lt"/>
                          <a:cs typeface="Arial" pitchFamily="34" charset="0"/>
                        </a:rPr>
                        <a:t>貨的</a:t>
                      </a:r>
                      <a:r>
                        <a:rPr lang="zh-TW" altLang="en-US" sz="900" b="1" kern="2200" baseline="0" dirty="0" smtClean="0">
                          <a:solidFill>
                            <a:srgbClr val="C00000"/>
                          </a:solidFill>
                          <a:latin typeface="+mj-lt"/>
                          <a:cs typeface="Arial" pitchFamily="34" charset="0"/>
                        </a:rPr>
                        <a:t>比例</a:t>
                      </a:r>
                      <a:endParaRPr lang="en-US" altLang="zh-TW" sz="900" b="1" kern="2200" baseline="0" dirty="0" smtClean="0">
                        <a:solidFill>
                          <a:srgbClr val="C00000"/>
                        </a:solidFill>
                        <a:latin typeface="+mj-lt"/>
                        <a:cs typeface="Arial" pitchFamily="34" charset="0"/>
                      </a:endParaRPr>
                    </a:p>
                    <a:p>
                      <a:pPr marL="171450" indent="-171450" algn="l">
                        <a:lnSpc>
                          <a:spcPct val="100000"/>
                        </a:lnSpc>
                        <a:spcBef>
                          <a:spcPts val="0"/>
                        </a:spcBef>
                        <a:spcAft>
                          <a:spcPts val="0"/>
                        </a:spcAft>
                        <a:buFont typeface="Arial" panose="020B0604020202020204" pitchFamily="34" charset="0"/>
                        <a:buChar char="•"/>
                      </a:pPr>
                      <a:endParaRPr lang="en-US" altLang="zh-TW" sz="900" b="0" kern="2200" dirty="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dirty="0">
                          <a:solidFill>
                            <a:srgbClr val="0000CC"/>
                          </a:solidFill>
                          <a:latin typeface="+mj-lt"/>
                          <a:cs typeface="Arial" pitchFamily="34" charset="0"/>
                        </a:rPr>
                        <a:t>↑Mean limit for Q-time constraint(</a:t>
                      </a:r>
                      <a:r>
                        <a:rPr lang="en-US" altLang="zh-TW" sz="900" b="0" kern="2200" dirty="0" err="1">
                          <a:solidFill>
                            <a:srgbClr val="0000CC"/>
                          </a:solidFill>
                          <a:latin typeface="+mj-lt"/>
                          <a:cs typeface="Arial" pitchFamily="34" charset="0"/>
                        </a:rPr>
                        <a:t>tw</a:t>
                      </a:r>
                      <a:r>
                        <a:rPr lang="en-US" altLang="zh-TW" sz="900" b="0" kern="2200" dirty="0" smtClean="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baseline="0" dirty="0" smtClean="0">
                          <a:solidFill>
                            <a:srgbClr val="C00000"/>
                          </a:solidFill>
                          <a:latin typeface="+mj-lt"/>
                          <a:cs typeface="Arial" pitchFamily="34" charset="0"/>
                        </a:rPr>
                        <a:t>平均</a:t>
                      </a:r>
                      <a:r>
                        <a:rPr lang="en-US" altLang="zh-TW" sz="900" b="1" kern="2200" baseline="0" dirty="0" smtClean="0">
                          <a:solidFill>
                            <a:srgbClr val="C00000"/>
                          </a:solidFill>
                          <a:latin typeface="+mj-lt"/>
                          <a:cs typeface="Arial" pitchFamily="34" charset="0"/>
                        </a:rPr>
                        <a:t>Q-time</a:t>
                      </a:r>
                      <a:r>
                        <a:rPr lang="zh-TW" altLang="en-US" sz="900" b="1" kern="2200" baseline="0" dirty="0" smtClean="0">
                          <a:solidFill>
                            <a:srgbClr val="C00000"/>
                          </a:solidFill>
                          <a:latin typeface="+mj-lt"/>
                          <a:cs typeface="Arial" pitchFamily="34" charset="0"/>
                        </a:rPr>
                        <a:t>小時數</a:t>
                      </a:r>
                      <a:endParaRPr lang="en-US" altLang="zh-TW" sz="900" b="1" kern="2200" baseline="0" dirty="0" smtClean="0">
                        <a:solidFill>
                          <a:srgbClr val="C00000"/>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endParaRPr lang="en-US" altLang="zh-TW" sz="900" b="0" kern="2200" baseline="0" dirty="0" smtClean="0">
                        <a:solidFill>
                          <a:srgbClr val="0000CC"/>
                        </a:solidFill>
                        <a:latin typeface="+mj-lt"/>
                        <a:cs typeface="Arial" pitchFamily="34" charset="0"/>
                      </a:endParaRPr>
                    </a:p>
                    <a:p>
                      <a:pPr marL="0" indent="0" algn="l">
                        <a:lnSpc>
                          <a:spcPct val="100000"/>
                        </a:lnSpc>
                        <a:spcBef>
                          <a:spcPts val="0"/>
                        </a:spcBef>
                        <a:spcAft>
                          <a:spcPts val="0"/>
                        </a:spcAft>
                        <a:buFont typeface="Arial" panose="020B0604020202020204" pitchFamily="34" charset="0"/>
                        <a:buNone/>
                      </a:pPr>
                      <a:r>
                        <a:rPr lang="en-US" altLang="zh-TW" sz="900" b="0" kern="2200" baseline="0" dirty="0" smtClean="0">
                          <a:solidFill>
                            <a:srgbClr val="0000CC"/>
                          </a:solidFill>
                          <a:latin typeface="+mj-lt"/>
                          <a:cs typeface="Arial" pitchFamily="34" charset="0"/>
                        </a:rPr>
                        <a:t>↑</a:t>
                      </a:r>
                      <a:r>
                        <a:rPr lang="en-US" altLang="zh-TW" sz="900" b="0" kern="2200" baseline="0" dirty="0">
                          <a:solidFill>
                            <a:srgbClr val="0000CC"/>
                          </a:solidFill>
                          <a:latin typeface="+mj-lt"/>
                          <a:cs typeface="Arial" pitchFamily="34" charset="0"/>
                        </a:rPr>
                        <a:t>Mean simplified percentage for recipes(</a:t>
                      </a:r>
                      <a:r>
                        <a:rPr lang="en-US" altLang="zh-TW" sz="900" b="0" kern="2200" baseline="0" dirty="0" err="1">
                          <a:solidFill>
                            <a:srgbClr val="0000CC"/>
                          </a:solidFill>
                          <a:latin typeface="+mj-lt"/>
                          <a:cs typeface="Arial" pitchFamily="34" charset="0"/>
                        </a:rPr>
                        <a:t>sr</a:t>
                      </a:r>
                      <a:r>
                        <a:rPr lang="en-US" altLang="zh-TW" sz="900" b="0" kern="2200" baseline="0" dirty="0" smtClean="0">
                          <a:solidFill>
                            <a:srgbClr val="0000CC"/>
                          </a:solidFill>
                          <a:latin typeface="+mj-lt"/>
                          <a:cs typeface="Arial" pitchFamily="34" charset="0"/>
                        </a:rPr>
                        <a:t>)</a:t>
                      </a:r>
                    </a:p>
                    <a:p>
                      <a:pPr marL="171450" indent="-171450" algn="l">
                        <a:lnSpc>
                          <a:spcPct val="100000"/>
                        </a:lnSpc>
                        <a:spcBef>
                          <a:spcPts val="0"/>
                        </a:spcBef>
                        <a:spcAft>
                          <a:spcPts val="0"/>
                        </a:spcAft>
                        <a:buFont typeface="Arial" panose="020B0604020202020204" pitchFamily="34" charset="0"/>
                        <a:buChar char="•"/>
                      </a:pPr>
                      <a:r>
                        <a:rPr lang="zh-TW" altLang="en-US" sz="900" b="1" kern="2200" dirty="0" smtClean="0">
                          <a:solidFill>
                            <a:srgbClr val="C00000"/>
                          </a:solidFill>
                          <a:latin typeface="+mj-lt"/>
                          <a:cs typeface="Arial" pitchFamily="34" charset="0"/>
                        </a:rPr>
                        <a:t>配方簡化比例</a:t>
                      </a:r>
                      <a:endParaRPr lang="en-US" altLang="zh-TW" sz="900" b="1" kern="2200" dirty="0">
                        <a:solidFill>
                          <a:srgbClr val="C00000"/>
                        </a:solidFill>
                        <a:latin typeface="+mj-lt"/>
                        <a:cs typeface="Arial" pitchFamily="34" charset="0"/>
                      </a:endParaRPr>
                    </a:p>
                  </a:txBody>
                  <a:tcPr marL="84423" marR="84423" marT="44719" marB="44719">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n-lt"/>
                          <a:ea typeface="+mn-ea"/>
                          <a:cs typeface="Arial" pitchFamily="34" charset="0"/>
                        </a:rPr>
                        <a:t>Deviation/Mean of arrival rate among hours </a:t>
                      </a:r>
                      <a:r>
                        <a:rPr lang="en-US" altLang="zh-TW" sz="900" b="0" kern="2200" baseline="0" dirty="0">
                          <a:solidFill>
                            <a:schemeClr val="tx1"/>
                          </a:solidFill>
                          <a:latin typeface="+mj-lt"/>
                          <a:cs typeface="Arial" pitchFamily="34" charset="0"/>
                        </a:rPr>
                        <a:t>if dispatching rule is even by upstream machines, </a:t>
                      </a:r>
                      <a:r>
                        <a:rPr lang="en-US" altLang="zh-TW" sz="900" b="0" kern="2200" baseline="0" dirty="0">
                          <a:solidFill>
                            <a:schemeClr val="tx1"/>
                          </a:solidFill>
                          <a:latin typeface="+mn-lt"/>
                          <a:ea typeface="+mn-ea"/>
                          <a:cs typeface="Arial" pitchFamily="34" charset="0"/>
                        </a:rPr>
                        <a:t>normalized by arrival </a:t>
                      </a:r>
                      <a:r>
                        <a:rPr lang="en-US" altLang="zh-TW" sz="900" b="0" kern="2200" baseline="0" dirty="0" smtClean="0">
                          <a:solidFill>
                            <a:schemeClr val="tx1"/>
                          </a:solidFill>
                          <a:latin typeface="+mn-lt"/>
                          <a:ea typeface="+mn-ea"/>
                          <a:cs typeface="Arial" pitchFamily="34" charset="0"/>
                        </a:rPr>
                        <a:t>rate</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dirty="0">
                        <a:solidFill>
                          <a:schemeClr val="tx1"/>
                        </a:solidFill>
                        <a:latin typeface="+mj-lt"/>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dirty="0">
                          <a:solidFill>
                            <a:schemeClr val="tx1"/>
                          </a:solidFill>
                          <a:latin typeface="+mj-lt"/>
                          <a:cs typeface="Arial" pitchFamily="34" charset="0"/>
                        </a:rPr>
                        <a:t>=(</a:t>
                      </a:r>
                      <a:r>
                        <a:rPr lang="en-US" altLang="zh-TW" sz="900" b="0" kern="2200" dirty="0">
                          <a:solidFill>
                            <a:schemeClr val="tx1"/>
                          </a:solidFill>
                          <a:latin typeface="+mn-lt"/>
                          <a:ea typeface="+mn-ea"/>
                          <a:cs typeface="Arial" pitchFamily="34" charset="0"/>
                        </a:rPr>
                        <a:t>Intrinsic COV of arrival rate</a:t>
                      </a:r>
                      <a:r>
                        <a:rPr lang="zh-TW" altLang="en-US" sz="900" b="0" kern="2200" baseline="0" dirty="0">
                          <a:solidFill>
                            <a:schemeClr val="tx1"/>
                          </a:solidFill>
                          <a:latin typeface="新細明體"/>
                          <a:ea typeface="+mn-ea"/>
                          <a:cs typeface="Arial" pitchFamily="34" charset="0"/>
                        </a:rPr>
                        <a:t>－</a:t>
                      </a:r>
                      <a:r>
                        <a:rPr lang="en-US" altLang="zh-TW" sz="900" b="0" kern="2200" dirty="0">
                          <a:solidFill>
                            <a:schemeClr val="tx1"/>
                          </a:solidFill>
                          <a:latin typeface="+mj-lt"/>
                          <a:cs typeface="Arial" pitchFamily="34" charset="0"/>
                        </a:rPr>
                        <a:t>Actual COV of arrival rate)/</a:t>
                      </a:r>
                      <a:r>
                        <a:rPr lang="en-US" altLang="zh-TW" sz="900" b="0" kern="2200" dirty="0">
                          <a:solidFill>
                            <a:schemeClr val="tx1"/>
                          </a:solidFill>
                          <a:latin typeface="+mn-lt"/>
                          <a:ea typeface="+mn-ea"/>
                          <a:cs typeface="Arial" pitchFamily="34" charset="0"/>
                        </a:rPr>
                        <a:t>Actual COV of arrival rate, </a:t>
                      </a:r>
                      <a:r>
                        <a:rPr lang="en-US" altLang="zh-TW" sz="900" b="0" kern="2200" baseline="0" dirty="0">
                          <a:solidFill>
                            <a:schemeClr val="tx1"/>
                          </a:solidFill>
                          <a:latin typeface="+mn-lt"/>
                          <a:ea typeface="+mn-ea"/>
                          <a:cs typeface="Arial" pitchFamily="34" charset="0"/>
                        </a:rPr>
                        <a:t>normalized by arrival rate</a:t>
                      </a:r>
                      <a:r>
                        <a:rPr lang="en-US" altLang="zh-TW" sz="900" b="0" kern="2200" dirty="0">
                          <a:solidFill>
                            <a:schemeClr val="tx1"/>
                          </a:solidFill>
                          <a:latin typeface="+mn-lt"/>
                          <a:ea typeface="+mn-ea"/>
                          <a:cs typeface="Arial" pitchFamily="34" charset="0"/>
                        </a:rPr>
                        <a:t>. </a:t>
                      </a:r>
                      <a:endParaRPr lang="en-US" altLang="zh-TW" sz="900" b="0" kern="2200" dirty="0" smtClean="0">
                        <a:solidFill>
                          <a:schemeClr val="tx1"/>
                        </a:solidFill>
                        <a:latin typeface="+mn-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dirty="0">
                        <a:solidFill>
                          <a:schemeClr val="tx1"/>
                        </a:solidFill>
                        <a:latin typeface="+mj-lt"/>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dirty="0">
                          <a:solidFill>
                            <a:schemeClr val="tx1"/>
                          </a:solidFill>
                          <a:latin typeface="+mj-lt"/>
                          <a:cs typeface="Arial" pitchFamily="34" charset="0"/>
                        </a:rPr>
                        <a:t>Deviation</a:t>
                      </a:r>
                      <a:r>
                        <a:rPr lang="en-US" altLang="zh-TW" sz="900" b="0" kern="2200" baseline="0" dirty="0">
                          <a:solidFill>
                            <a:schemeClr val="tx1"/>
                          </a:solidFill>
                          <a:latin typeface="+mj-lt"/>
                          <a:cs typeface="Arial" pitchFamily="34" charset="0"/>
                        </a:rPr>
                        <a:t> </a:t>
                      </a:r>
                      <a:r>
                        <a:rPr lang="en-US" altLang="zh-TW" sz="900" b="0" kern="2200" dirty="0">
                          <a:solidFill>
                            <a:schemeClr val="tx1"/>
                          </a:solidFill>
                          <a:latin typeface="+mj-lt"/>
                          <a:cs typeface="Arial" pitchFamily="34" charset="0"/>
                        </a:rPr>
                        <a:t>of lot size </a:t>
                      </a:r>
                      <a:r>
                        <a:rPr lang="en-US" altLang="zh-TW" sz="900" b="0" kern="2200" baseline="0" dirty="0">
                          <a:solidFill>
                            <a:schemeClr val="tx1"/>
                          </a:solidFill>
                          <a:latin typeface="+mj-lt"/>
                          <a:cs typeface="Arial" pitchFamily="34" charset="0"/>
                        </a:rPr>
                        <a:t>among lots, </a:t>
                      </a:r>
                      <a:r>
                        <a:rPr lang="en-US" altLang="zh-TW" sz="900" b="0" kern="2200" baseline="0" dirty="0">
                          <a:solidFill>
                            <a:schemeClr val="tx1"/>
                          </a:solidFill>
                          <a:latin typeface="+mn-lt"/>
                          <a:ea typeface="+mn-ea"/>
                          <a:cs typeface="Arial" pitchFamily="34" charset="0"/>
                        </a:rPr>
                        <a:t>normalized by lot </a:t>
                      </a:r>
                      <a:r>
                        <a:rPr lang="en-US" altLang="zh-TW" sz="900" b="0" kern="2200" baseline="0" dirty="0" smtClean="0">
                          <a:solidFill>
                            <a:schemeClr val="tx1"/>
                          </a:solidFill>
                          <a:latin typeface="+mn-lt"/>
                          <a:ea typeface="+mn-ea"/>
                          <a:cs typeface="Arial" pitchFamily="34" charset="0"/>
                        </a:rPr>
                        <a:t>size</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smtClean="0">
                        <a:solidFill>
                          <a:schemeClr val="tx1"/>
                        </a:solidFill>
                        <a:latin typeface="+mn-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baseline="0" dirty="0">
                        <a:solidFill>
                          <a:schemeClr val="tx1"/>
                        </a:solidFill>
                        <a:latin typeface="+mn-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a:solidFill>
                          <a:schemeClr val="tx1"/>
                        </a:solidFill>
                        <a:latin typeface="+mj-lt"/>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j-lt"/>
                          <a:cs typeface="Arial" pitchFamily="34" charset="0"/>
                        </a:rPr>
                        <a:t>Lots subject to q-time SPEC</a:t>
                      </a:r>
                      <a:r>
                        <a:rPr lang="en-US" altLang="zh-TW" sz="900" b="0" kern="2200" baseline="0" dirty="0">
                          <a:solidFill>
                            <a:schemeClr val="tx1"/>
                          </a:solidFill>
                          <a:latin typeface="+mn-lt"/>
                          <a:ea typeface="+mn-ea"/>
                          <a:cs typeface="Arial" pitchFamily="34" charset="0"/>
                        </a:rPr>
                        <a:t>&lt;24 hours/Total moved </a:t>
                      </a:r>
                      <a:r>
                        <a:rPr lang="en-US" altLang="zh-TW" sz="900" b="0" kern="2200" baseline="0" dirty="0" smtClean="0">
                          <a:solidFill>
                            <a:schemeClr val="tx1"/>
                          </a:solidFill>
                          <a:latin typeface="+mn-lt"/>
                          <a:ea typeface="+mn-ea"/>
                          <a:cs typeface="Arial" pitchFamily="34" charset="0"/>
                        </a:rPr>
                        <a:t>lots</a:t>
                      </a: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smtClean="0">
                        <a:solidFill>
                          <a:schemeClr val="tx1"/>
                        </a:solidFill>
                        <a:latin typeface="+mn-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900" b="0" kern="2200" baseline="0" dirty="0">
                        <a:solidFill>
                          <a:schemeClr val="tx1"/>
                        </a:solidFill>
                        <a:latin typeface="+mj-lt"/>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j-lt"/>
                          <a:cs typeface="Arial" pitchFamily="34" charset="0"/>
                        </a:rPr>
                        <a:t>Mean SPEC hours for lots subject to Q-time SPEC </a:t>
                      </a:r>
                      <a:r>
                        <a:rPr lang="en-US" altLang="zh-TW" sz="900" b="0" kern="2200" baseline="0" dirty="0">
                          <a:solidFill>
                            <a:schemeClr val="tx1"/>
                          </a:solidFill>
                          <a:latin typeface="+mn-lt"/>
                          <a:ea typeface="+mn-ea"/>
                          <a:cs typeface="Arial" pitchFamily="34" charset="0"/>
                        </a:rPr>
                        <a:t>&lt;24 hours</a:t>
                      </a:r>
                      <a:endParaRPr lang="en-US" altLang="zh-TW" sz="900" b="0" kern="2200" baseline="0" dirty="0">
                        <a:solidFill>
                          <a:schemeClr val="tx1"/>
                        </a:solidFill>
                        <a:latin typeface="+mj-lt"/>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baseline="0" dirty="0" smtClean="0">
                        <a:solidFill>
                          <a:schemeClr val="tx1"/>
                        </a:solidFill>
                        <a:latin typeface="+mn-lt"/>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900" b="0" kern="2200" baseline="0" dirty="0">
                        <a:solidFill>
                          <a:schemeClr val="tx1"/>
                        </a:solidFill>
                        <a:latin typeface="+mn-lt"/>
                        <a:ea typeface="+mn-ea"/>
                        <a:cs typeface="Arial" pitchFamily="34" charset="0"/>
                      </a:endParaRPr>
                    </a:p>
                    <a:p>
                      <a:pPr marL="92075" marR="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900" b="0" kern="2200" baseline="0" dirty="0">
                          <a:solidFill>
                            <a:schemeClr val="tx1"/>
                          </a:solidFill>
                          <a:latin typeface="+mn-lt"/>
                          <a:ea typeface="+mn-ea"/>
                          <a:cs typeface="Arial" pitchFamily="34" charset="0"/>
                        </a:rPr>
                        <a:t>(# of recipes processed by the machine group</a:t>
                      </a:r>
                      <a:r>
                        <a:rPr lang="zh-TW" altLang="en-US" sz="900" b="0" kern="2200" baseline="0" dirty="0">
                          <a:solidFill>
                            <a:schemeClr val="tx1"/>
                          </a:solidFill>
                          <a:latin typeface="新細明體"/>
                          <a:ea typeface="新細明體"/>
                          <a:cs typeface="Arial" pitchFamily="34" charset="0"/>
                        </a:rPr>
                        <a:t>－</a:t>
                      </a:r>
                      <a:r>
                        <a:rPr lang="en-US" altLang="zh-TW" sz="900" b="0" kern="2200" baseline="0" dirty="0">
                          <a:solidFill>
                            <a:schemeClr val="tx1"/>
                          </a:solidFill>
                          <a:latin typeface="+mn-lt"/>
                          <a:ea typeface="+mn-ea"/>
                          <a:cs typeface="Arial" pitchFamily="34" charset="0"/>
                        </a:rPr>
                        <a:t> #of recipes processed by machine IDs)/ # of recipes processed by the machine group. </a:t>
                      </a:r>
                      <a:r>
                        <a:rPr lang="en-US" altLang="zh-TW" sz="900" b="0" kern="2200" dirty="0">
                          <a:solidFill>
                            <a:schemeClr val="tx1"/>
                          </a:solidFill>
                          <a:latin typeface="+mn-lt"/>
                          <a:ea typeface="+mn-ea"/>
                          <a:cs typeface="Arial" pitchFamily="34" charset="0"/>
                        </a:rPr>
                        <a:t>i.e., the reduced recipe change</a:t>
                      </a:r>
                      <a:r>
                        <a:rPr lang="en-US" altLang="zh-TW" sz="900" b="0" kern="2200" baseline="0" dirty="0">
                          <a:solidFill>
                            <a:schemeClr val="tx1"/>
                          </a:solidFill>
                          <a:latin typeface="+mn-lt"/>
                          <a:ea typeface="+mn-ea"/>
                          <a:cs typeface="Arial" pitchFamily="34" charset="0"/>
                        </a:rPr>
                        <a:t> by </a:t>
                      </a:r>
                      <a:r>
                        <a:rPr lang="en-US" altLang="zh-TW" sz="900" b="0" kern="2200" dirty="0">
                          <a:solidFill>
                            <a:schemeClr val="tx1"/>
                          </a:solidFill>
                          <a:latin typeface="+mn-lt"/>
                          <a:ea typeface="+mn-ea"/>
                          <a:cs typeface="Arial" pitchFamily="34" charset="0"/>
                        </a:rPr>
                        <a:t>dispatching rule</a:t>
                      </a:r>
                      <a:r>
                        <a:rPr lang="en-US" altLang="zh-TW" sz="900" b="0" kern="2200" baseline="0" dirty="0">
                          <a:solidFill>
                            <a:schemeClr val="tx1"/>
                          </a:solidFill>
                          <a:latin typeface="+mn-lt"/>
                          <a:ea typeface="+mn-ea"/>
                          <a:cs typeface="Arial" pitchFamily="34" charset="0"/>
                        </a:rPr>
                        <a:t> </a:t>
                      </a:r>
                      <a:endParaRPr lang="en-US" altLang="zh-TW" sz="900" b="0" kern="2200" dirty="0">
                        <a:solidFill>
                          <a:schemeClr val="tx1"/>
                        </a:solidFill>
                        <a:latin typeface="+mj-lt"/>
                        <a:cs typeface="Arial" pitchFamily="34" charset="0"/>
                      </a:endParaRPr>
                    </a:p>
                  </a:txBody>
                  <a:tcPr marL="84423" marR="84423" marT="44719" marB="44719">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8" name="文字方塊 1">
            <a:extLst/>
          </p:cNvPr>
          <p:cNvSpPr txBox="1">
            <a:spLocks noChangeArrowheads="1"/>
          </p:cNvSpPr>
          <p:nvPr/>
        </p:nvSpPr>
        <p:spPr bwMode="auto">
          <a:xfrm>
            <a:off x="582613" y="6218238"/>
            <a:ext cx="3324225"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defRPr/>
            </a:pPr>
            <a:r>
              <a:rPr lang="en-US" altLang="zh-TW" sz="923" kern="2200" dirty="0">
                <a:latin typeface="Arial" pitchFamily="34" charset="0"/>
                <a:ea typeface="新細明體"/>
                <a:cs typeface="Arial" pitchFamily="34" charset="0"/>
              </a:rPr>
              <a:t>↑</a:t>
            </a:r>
            <a:r>
              <a:rPr lang="en-US" altLang="zh-TW" sz="923" dirty="0"/>
              <a:t>: The higher, the better ;  </a:t>
            </a:r>
            <a:r>
              <a:rPr lang="en-US" altLang="zh-TW" sz="923" kern="2200" dirty="0">
                <a:latin typeface="Arial" pitchFamily="34" charset="0"/>
                <a:cs typeface="Arial" pitchFamily="34" charset="0"/>
              </a:rPr>
              <a:t>↓</a:t>
            </a:r>
            <a:r>
              <a:rPr lang="en-US" altLang="zh-TW" sz="923" dirty="0"/>
              <a:t>: The lower, the better</a:t>
            </a:r>
            <a:endParaRPr lang="zh-TW" altLang="en-US" sz="923" dirty="0">
              <a:solidFill>
                <a:srgbClr val="FF0000"/>
              </a:solidFill>
            </a:endParaRPr>
          </a:p>
        </p:txBody>
      </p:sp>
    </p:spTree>
    <p:extLst>
      <p:ext uri="{BB962C8B-B14F-4D97-AF65-F5344CB8AC3E}">
        <p14:creationId xmlns:p14="http://schemas.microsoft.com/office/powerpoint/2010/main" val="2293554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0795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30723"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92A90767-6B59-4A0C-A090-3FA82F15BCA8}" type="slidenum">
              <a:rPr lang="en-US" altLang="zh-TW" sz="1400">
                <a:solidFill>
                  <a:srgbClr val="538CFF"/>
                </a:solidFill>
                <a:latin typeface="Arial" panose="020B0604020202020204" pitchFamily="34" charset="0"/>
              </a:rPr>
              <a:pPr>
                <a:spcBef>
                  <a:spcPct val="0"/>
                </a:spcBef>
                <a:buFontTx/>
                <a:buNone/>
              </a:pPr>
              <a:t>4</a:t>
            </a:fld>
            <a:endParaRPr lang="en-US" altLang="zh-TW" sz="1400">
              <a:solidFill>
                <a:srgbClr val="538CFF"/>
              </a:solidFill>
              <a:latin typeface="Arial" panose="020B0604020202020204" pitchFamily="34" charset="0"/>
            </a:endParaRPr>
          </a:p>
        </p:txBody>
      </p:sp>
      <p:sp>
        <p:nvSpPr>
          <p:cNvPr id="30724"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↑Mean available rate(v)</a:t>
            </a:r>
          </a:p>
        </p:txBody>
      </p:sp>
      <p:sp>
        <p:nvSpPr>
          <p:cNvPr id="30725" name="文字版面配置區 2"/>
          <p:cNvSpPr txBox="1">
            <a:spLocks/>
          </p:cNvSpPr>
          <p:nvPr/>
        </p:nvSpPr>
        <p:spPr bwMode="auto">
          <a:xfrm>
            <a:off x="468313" y="1455738"/>
            <a:ext cx="81105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marL="0" lvl="2" eaLnBrk="1" hangingPunct="1">
              <a:lnSpc>
                <a:spcPct val="150000"/>
              </a:lnSpc>
              <a:buFont typeface="Arial" panose="020B0604020202020204" pitchFamily="34" charset="0"/>
              <a:buNone/>
            </a:pPr>
            <a:r>
              <a:rPr lang="en-US" altLang="en-US" sz="1800"/>
              <a:t>Daily mean available rate	 =</a:t>
            </a:r>
          </a:p>
          <a:p>
            <a:pPr marL="0" lvl="2" eaLnBrk="1" hangingPunct="1">
              <a:lnSpc>
                <a:spcPct val="150000"/>
              </a:lnSpc>
              <a:spcBef>
                <a:spcPts val="2400"/>
              </a:spcBef>
              <a:buFont typeface="Arial" panose="020B0604020202020204" pitchFamily="34" charset="0"/>
              <a:buNone/>
            </a:pPr>
            <a:r>
              <a:rPr lang="en-US" altLang="en-US" sz="1800"/>
              <a:t>			= </a:t>
            </a:r>
          </a:p>
        </p:txBody>
      </p:sp>
      <p:sp>
        <p:nvSpPr>
          <p:cNvPr id="2" name="文字方塊 1"/>
          <p:cNvSpPr txBox="1">
            <a:spLocks noRot="1" noChangeAspect="1" noMove="1" noResize="1" noEditPoints="1" noAdjustHandles="1" noChangeArrowheads="1" noChangeShapeType="1" noTextEdit="1"/>
          </p:cNvSpPr>
          <p:nvPr/>
        </p:nvSpPr>
        <p:spPr>
          <a:xfrm>
            <a:off x="3635896" y="1448863"/>
            <a:ext cx="1904880" cy="501419"/>
          </a:xfrm>
          <a:prstGeom prst="rect">
            <a:avLst/>
          </a:prstGeom>
          <a:blipFill rotWithShape="1">
            <a:blip r:embed="rId3"/>
            <a:stretch>
              <a:fillRect b="-2439"/>
            </a:stretch>
          </a:blipFill>
        </p:spPr>
        <p:txBody>
          <a:bodyPr/>
          <a:lstStyle/>
          <a:p>
            <a:pPr eaLnBrk="1" hangingPunct="1">
              <a:defRPr/>
            </a:pPr>
            <a:r>
              <a:rPr lang="zh-TW" altLang="en-US">
                <a:noFill/>
              </a:rPr>
              <a:t> </a:t>
            </a:r>
          </a:p>
        </p:txBody>
      </p:sp>
      <p:sp>
        <p:nvSpPr>
          <p:cNvPr id="3" name="文字方塊 2"/>
          <p:cNvSpPr txBox="1">
            <a:spLocks noRot="1" noChangeAspect="1" noMove="1" noResize="1" noEditPoints="1" noAdjustHandles="1" noChangeArrowheads="1" noChangeShapeType="1" noTextEdit="1"/>
          </p:cNvSpPr>
          <p:nvPr/>
        </p:nvSpPr>
        <p:spPr>
          <a:xfrm>
            <a:off x="3491880" y="2183592"/>
            <a:ext cx="3912545" cy="495713"/>
          </a:xfrm>
          <a:prstGeom prst="rect">
            <a:avLst/>
          </a:prstGeom>
          <a:blipFill rotWithShape="1">
            <a:blip r:embed="rId4"/>
            <a:stretch>
              <a:fillRect b="-1220"/>
            </a:stretch>
          </a:blipFill>
        </p:spPr>
        <p:txBody>
          <a:bodyPr/>
          <a:lstStyle/>
          <a:p>
            <a:pPr eaLnBrk="1" hangingPunct="1">
              <a:defRPr/>
            </a:pPr>
            <a:r>
              <a:rPr lang="zh-TW" altLang="en-US">
                <a:noFill/>
              </a:rPr>
              <a:t> </a:t>
            </a:r>
          </a:p>
        </p:txBody>
      </p:sp>
      <p:sp>
        <p:nvSpPr>
          <p:cNvPr id="30728" name="文字方塊 1"/>
          <p:cNvSpPr txBox="1">
            <a:spLocks noChangeArrowheads="1"/>
          </p:cNvSpPr>
          <p:nvPr/>
        </p:nvSpPr>
        <p:spPr bwMode="auto">
          <a:xfrm>
            <a:off x="468313" y="3086100"/>
            <a:ext cx="5183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solidFill>
                  <a:srgbClr val="0000FF"/>
                </a:solidFill>
              </a:rPr>
              <a:t>Breakdown benchmark for non-available rate </a:t>
            </a:r>
            <a:endParaRPr lang="zh-TW" altLang="en-US" sz="1800" b="1">
              <a:solidFill>
                <a:srgbClr val="0000FF"/>
              </a:solidFill>
            </a:endParaRPr>
          </a:p>
        </p:txBody>
      </p:sp>
      <p:pic>
        <p:nvPicPr>
          <p:cNvPr id="30729" name="圖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660775"/>
            <a:ext cx="7575550"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086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0795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32771"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97F048EF-1156-48FD-8ED8-D737993098CD}" type="slidenum">
              <a:rPr lang="en-US" altLang="zh-TW" sz="1400">
                <a:solidFill>
                  <a:srgbClr val="538CFF"/>
                </a:solidFill>
                <a:latin typeface="Arial" panose="020B0604020202020204" pitchFamily="34" charset="0"/>
              </a:rPr>
              <a:pPr>
                <a:spcBef>
                  <a:spcPct val="0"/>
                </a:spcBef>
                <a:buFontTx/>
                <a:buNone/>
              </a:pPr>
              <a:t>5</a:t>
            </a:fld>
            <a:endParaRPr lang="en-US" altLang="zh-TW" sz="1400">
              <a:solidFill>
                <a:srgbClr val="538CFF"/>
              </a:solidFill>
              <a:latin typeface="Arial" panose="020B0604020202020204" pitchFamily="34" charset="0"/>
            </a:endParaRPr>
          </a:p>
        </p:txBody>
      </p:sp>
      <p:sp>
        <p:nvSpPr>
          <p:cNvPr id="32772"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↑Mean available rate(v)</a:t>
            </a:r>
          </a:p>
        </p:txBody>
      </p:sp>
      <p:sp>
        <p:nvSpPr>
          <p:cNvPr id="32773" name="文字方塊 1"/>
          <p:cNvSpPr txBox="1">
            <a:spLocks noChangeArrowheads="1"/>
          </p:cNvSpPr>
          <p:nvPr/>
        </p:nvSpPr>
        <p:spPr bwMode="auto">
          <a:xfrm>
            <a:off x="323850" y="1050925"/>
            <a:ext cx="5183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solidFill>
                  <a:srgbClr val="0000FF"/>
                </a:solidFill>
              </a:rPr>
              <a:t>Breakdown benchmark for non-available rate (PSC) </a:t>
            </a:r>
            <a:endParaRPr lang="zh-TW" altLang="en-US" sz="1800" b="1">
              <a:solidFill>
                <a:srgbClr val="0000FF"/>
              </a:solidFill>
            </a:endParaRPr>
          </a:p>
        </p:txBody>
      </p:sp>
      <p:graphicFrame>
        <p:nvGraphicFramePr>
          <p:cNvPr id="11" name="表格 10"/>
          <p:cNvGraphicFramePr>
            <a:graphicFrameLocks noGrp="1"/>
          </p:cNvGraphicFramePr>
          <p:nvPr/>
        </p:nvGraphicFramePr>
        <p:xfrm>
          <a:off x="1331913" y="1485900"/>
          <a:ext cx="6124575" cy="1600200"/>
        </p:xfrm>
        <a:graphic>
          <a:graphicData uri="http://schemas.openxmlformats.org/drawingml/2006/table">
            <a:tbl>
              <a:tblPr/>
              <a:tblGrid>
                <a:gridCol w="1085798">
                  <a:extLst>
                    <a:ext uri="{9D8B030D-6E8A-4147-A177-3AD203B41FA5}">
                      <a16:colId xmlns:a16="http://schemas.microsoft.com/office/drawing/2014/main" val="20000"/>
                    </a:ext>
                  </a:extLst>
                </a:gridCol>
                <a:gridCol w="1089465">
                  <a:extLst>
                    <a:ext uri="{9D8B030D-6E8A-4147-A177-3AD203B41FA5}">
                      <a16:colId xmlns:a16="http://schemas.microsoft.com/office/drawing/2014/main" val="20001"/>
                    </a:ext>
                  </a:extLst>
                </a:gridCol>
                <a:gridCol w="1012492">
                  <a:extLst>
                    <a:ext uri="{9D8B030D-6E8A-4147-A177-3AD203B41FA5}">
                      <a16:colId xmlns:a16="http://schemas.microsoft.com/office/drawing/2014/main" val="20002"/>
                    </a:ext>
                  </a:extLst>
                </a:gridCol>
                <a:gridCol w="1018414">
                  <a:extLst>
                    <a:ext uri="{9D8B030D-6E8A-4147-A177-3AD203B41FA5}">
                      <a16:colId xmlns:a16="http://schemas.microsoft.com/office/drawing/2014/main" val="20003"/>
                    </a:ext>
                  </a:extLst>
                </a:gridCol>
                <a:gridCol w="1012492">
                  <a:extLst>
                    <a:ext uri="{9D8B030D-6E8A-4147-A177-3AD203B41FA5}">
                      <a16:colId xmlns:a16="http://schemas.microsoft.com/office/drawing/2014/main" val="20004"/>
                    </a:ext>
                  </a:extLst>
                </a:gridCol>
                <a:gridCol w="905914">
                  <a:extLst>
                    <a:ext uri="{9D8B030D-6E8A-4147-A177-3AD203B41FA5}">
                      <a16:colId xmlns:a16="http://schemas.microsoft.com/office/drawing/2014/main" val="20005"/>
                    </a:ext>
                  </a:extLst>
                </a:gridCol>
              </a:tblGrid>
              <a:tr h="200025">
                <a:tc rowSpan="2">
                  <a:txBody>
                    <a:bodyPr/>
                    <a:lstStyle/>
                    <a:p>
                      <a:pPr algn="ctr" fontAlgn="b"/>
                      <a:r>
                        <a:rPr lang="en-US" sz="1100" b="1" i="0" u="none" strike="noStrike" dirty="0">
                          <a:solidFill>
                            <a:schemeClr val="bg1"/>
                          </a:solidFill>
                          <a:effectLst/>
                          <a:latin typeface="新細明體" pitchFamily="18" charset="-120"/>
                          <a:ea typeface="新細明體" pitchFamily="18" charset="-120"/>
                        </a:rPr>
                        <a:t>Machine Category</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rowSpan="2">
                  <a:txBody>
                    <a:bodyPr/>
                    <a:lstStyle/>
                    <a:p>
                      <a:pPr algn="ctr" fontAlgn="b"/>
                      <a:r>
                        <a:rPr lang="en-US" sz="1100" b="1" i="0" u="none" strike="noStrike" dirty="0">
                          <a:solidFill>
                            <a:schemeClr val="bg1"/>
                          </a:solidFill>
                          <a:effectLst/>
                          <a:latin typeface="新細明體" pitchFamily="18" charset="-120"/>
                          <a:ea typeface="新細明體" pitchFamily="18" charset="-120"/>
                        </a:rPr>
                        <a:t>Machine Group</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gridSpan="2">
                  <a:txBody>
                    <a:bodyPr/>
                    <a:lstStyle/>
                    <a:p>
                      <a:pPr algn="ctr" fontAlgn="b"/>
                      <a:r>
                        <a:rPr lang="en-US" sz="1100" b="1" i="0" u="none" strike="noStrike">
                          <a:solidFill>
                            <a:schemeClr val="bg1"/>
                          </a:solidFill>
                          <a:effectLst/>
                          <a:latin typeface="新細明體"/>
                        </a:rPr>
                        <a:t>PM + MON</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hMerge="1">
                  <a:txBody>
                    <a:bodyPr/>
                    <a:lstStyle/>
                    <a:p>
                      <a:endParaRPr lang="zh-TW" altLang="en-US"/>
                    </a:p>
                  </a:txBody>
                  <a:tcPr/>
                </a:tc>
                <a:tc gridSpan="2">
                  <a:txBody>
                    <a:bodyPr/>
                    <a:lstStyle/>
                    <a:p>
                      <a:pPr algn="ctr" fontAlgn="b"/>
                      <a:r>
                        <a:rPr lang="en-US" sz="1100" b="1" i="0" u="none" strike="noStrike">
                          <a:solidFill>
                            <a:schemeClr val="bg1"/>
                          </a:solidFill>
                          <a:effectLst/>
                          <a:latin typeface="新細明體"/>
                        </a:rPr>
                        <a:t>DOWN</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hMerge="1">
                  <a:txBody>
                    <a:bodyPr/>
                    <a:lstStyle/>
                    <a:p>
                      <a:endParaRPr lang="zh-TW" altLang="en-US"/>
                    </a:p>
                  </a:txBody>
                  <a:tcPr/>
                </a:tc>
                <a:extLst>
                  <a:ext uri="{0D108BD9-81ED-4DB2-BD59-A6C34878D82A}">
                    <a16:rowId xmlns:a16="http://schemas.microsoft.com/office/drawing/2014/main" val="10000"/>
                  </a:ext>
                </a:extLst>
              </a:tr>
              <a:tr h="400050">
                <a:tc vMerge="1">
                  <a:txBody>
                    <a:bodyPr/>
                    <a:lstStyle/>
                    <a:p>
                      <a:endParaRPr lang="zh-TW" altLang="en-US"/>
                    </a:p>
                  </a:txBody>
                  <a:tcPr/>
                </a:tc>
                <a:tc vMerge="1">
                  <a:txBody>
                    <a:bodyPr/>
                    <a:lstStyle/>
                    <a:p>
                      <a:endParaRPr lang="zh-TW" altLang="en-US"/>
                    </a:p>
                  </a:txBody>
                  <a:tcPr/>
                </a:tc>
                <a:tc>
                  <a:txBody>
                    <a:bodyPr/>
                    <a:lstStyle/>
                    <a:p>
                      <a:pPr algn="ctr" fontAlgn="b"/>
                      <a:r>
                        <a:rPr lang="en-US" sz="1100" b="1" i="0" u="none" strike="noStrike" dirty="0">
                          <a:solidFill>
                            <a:schemeClr val="bg1"/>
                          </a:solidFill>
                          <a:effectLst/>
                          <a:latin typeface="新細明體" pitchFamily="18" charset="-120"/>
                          <a:ea typeface="新細明體" pitchFamily="18" charset="-120"/>
                        </a:rPr>
                        <a:t>2019/Feb.</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b"/>
                      <a:r>
                        <a:rPr lang="en-US" sz="1100" b="1" i="0" u="none" strike="noStrike" dirty="0">
                          <a:solidFill>
                            <a:schemeClr val="bg1"/>
                          </a:solidFill>
                          <a:effectLst/>
                          <a:latin typeface="新細明體" pitchFamily="18" charset="-120"/>
                          <a:ea typeface="新細明體" pitchFamily="18" charset="-120"/>
                        </a:rPr>
                        <a:t>Category</a:t>
                      </a:r>
                      <a:br>
                        <a:rPr lang="en-US" sz="1100" b="1" i="0" u="none" strike="noStrike" dirty="0">
                          <a:solidFill>
                            <a:schemeClr val="bg1"/>
                          </a:solidFill>
                          <a:effectLst/>
                          <a:latin typeface="新細明體" pitchFamily="18" charset="-120"/>
                          <a:ea typeface="新細明體" pitchFamily="18" charset="-120"/>
                        </a:rPr>
                      </a:br>
                      <a:r>
                        <a:rPr lang="en-US" sz="1100" b="1" i="0" u="none" strike="noStrike" dirty="0">
                          <a:solidFill>
                            <a:schemeClr val="bg1"/>
                          </a:solidFill>
                          <a:effectLst/>
                          <a:latin typeface="新細明體" pitchFamily="18" charset="-120"/>
                          <a:ea typeface="新細明體" pitchFamily="18" charset="-120"/>
                        </a:rPr>
                        <a:t>Benchmark P25</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b"/>
                      <a:r>
                        <a:rPr lang="en-US" sz="1100" b="1" i="0" u="none" strike="noStrike" dirty="0">
                          <a:solidFill>
                            <a:schemeClr val="bg1"/>
                          </a:solidFill>
                          <a:effectLst/>
                          <a:latin typeface="新細明體" pitchFamily="18" charset="-120"/>
                          <a:ea typeface="新細明體" pitchFamily="18" charset="-120"/>
                        </a:rPr>
                        <a:t>2019/Feb.</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b"/>
                      <a:r>
                        <a:rPr lang="en-US" sz="1100" b="1" i="0" u="none" strike="noStrike" dirty="0">
                          <a:solidFill>
                            <a:schemeClr val="bg1"/>
                          </a:solidFill>
                          <a:effectLst/>
                          <a:latin typeface="新細明體" pitchFamily="18" charset="-120"/>
                          <a:ea typeface="新細明體" pitchFamily="18" charset="-120"/>
                        </a:rPr>
                        <a:t>Category</a:t>
                      </a:r>
                      <a:br>
                        <a:rPr lang="en-US" sz="1100" b="1" i="0" u="none" strike="noStrike" dirty="0">
                          <a:solidFill>
                            <a:schemeClr val="bg1"/>
                          </a:solidFill>
                          <a:effectLst/>
                          <a:latin typeface="新細明體" pitchFamily="18" charset="-120"/>
                          <a:ea typeface="新細明體" pitchFamily="18" charset="-120"/>
                        </a:rPr>
                      </a:br>
                      <a:r>
                        <a:rPr lang="en-US" sz="1100" b="1" i="0" u="none" strike="noStrike" dirty="0">
                          <a:solidFill>
                            <a:schemeClr val="bg1"/>
                          </a:solidFill>
                          <a:effectLst/>
                          <a:latin typeface="新細明體" pitchFamily="18" charset="-120"/>
                          <a:ea typeface="新細明體" pitchFamily="18" charset="-120"/>
                        </a:rPr>
                        <a:t>Benchmark P25</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1"/>
                  </a:ext>
                </a:extLst>
              </a:tr>
              <a:tr h="200025">
                <a:tc>
                  <a:txBody>
                    <a:bodyPr/>
                    <a:lstStyle/>
                    <a:p>
                      <a:pPr marL="36000" algn="l" fontAlgn="ctr"/>
                      <a:r>
                        <a:rPr lang="en-US" sz="1100" b="0" i="0" u="none" strike="noStrike">
                          <a:solidFill>
                            <a:srgbClr val="000000"/>
                          </a:solidFill>
                          <a:effectLst/>
                          <a:latin typeface="新細明體" pitchFamily="18" charset="-120"/>
                          <a:ea typeface="新細明體" pitchFamily="18" charset="-120"/>
                        </a:rPr>
                        <a:t>Furnace</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ctr"/>
                      <a:r>
                        <a:rPr lang="en-US" sz="1100" b="0" i="0" u="none" strike="noStrike" dirty="0">
                          <a:solidFill>
                            <a:srgbClr val="000000"/>
                          </a:solidFill>
                          <a:effectLst/>
                          <a:latin typeface="新細明體" pitchFamily="18" charset="-120"/>
                          <a:ea typeface="新細明體" pitchFamily="18" charset="-120"/>
                        </a:rPr>
                        <a:t>FK_LAZO(F)</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10.35%</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100" b="0" i="0" u="none" strike="noStrike" dirty="0">
                          <a:solidFill>
                            <a:srgbClr val="000000"/>
                          </a:solidFill>
                          <a:effectLst/>
                          <a:latin typeface="新細明體" pitchFamily="18" charset="-120"/>
                          <a:ea typeface="新細明體" pitchFamily="18" charset="-120"/>
                        </a:rPr>
                        <a:t>4.58%</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dirty="0">
                          <a:solidFill>
                            <a:srgbClr val="000000"/>
                          </a:solidFill>
                          <a:effectLst/>
                          <a:latin typeface="新細明體" pitchFamily="18" charset="-120"/>
                          <a:ea typeface="新細明體" pitchFamily="18" charset="-120"/>
                        </a:rPr>
                        <a:t>9.61%</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3.61%</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marL="36000" algn="l" fontAlgn="ctr"/>
                      <a:r>
                        <a:rPr lang="en-US" sz="1100" b="0" i="0" u="none" strike="noStrike">
                          <a:solidFill>
                            <a:srgbClr val="000000"/>
                          </a:solidFill>
                          <a:effectLst/>
                          <a:latin typeface="新細明體" pitchFamily="18" charset="-120"/>
                          <a:ea typeface="新細明體" pitchFamily="18" charset="-120"/>
                        </a:rPr>
                        <a:t>CMP</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ctr"/>
                      <a:r>
                        <a:rPr lang="en-US" sz="1100" b="0" i="0" u="none" strike="noStrike" dirty="0" err="1">
                          <a:solidFill>
                            <a:srgbClr val="000000"/>
                          </a:solidFill>
                          <a:effectLst/>
                          <a:latin typeface="新細明體" pitchFamily="18" charset="-120"/>
                          <a:ea typeface="新細明體" pitchFamily="18" charset="-120"/>
                        </a:rPr>
                        <a:t>CM_W_Eba</a:t>
                      </a:r>
                      <a:endParaRPr lang="en-US" sz="1100" b="0" i="0" u="none" strike="noStrike" dirty="0">
                        <a:solidFill>
                          <a:srgbClr val="000000"/>
                        </a:solidFill>
                        <a:effectLst/>
                        <a:latin typeface="新細明體" pitchFamily="18" charset="-120"/>
                        <a:ea typeface="新細明體" pitchFamily="18" charset="-120"/>
                      </a:endParaRP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9.84%</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7.21%</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dirty="0">
                          <a:solidFill>
                            <a:srgbClr val="000000"/>
                          </a:solidFill>
                          <a:effectLst/>
                          <a:latin typeface="新細明體" pitchFamily="18" charset="-120"/>
                          <a:ea typeface="新細明體" pitchFamily="18" charset="-120"/>
                        </a:rPr>
                        <a:t>8.93%</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6.11%</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marL="36000" algn="l" fontAlgn="ctr"/>
                      <a:r>
                        <a:rPr lang="en-US" sz="1100" b="0" i="0" u="none" strike="noStrike" dirty="0">
                          <a:solidFill>
                            <a:srgbClr val="000000"/>
                          </a:solidFill>
                          <a:effectLst/>
                          <a:latin typeface="新細明體" pitchFamily="18" charset="-120"/>
                          <a:ea typeface="新細明體" pitchFamily="18" charset="-120"/>
                        </a:rPr>
                        <a:t>Thin film</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ctr"/>
                      <a:r>
                        <a:rPr lang="en-US" sz="1100" b="0" i="0" u="none" strike="noStrike">
                          <a:solidFill>
                            <a:srgbClr val="000000"/>
                          </a:solidFill>
                          <a:effectLst/>
                          <a:latin typeface="新細明體" pitchFamily="18" charset="-120"/>
                          <a:ea typeface="新細明體" pitchFamily="18" charset="-120"/>
                        </a:rPr>
                        <a:t>DK_300</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2.83%</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6.43%</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12.28%</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100" b="0" i="0" u="none" strike="noStrike" dirty="0">
                          <a:solidFill>
                            <a:srgbClr val="000000"/>
                          </a:solidFill>
                          <a:effectLst/>
                          <a:latin typeface="新細明體" pitchFamily="18" charset="-120"/>
                          <a:ea typeface="新細明體" pitchFamily="18" charset="-120"/>
                        </a:rPr>
                        <a:t>5.34%</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marL="36000" algn="l" fontAlgn="ctr"/>
                      <a:r>
                        <a:rPr lang="en-US" sz="1100" b="0" i="0" u="none" strike="noStrike">
                          <a:solidFill>
                            <a:srgbClr val="000000"/>
                          </a:solidFill>
                          <a:effectLst/>
                          <a:latin typeface="新細明體" pitchFamily="18" charset="-120"/>
                          <a:ea typeface="新細明體" pitchFamily="18" charset="-120"/>
                        </a:rPr>
                        <a:t>Photo</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ctr"/>
                      <a:r>
                        <a:rPr lang="en-US" sz="1100" b="0" i="0" u="none" strike="noStrike">
                          <a:solidFill>
                            <a:srgbClr val="000000"/>
                          </a:solidFill>
                          <a:effectLst/>
                          <a:latin typeface="新細明體" pitchFamily="18" charset="-120"/>
                          <a:ea typeface="新細明體" pitchFamily="18" charset="-120"/>
                        </a:rPr>
                        <a:t>PH_Immersion</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2.29%</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5.92%</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3.93%</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100" b="0" i="0" u="none" strike="noStrike" dirty="0">
                          <a:solidFill>
                            <a:srgbClr val="000000"/>
                          </a:solidFill>
                          <a:effectLst/>
                          <a:latin typeface="新細明體" pitchFamily="18" charset="-120"/>
                          <a:ea typeface="新細明體" pitchFamily="18" charset="-120"/>
                        </a:rPr>
                        <a:t>2.31%</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marL="36000" algn="l" fontAlgn="ctr"/>
                      <a:r>
                        <a:rPr lang="en-US" sz="1100" b="0" i="0" u="none" strike="noStrike" dirty="0">
                          <a:solidFill>
                            <a:srgbClr val="000000"/>
                          </a:solidFill>
                          <a:effectLst/>
                          <a:latin typeface="新細明體" pitchFamily="18" charset="-120"/>
                          <a:ea typeface="新細明體" pitchFamily="18" charset="-120"/>
                        </a:rPr>
                        <a:t>Furnace</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ctr"/>
                      <a:r>
                        <a:rPr lang="en-US" sz="1100" b="0" i="0" u="none" strike="noStrike" dirty="0" err="1">
                          <a:solidFill>
                            <a:srgbClr val="000000"/>
                          </a:solidFill>
                          <a:effectLst/>
                          <a:latin typeface="新細明體" pitchFamily="18" charset="-120"/>
                          <a:ea typeface="新細明體" pitchFamily="18" charset="-120"/>
                        </a:rPr>
                        <a:t>FN_SiN</a:t>
                      </a:r>
                      <a:r>
                        <a:rPr lang="en-US" sz="1100" b="0" i="0" u="none" strike="noStrike" dirty="0">
                          <a:solidFill>
                            <a:srgbClr val="000000"/>
                          </a:solidFill>
                          <a:effectLst/>
                          <a:latin typeface="新細明體" pitchFamily="18" charset="-120"/>
                          <a:ea typeface="新細明體" pitchFamily="18" charset="-120"/>
                        </a:rPr>
                        <a:t>(A)</a:t>
                      </a:r>
                    </a:p>
                  </a:txBody>
                  <a:tcPr marL="9524" marR="952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11.87%</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4.58%</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100" b="0" i="0" u="none" strike="noStrike">
                          <a:solidFill>
                            <a:srgbClr val="000000"/>
                          </a:solidFill>
                          <a:effectLst/>
                          <a:latin typeface="新細明體" pitchFamily="18" charset="-120"/>
                          <a:ea typeface="新細明體" pitchFamily="18" charset="-120"/>
                        </a:rPr>
                        <a:t>3.88%</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100" b="0" i="0" u="none" strike="noStrike" dirty="0">
                          <a:solidFill>
                            <a:srgbClr val="000000"/>
                          </a:solidFill>
                          <a:effectLst/>
                          <a:latin typeface="新細明體" pitchFamily="18" charset="-120"/>
                          <a:ea typeface="新細明體" pitchFamily="18" charset="-120"/>
                        </a:rPr>
                        <a:t>3.61%</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2828" name="文字方塊 1"/>
          <p:cNvSpPr txBox="1">
            <a:spLocks noChangeArrowheads="1"/>
          </p:cNvSpPr>
          <p:nvPr/>
        </p:nvSpPr>
        <p:spPr bwMode="auto">
          <a:xfrm>
            <a:off x="487363" y="3284538"/>
            <a:ext cx="5183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solidFill>
                  <a:srgbClr val="0000FF"/>
                </a:solidFill>
              </a:rPr>
              <a:t>Breakdown Analysis Cross-Factory (PSC) </a:t>
            </a:r>
            <a:endParaRPr lang="zh-TW" altLang="en-US" sz="1800" b="1">
              <a:solidFill>
                <a:srgbClr val="0000FF"/>
              </a:solidFill>
            </a:endParaRPr>
          </a:p>
        </p:txBody>
      </p:sp>
      <p:pic>
        <p:nvPicPr>
          <p:cNvPr id="32829" name="Picture 2"/>
          <p:cNvPicPr>
            <a:picLocks noChangeAspect="1" noChangeArrowheads="1"/>
          </p:cNvPicPr>
          <p:nvPr/>
        </p:nvPicPr>
        <p:blipFill>
          <a:blip r:embed="rId3">
            <a:extLst>
              <a:ext uri="{28A0092B-C50C-407E-A947-70E740481C1C}">
                <a14:useLocalDpi xmlns:a14="http://schemas.microsoft.com/office/drawing/2010/main" val="0"/>
              </a:ext>
            </a:extLst>
          </a:blip>
          <a:srcRect t="15802" r="23810" b="71640"/>
          <a:stretch>
            <a:fillRect/>
          </a:stretch>
        </p:blipFill>
        <p:spPr bwMode="auto">
          <a:xfrm>
            <a:off x="0" y="3678238"/>
            <a:ext cx="91440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3"/>
          <p:cNvPicPr>
            <a:picLocks noChangeAspect="1" noChangeArrowheads="1"/>
          </p:cNvPicPr>
          <p:nvPr/>
        </p:nvPicPr>
        <p:blipFill>
          <a:blip r:embed="rId4">
            <a:extLst>
              <a:ext uri="{28A0092B-C50C-407E-A947-70E740481C1C}">
                <a14:useLocalDpi xmlns:a14="http://schemas.microsoft.com/office/drawing/2010/main" val="0"/>
              </a:ext>
            </a:extLst>
          </a:blip>
          <a:srcRect l="8809" t="20053" r="10477" b="39973"/>
          <a:stretch>
            <a:fillRect/>
          </a:stretch>
        </p:blipFill>
        <p:spPr bwMode="auto">
          <a:xfrm>
            <a:off x="352425" y="4581525"/>
            <a:ext cx="2497138"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4"/>
          <p:cNvPicPr>
            <a:picLocks noChangeAspect="1" noChangeArrowheads="1"/>
          </p:cNvPicPr>
          <p:nvPr/>
        </p:nvPicPr>
        <p:blipFill>
          <a:blip r:embed="rId5">
            <a:extLst>
              <a:ext uri="{28A0092B-C50C-407E-A947-70E740481C1C}">
                <a14:useLocalDpi xmlns:a14="http://schemas.microsoft.com/office/drawing/2010/main" val="0"/>
              </a:ext>
            </a:extLst>
          </a:blip>
          <a:srcRect l="8263" t="30400" r="9206" b="30637"/>
          <a:stretch>
            <a:fillRect/>
          </a:stretch>
        </p:blipFill>
        <p:spPr bwMode="auto">
          <a:xfrm>
            <a:off x="3089275" y="4689475"/>
            <a:ext cx="287972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2" name="Picture 5"/>
          <p:cNvPicPr>
            <a:picLocks noChangeAspect="1" noChangeArrowheads="1"/>
          </p:cNvPicPr>
          <p:nvPr/>
        </p:nvPicPr>
        <p:blipFill>
          <a:blip r:embed="rId6">
            <a:extLst>
              <a:ext uri="{28A0092B-C50C-407E-A947-70E740481C1C}">
                <a14:useLocalDpi xmlns:a14="http://schemas.microsoft.com/office/drawing/2010/main" val="0"/>
              </a:ext>
            </a:extLst>
          </a:blip>
          <a:srcRect l="8176" t="52417" r="10793" b="7002"/>
          <a:stretch>
            <a:fillRect/>
          </a:stretch>
        </p:blipFill>
        <p:spPr bwMode="auto">
          <a:xfrm>
            <a:off x="6113463" y="4689475"/>
            <a:ext cx="2779712"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02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5113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34819"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070AE25-6CF6-49C8-A7C5-28C0462D72EB}" type="slidenum">
              <a:rPr lang="en-US" altLang="zh-TW" sz="1400">
                <a:solidFill>
                  <a:srgbClr val="538CFF"/>
                </a:solidFill>
                <a:latin typeface="Arial" panose="020B0604020202020204" pitchFamily="34" charset="0"/>
              </a:rPr>
              <a:pPr>
                <a:spcBef>
                  <a:spcPct val="0"/>
                </a:spcBef>
                <a:buFontTx/>
                <a:buNone/>
              </a:pPr>
              <a:t>6</a:t>
            </a:fld>
            <a:endParaRPr lang="en-US" altLang="zh-TW" sz="1400">
              <a:solidFill>
                <a:srgbClr val="538CFF"/>
              </a:solidFill>
              <a:latin typeface="Arial" panose="020B0604020202020204" pitchFamily="34" charset="0"/>
            </a:endParaRPr>
          </a:p>
        </p:txBody>
      </p:sp>
      <p:sp>
        <p:nvSpPr>
          <p:cNvPr id="34820" name="Rectangle 3"/>
          <p:cNvSpPr>
            <a:spLocks noGrp="1" noChangeArrowheads="1"/>
          </p:cNvSpPr>
          <p:nvPr>
            <p:ph type="body" sz="half" idx="1"/>
          </p:nvPr>
        </p:nvSpPr>
        <p:spPr>
          <a:xfrm>
            <a:off x="539750" y="909638"/>
            <a:ext cx="8353425" cy="647700"/>
          </a:xfrm>
        </p:spPr>
        <p:txBody>
          <a:bodyPr/>
          <a:lstStyle/>
          <a:p>
            <a:pPr marL="0" indent="0" eaLnBrk="1" hangingPunct="1">
              <a:spcBef>
                <a:spcPts val="300"/>
              </a:spcBef>
              <a:buSzPct val="80000"/>
              <a:buFont typeface="Arial" panose="020B0604020202020204" pitchFamily="34" charset="0"/>
              <a:buNone/>
            </a:pPr>
            <a:r>
              <a:rPr lang="en-US" altLang="zh-TW" sz="2000" smtClean="0">
                <a:latin typeface="Tahoma" panose="020B0604030504040204" pitchFamily="34" charset="0"/>
                <a:ea typeface="新細明體" panose="02020500000000000000" pitchFamily="18" charset="-120"/>
                <a:cs typeface="Tahoma" panose="020B0604030504040204" pitchFamily="34" charset="0"/>
              </a:rPr>
              <a:t>To determine right timing for monitor to balance PM</a:t>
            </a:r>
            <a:endParaRPr lang="en-US" altLang="zh-TW" sz="1600" smtClean="0">
              <a:latin typeface="Tahoma" panose="020B0604030504040204" pitchFamily="34" charset="0"/>
              <a:ea typeface="新細明體" panose="02020500000000000000" pitchFamily="18" charset="-120"/>
              <a:cs typeface="Tahoma" panose="020B0604030504040204" pitchFamily="34" charset="0"/>
            </a:endParaRPr>
          </a:p>
        </p:txBody>
      </p:sp>
      <p:sp>
        <p:nvSpPr>
          <p:cNvPr id="34821" name="標題 2"/>
          <p:cNvSpPr>
            <a:spLocks noGrp="1"/>
          </p:cNvSpPr>
          <p:nvPr>
            <p:ph type="title"/>
          </p:nvPr>
        </p:nvSpPr>
        <p:spPr>
          <a:xfrm>
            <a:off x="379413" y="285750"/>
            <a:ext cx="8369300" cy="550863"/>
          </a:xfrm>
        </p:spPr>
        <p:txBody>
          <a:bodyPr/>
          <a:lstStyle/>
          <a:p>
            <a:pPr algn="l"/>
            <a:r>
              <a:rPr lang="en-US" altLang="zh-TW" sz="26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↓Normalized STDEV of available rate(Dvn)</a:t>
            </a:r>
          </a:p>
        </p:txBody>
      </p:sp>
      <p:graphicFrame>
        <p:nvGraphicFramePr>
          <p:cNvPr id="3" name="表格 2"/>
          <p:cNvGraphicFramePr>
            <a:graphicFrameLocks noGrp="1"/>
          </p:cNvGraphicFramePr>
          <p:nvPr/>
        </p:nvGraphicFramePr>
        <p:xfrm>
          <a:off x="395288" y="1773238"/>
          <a:ext cx="8424857" cy="657225"/>
        </p:xfrm>
        <a:graphic>
          <a:graphicData uri="http://schemas.openxmlformats.org/drawingml/2006/table">
            <a:tbl>
              <a:tblPr>
                <a:tableStyleId>{5C22544A-7EE6-4342-B048-85BDC9FD1C3A}</a:tableStyleId>
              </a:tblPr>
              <a:tblGrid>
                <a:gridCol w="810881">
                  <a:extLst>
                    <a:ext uri="{9D8B030D-6E8A-4147-A177-3AD203B41FA5}">
                      <a16:colId xmlns:a16="http://schemas.microsoft.com/office/drawing/2014/main" val="20000"/>
                    </a:ext>
                  </a:extLst>
                </a:gridCol>
                <a:gridCol w="317249">
                  <a:extLst>
                    <a:ext uri="{9D8B030D-6E8A-4147-A177-3AD203B41FA5}">
                      <a16:colId xmlns:a16="http://schemas.microsoft.com/office/drawing/2014/main" val="20001"/>
                    </a:ext>
                  </a:extLst>
                </a:gridCol>
                <a:gridCol w="317249">
                  <a:extLst>
                    <a:ext uri="{9D8B030D-6E8A-4147-A177-3AD203B41FA5}">
                      <a16:colId xmlns:a16="http://schemas.microsoft.com/office/drawing/2014/main" val="20002"/>
                    </a:ext>
                  </a:extLst>
                </a:gridCol>
                <a:gridCol w="317249">
                  <a:extLst>
                    <a:ext uri="{9D8B030D-6E8A-4147-A177-3AD203B41FA5}">
                      <a16:colId xmlns:a16="http://schemas.microsoft.com/office/drawing/2014/main" val="20003"/>
                    </a:ext>
                  </a:extLst>
                </a:gridCol>
                <a:gridCol w="317249">
                  <a:extLst>
                    <a:ext uri="{9D8B030D-6E8A-4147-A177-3AD203B41FA5}">
                      <a16:colId xmlns:a16="http://schemas.microsoft.com/office/drawing/2014/main" val="20004"/>
                    </a:ext>
                  </a:extLst>
                </a:gridCol>
                <a:gridCol w="317249">
                  <a:extLst>
                    <a:ext uri="{9D8B030D-6E8A-4147-A177-3AD203B41FA5}">
                      <a16:colId xmlns:a16="http://schemas.microsoft.com/office/drawing/2014/main" val="20005"/>
                    </a:ext>
                  </a:extLst>
                </a:gridCol>
                <a:gridCol w="317249">
                  <a:extLst>
                    <a:ext uri="{9D8B030D-6E8A-4147-A177-3AD203B41FA5}">
                      <a16:colId xmlns:a16="http://schemas.microsoft.com/office/drawing/2014/main" val="20006"/>
                    </a:ext>
                  </a:extLst>
                </a:gridCol>
                <a:gridCol w="317249">
                  <a:extLst>
                    <a:ext uri="{9D8B030D-6E8A-4147-A177-3AD203B41FA5}">
                      <a16:colId xmlns:a16="http://schemas.microsoft.com/office/drawing/2014/main" val="20007"/>
                    </a:ext>
                  </a:extLst>
                </a:gridCol>
                <a:gridCol w="317249">
                  <a:extLst>
                    <a:ext uri="{9D8B030D-6E8A-4147-A177-3AD203B41FA5}">
                      <a16:colId xmlns:a16="http://schemas.microsoft.com/office/drawing/2014/main" val="20008"/>
                    </a:ext>
                  </a:extLst>
                </a:gridCol>
                <a:gridCol w="317249">
                  <a:extLst>
                    <a:ext uri="{9D8B030D-6E8A-4147-A177-3AD203B41FA5}">
                      <a16:colId xmlns:a16="http://schemas.microsoft.com/office/drawing/2014/main" val="20009"/>
                    </a:ext>
                  </a:extLst>
                </a:gridCol>
                <a:gridCol w="317249">
                  <a:extLst>
                    <a:ext uri="{9D8B030D-6E8A-4147-A177-3AD203B41FA5}">
                      <a16:colId xmlns:a16="http://schemas.microsoft.com/office/drawing/2014/main" val="20010"/>
                    </a:ext>
                  </a:extLst>
                </a:gridCol>
                <a:gridCol w="317249">
                  <a:extLst>
                    <a:ext uri="{9D8B030D-6E8A-4147-A177-3AD203B41FA5}">
                      <a16:colId xmlns:a16="http://schemas.microsoft.com/office/drawing/2014/main" val="20011"/>
                    </a:ext>
                  </a:extLst>
                </a:gridCol>
                <a:gridCol w="317249">
                  <a:extLst>
                    <a:ext uri="{9D8B030D-6E8A-4147-A177-3AD203B41FA5}">
                      <a16:colId xmlns:a16="http://schemas.microsoft.com/office/drawing/2014/main" val="20012"/>
                    </a:ext>
                  </a:extLst>
                </a:gridCol>
                <a:gridCol w="317249">
                  <a:extLst>
                    <a:ext uri="{9D8B030D-6E8A-4147-A177-3AD203B41FA5}">
                      <a16:colId xmlns:a16="http://schemas.microsoft.com/office/drawing/2014/main" val="20013"/>
                    </a:ext>
                  </a:extLst>
                </a:gridCol>
                <a:gridCol w="317249">
                  <a:extLst>
                    <a:ext uri="{9D8B030D-6E8A-4147-A177-3AD203B41FA5}">
                      <a16:colId xmlns:a16="http://schemas.microsoft.com/office/drawing/2014/main" val="20014"/>
                    </a:ext>
                  </a:extLst>
                </a:gridCol>
                <a:gridCol w="317249">
                  <a:extLst>
                    <a:ext uri="{9D8B030D-6E8A-4147-A177-3AD203B41FA5}">
                      <a16:colId xmlns:a16="http://schemas.microsoft.com/office/drawing/2014/main" val="20015"/>
                    </a:ext>
                  </a:extLst>
                </a:gridCol>
                <a:gridCol w="317249">
                  <a:extLst>
                    <a:ext uri="{9D8B030D-6E8A-4147-A177-3AD203B41FA5}">
                      <a16:colId xmlns:a16="http://schemas.microsoft.com/office/drawing/2014/main" val="20016"/>
                    </a:ext>
                  </a:extLst>
                </a:gridCol>
                <a:gridCol w="317249">
                  <a:extLst>
                    <a:ext uri="{9D8B030D-6E8A-4147-A177-3AD203B41FA5}">
                      <a16:colId xmlns:a16="http://schemas.microsoft.com/office/drawing/2014/main" val="20017"/>
                    </a:ext>
                  </a:extLst>
                </a:gridCol>
                <a:gridCol w="317249">
                  <a:extLst>
                    <a:ext uri="{9D8B030D-6E8A-4147-A177-3AD203B41FA5}">
                      <a16:colId xmlns:a16="http://schemas.microsoft.com/office/drawing/2014/main" val="20018"/>
                    </a:ext>
                  </a:extLst>
                </a:gridCol>
                <a:gridCol w="317249">
                  <a:extLst>
                    <a:ext uri="{9D8B030D-6E8A-4147-A177-3AD203B41FA5}">
                      <a16:colId xmlns:a16="http://schemas.microsoft.com/office/drawing/2014/main" val="20019"/>
                    </a:ext>
                  </a:extLst>
                </a:gridCol>
                <a:gridCol w="317249">
                  <a:extLst>
                    <a:ext uri="{9D8B030D-6E8A-4147-A177-3AD203B41FA5}">
                      <a16:colId xmlns:a16="http://schemas.microsoft.com/office/drawing/2014/main" val="20020"/>
                    </a:ext>
                  </a:extLst>
                </a:gridCol>
                <a:gridCol w="317249">
                  <a:extLst>
                    <a:ext uri="{9D8B030D-6E8A-4147-A177-3AD203B41FA5}">
                      <a16:colId xmlns:a16="http://schemas.microsoft.com/office/drawing/2014/main" val="20021"/>
                    </a:ext>
                  </a:extLst>
                </a:gridCol>
                <a:gridCol w="317249">
                  <a:extLst>
                    <a:ext uri="{9D8B030D-6E8A-4147-A177-3AD203B41FA5}">
                      <a16:colId xmlns:a16="http://schemas.microsoft.com/office/drawing/2014/main" val="20022"/>
                    </a:ext>
                  </a:extLst>
                </a:gridCol>
                <a:gridCol w="317249">
                  <a:extLst>
                    <a:ext uri="{9D8B030D-6E8A-4147-A177-3AD203B41FA5}">
                      <a16:colId xmlns:a16="http://schemas.microsoft.com/office/drawing/2014/main" val="20023"/>
                    </a:ext>
                  </a:extLst>
                </a:gridCol>
                <a:gridCol w="317249">
                  <a:extLst>
                    <a:ext uri="{9D8B030D-6E8A-4147-A177-3AD203B41FA5}">
                      <a16:colId xmlns:a16="http://schemas.microsoft.com/office/drawing/2014/main" val="20024"/>
                    </a:ext>
                  </a:extLst>
                </a:gridCol>
              </a:tblGrid>
              <a:tr h="369320">
                <a:tc>
                  <a:txBody>
                    <a:bodyPr/>
                    <a:lstStyle/>
                    <a:p>
                      <a:pPr algn="ctr" fontAlgn="ctr"/>
                      <a:r>
                        <a:rPr lang="en-US" sz="1000" u="none" strike="noStrike" dirty="0">
                          <a:solidFill>
                            <a:schemeClr val="bg1"/>
                          </a:solidFill>
                          <a:effectLst/>
                        </a:rPr>
                        <a:t>Hour</a:t>
                      </a:r>
                      <a:endParaRPr lang="en-US" sz="10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07:30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08:30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08:30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09:30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09:30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10:30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10:30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11:30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a:solidFill>
                            <a:schemeClr val="bg1"/>
                          </a:solidFill>
                          <a:effectLst/>
                        </a:rPr>
                        <a:t>11:30</a:t>
                      </a:r>
                      <a:br>
                        <a:rPr lang="en-US" altLang="zh-TW" sz="700" u="none" strike="noStrike">
                          <a:solidFill>
                            <a:schemeClr val="bg1"/>
                          </a:solidFill>
                          <a:effectLst/>
                        </a:rPr>
                      </a:br>
                      <a:r>
                        <a:rPr lang="en-US" altLang="zh-TW" sz="700" u="none" strike="noStrike">
                          <a:solidFill>
                            <a:schemeClr val="bg1"/>
                          </a:solidFill>
                          <a:effectLst/>
                        </a:rPr>
                        <a:t>~</a:t>
                      </a:r>
                      <a:br>
                        <a:rPr lang="en-US" altLang="zh-TW" sz="700" u="none" strike="noStrike">
                          <a:solidFill>
                            <a:schemeClr val="bg1"/>
                          </a:solidFill>
                          <a:effectLst/>
                        </a:rPr>
                      </a:br>
                      <a:r>
                        <a:rPr lang="en-US" altLang="zh-TW" sz="700" u="none" strike="noStrike">
                          <a:solidFill>
                            <a:schemeClr val="bg1"/>
                          </a:solidFill>
                          <a:effectLst/>
                        </a:rPr>
                        <a:t>12:30</a:t>
                      </a:r>
                      <a:endParaRPr lang="en-US" altLang="zh-TW" sz="700" b="0" i="0" u="none" strike="noStrike">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12:30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13:30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13:30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14:30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a:solidFill>
                            <a:schemeClr val="bg1"/>
                          </a:solidFill>
                          <a:effectLst/>
                        </a:rPr>
                        <a:t>15:30</a:t>
                      </a:r>
                      <a:br>
                        <a:rPr lang="en-US" altLang="zh-TW" sz="700" u="none" strike="noStrike">
                          <a:solidFill>
                            <a:schemeClr val="bg1"/>
                          </a:solidFill>
                          <a:effectLst/>
                        </a:rPr>
                      </a:br>
                      <a:r>
                        <a:rPr lang="en-US" altLang="zh-TW" sz="700" u="none" strike="noStrike">
                          <a:solidFill>
                            <a:schemeClr val="bg1"/>
                          </a:solidFill>
                          <a:effectLst/>
                        </a:rPr>
                        <a:t>~</a:t>
                      </a:r>
                      <a:br>
                        <a:rPr lang="en-US" altLang="zh-TW" sz="700" u="none" strike="noStrike">
                          <a:solidFill>
                            <a:schemeClr val="bg1"/>
                          </a:solidFill>
                          <a:effectLst/>
                        </a:rPr>
                      </a:br>
                      <a:r>
                        <a:rPr lang="en-US" altLang="zh-TW" sz="700" u="none" strike="noStrike">
                          <a:solidFill>
                            <a:schemeClr val="bg1"/>
                          </a:solidFill>
                          <a:effectLst/>
                        </a:rPr>
                        <a:t>15:30</a:t>
                      </a:r>
                      <a:endParaRPr lang="en-US" altLang="zh-TW" sz="700" b="0" i="0" u="none" strike="noStrike">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15:30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16:30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16:30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17:30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17:30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18:30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18:30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19:30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19:30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20:30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20:30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21:30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21:30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22:30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22:30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23:30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a:solidFill>
                            <a:schemeClr val="bg1"/>
                          </a:solidFill>
                          <a:effectLst/>
                        </a:rPr>
                        <a:t>23:30</a:t>
                      </a:r>
                      <a:br>
                        <a:rPr lang="en-US" altLang="zh-TW" sz="700" u="none" strike="noStrike">
                          <a:solidFill>
                            <a:schemeClr val="bg1"/>
                          </a:solidFill>
                          <a:effectLst/>
                        </a:rPr>
                      </a:br>
                      <a:r>
                        <a:rPr lang="en-US" altLang="zh-TW" sz="700" u="none" strike="noStrike">
                          <a:solidFill>
                            <a:schemeClr val="bg1"/>
                          </a:solidFill>
                          <a:effectLst/>
                        </a:rPr>
                        <a:t>~</a:t>
                      </a:r>
                      <a:br>
                        <a:rPr lang="en-US" altLang="zh-TW" sz="700" u="none" strike="noStrike">
                          <a:solidFill>
                            <a:schemeClr val="bg1"/>
                          </a:solidFill>
                          <a:effectLst/>
                        </a:rPr>
                      </a:br>
                      <a:r>
                        <a:rPr lang="en-US" altLang="zh-TW" sz="700" u="none" strike="noStrike">
                          <a:solidFill>
                            <a:schemeClr val="bg1"/>
                          </a:solidFill>
                          <a:effectLst/>
                        </a:rPr>
                        <a:t>00:30</a:t>
                      </a:r>
                      <a:endParaRPr lang="en-US" altLang="zh-TW" sz="700" b="0" i="0" u="none" strike="noStrike">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00:30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01:30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01:30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02:30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02:30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03:30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03:30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04:30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04:30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05:30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05:30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06:30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tc>
                  <a:txBody>
                    <a:bodyPr/>
                    <a:lstStyle/>
                    <a:p>
                      <a:pPr algn="ctr" fontAlgn="ctr"/>
                      <a:r>
                        <a:rPr lang="en-US" altLang="zh-TW" sz="700" u="none" strike="noStrike" dirty="0">
                          <a:solidFill>
                            <a:schemeClr val="bg1"/>
                          </a:solidFill>
                          <a:effectLst/>
                        </a:rPr>
                        <a:t>06:30</a:t>
                      </a:r>
                      <a:br>
                        <a:rPr lang="en-US" altLang="zh-TW" sz="700" u="none" strike="noStrike" dirty="0">
                          <a:solidFill>
                            <a:schemeClr val="bg1"/>
                          </a:solidFill>
                          <a:effectLst/>
                        </a:rPr>
                      </a:br>
                      <a:r>
                        <a:rPr lang="en-US" altLang="zh-TW" sz="700" u="none" strike="noStrike" dirty="0">
                          <a:solidFill>
                            <a:schemeClr val="bg1"/>
                          </a:solidFill>
                          <a:effectLst/>
                        </a:rPr>
                        <a:t>~</a:t>
                      </a:r>
                      <a:br>
                        <a:rPr lang="en-US" altLang="zh-TW" sz="700" u="none" strike="noStrike" dirty="0">
                          <a:solidFill>
                            <a:schemeClr val="bg1"/>
                          </a:solidFill>
                          <a:effectLst/>
                        </a:rPr>
                      </a:br>
                      <a:r>
                        <a:rPr lang="en-US" altLang="zh-TW" sz="700" u="none" strike="noStrike" dirty="0">
                          <a:solidFill>
                            <a:schemeClr val="bg1"/>
                          </a:solidFill>
                          <a:effectLst/>
                        </a:rPr>
                        <a:t>07:30</a:t>
                      </a:r>
                      <a:endParaRPr lang="en-US" altLang="zh-TW" sz="700" b="0" i="0" u="none" strike="noStrike" dirty="0">
                        <a:solidFill>
                          <a:schemeClr val="bg1"/>
                        </a:solidFill>
                        <a:effectLst/>
                        <a:latin typeface="Arial Unicode MS"/>
                      </a:endParaRPr>
                    </a:p>
                  </a:txBody>
                  <a:tcPr marL="3274" marR="3274" marT="3269" marB="0" anchor="ctr">
                    <a:solidFill>
                      <a:schemeClr val="tx1">
                        <a:lumMod val="50000"/>
                        <a:lumOff val="50000"/>
                      </a:schemeClr>
                    </a:solidFill>
                  </a:tcPr>
                </a:tc>
                <a:extLst>
                  <a:ext uri="{0D108BD9-81ED-4DB2-BD59-A6C34878D82A}">
                    <a16:rowId xmlns:a16="http://schemas.microsoft.com/office/drawing/2014/main" val="10000"/>
                  </a:ext>
                </a:extLst>
              </a:tr>
              <a:tr h="287905">
                <a:tc>
                  <a:txBody>
                    <a:bodyPr/>
                    <a:lstStyle/>
                    <a:p>
                      <a:pPr algn="ctr" fontAlgn="ctr"/>
                      <a:r>
                        <a:rPr lang="en-US" sz="1000" u="none" strike="noStrike" dirty="0">
                          <a:effectLst/>
                        </a:rPr>
                        <a:t>Available rate</a:t>
                      </a:r>
                      <a:endParaRPr lang="en-US" sz="1000" b="0" i="0" u="none" strike="noStrike" dirty="0">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0.793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0.874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0.805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0.867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dirty="0">
                          <a:effectLst/>
                        </a:rPr>
                        <a:t>0.783 </a:t>
                      </a:r>
                      <a:endParaRPr lang="en-US" altLang="zh-TW" sz="800" b="0" i="0" u="none" strike="noStrike" dirty="0">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0.798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dirty="0">
                          <a:effectLst/>
                        </a:rPr>
                        <a:t>0.873 </a:t>
                      </a:r>
                      <a:endParaRPr lang="en-US" altLang="zh-TW" sz="800" b="0" i="0" u="none" strike="noStrike" dirty="0">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0.831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0.795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0.793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dirty="0">
                          <a:effectLst/>
                        </a:rPr>
                        <a:t>0.838 </a:t>
                      </a:r>
                      <a:endParaRPr lang="en-US" altLang="zh-TW" sz="800" b="0" i="0" u="none" strike="noStrike" dirty="0">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0.840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dirty="0">
                          <a:effectLst/>
                        </a:rPr>
                        <a:t>0.947 </a:t>
                      </a:r>
                      <a:endParaRPr lang="en-US" altLang="zh-TW" sz="800" b="0" i="0" u="none" strike="noStrike" dirty="0">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0.973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0.898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0.932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dirty="0">
                          <a:effectLst/>
                        </a:rPr>
                        <a:t>0.976 </a:t>
                      </a:r>
                      <a:endParaRPr lang="en-US" altLang="zh-TW" sz="800" b="0" i="0" u="none" strike="noStrike" dirty="0">
                        <a:solidFill>
                          <a:srgbClr val="000000"/>
                        </a:solidFill>
                        <a:effectLst/>
                        <a:latin typeface="Arial Unicode MS"/>
                      </a:endParaRPr>
                    </a:p>
                  </a:txBody>
                  <a:tcPr marL="3274" marR="3274" marT="3269" marB="0" anchor="ctr"/>
                </a:tc>
                <a:tc>
                  <a:txBody>
                    <a:bodyPr/>
                    <a:lstStyle/>
                    <a:p>
                      <a:pPr algn="ctr" fontAlgn="ctr"/>
                      <a:r>
                        <a:rPr lang="en-US" altLang="zh-TW" sz="800" u="none" strike="noStrike" dirty="0">
                          <a:effectLst/>
                        </a:rPr>
                        <a:t>0.906 </a:t>
                      </a:r>
                      <a:endParaRPr lang="en-US" altLang="zh-TW" sz="800" b="0" i="0" u="none" strike="noStrike" dirty="0">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0.929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dirty="0">
                          <a:effectLst/>
                        </a:rPr>
                        <a:t>0.899 </a:t>
                      </a:r>
                      <a:endParaRPr lang="en-US" altLang="zh-TW" sz="800" b="0" i="0" u="none" strike="noStrike" dirty="0">
                        <a:solidFill>
                          <a:srgbClr val="000000"/>
                        </a:solidFill>
                        <a:effectLst/>
                        <a:latin typeface="Arial Unicode MS"/>
                      </a:endParaRPr>
                    </a:p>
                  </a:txBody>
                  <a:tcPr marL="3274" marR="3274" marT="3269" marB="0" anchor="ctr"/>
                </a:tc>
                <a:tc>
                  <a:txBody>
                    <a:bodyPr/>
                    <a:lstStyle/>
                    <a:p>
                      <a:pPr algn="ctr" fontAlgn="ctr"/>
                      <a:r>
                        <a:rPr lang="en-US" altLang="zh-TW" sz="800" u="none" strike="noStrike" dirty="0">
                          <a:effectLst/>
                        </a:rPr>
                        <a:t>0.949 </a:t>
                      </a:r>
                      <a:endParaRPr lang="en-US" altLang="zh-TW" sz="800" b="0" i="0" u="none" strike="noStrike" dirty="0">
                        <a:solidFill>
                          <a:srgbClr val="000000"/>
                        </a:solidFill>
                        <a:effectLst/>
                        <a:latin typeface="Arial Unicode MS"/>
                      </a:endParaRPr>
                    </a:p>
                  </a:txBody>
                  <a:tcPr marL="3274" marR="3274" marT="3269" marB="0" anchor="ctr"/>
                </a:tc>
                <a:tc>
                  <a:txBody>
                    <a:bodyPr/>
                    <a:lstStyle/>
                    <a:p>
                      <a:pPr algn="ctr" fontAlgn="ctr"/>
                      <a:r>
                        <a:rPr lang="en-US" altLang="zh-TW" sz="800" u="none" strike="noStrike">
                          <a:effectLst/>
                        </a:rPr>
                        <a:t>0.965 </a:t>
                      </a:r>
                      <a:endParaRPr lang="en-US" altLang="zh-TW" sz="800" b="0" i="0" u="none" strike="noStrike">
                        <a:solidFill>
                          <a:srgbClr val="000000"/>
                        </a:solidFill>
                        <a:effectLst/>
                        <a:latin typeface="Arial Unicode MS"/>
                      </a:endParaRPr>
                    </a:p>
                  </a:txBody>
                  <a:tcPr marL="3274" marR="3274" marT="3269" marB="0" anchor="ctr"/>
                </a:tc>
                <a:tc>
                  <a:txBody>
                    <a:bodyPr/>
                    <a:lstStyle/>
                    <a:p>
                      <a:pPr algn="ctr" fontAlgn="ctr"/>
                      <a:r>
                        <a:rPr lang="en-US" altLang="zh-TW" sz="800" u="none" strike="noStrike" dirty="0">
                          <a:effectLst/>
                        </a:rPr>
                        <a:t>0.908 </a:t>
                      </a:r>
                      <a:endParaRPr lang="en-US" altLang="zh-TW" sz="800" b="0" i="0" u="none" strike="noStrike" dirty="0">
                        <a:solidFill>
                          <a:srgbClr val="000000"/>
                        </a:solidFill>
                        <a:effectLst/>
                        <a:latin typeface="Arial Unicode MS"/>
                      </a:endParaRPr>
                    </a:p>
                  </a:txBody>
                  <a:tcPr marL="3274" marR="3274" marT="3269" marB="0" anchor="ctr"/>
                </a:tc>
                <a:tc>
                  <a:txBody>
                    <a:bodyPr/>
                    <a:lstStyle/>
                    <a:p>
                      <a:pPr algn="ctr" fontAlgn="ctr"/>
                      <a:r>
                        <a:rPr lang="en-US" altLang="zh-TW" sz="800" u="none" strike="noStrike" dirty="0">
                          <a:effectLst/>
                        </a:rPr>
                        <a:t>0.966 </a:t>
                      </a:r>
                      <a:endParaRPr lang="en-US" altLang="zh-TW" sz="800" b="0" i="0" u="none" strike="noStrike" dirty="0">
                        <a:solidFill>
                          <a:srgbClr val="000000"/>
                        </a:solidFill>
                        <a:effectLst/>
                        <a:latin typeface="Arial Unicode MS"/>
                      </a:endParaRPr>
                    </a:p>
                  </a:txBody>
                  <a:tcPr marL="3274" marR="3274" marT="3269" marB="0" anchor="ctr"/>
                </a:tc>
                <a:extLst>
                  <a:ext uri="{0D108BD9-81ED-4DB2-BD59-A6C34878D82A}">
                    <a16:rowId xmlns:a16="http://schemas.microsoft.com/office/drawing/2014/main" val="10001"/>
                  </a:ext>
                </a:extLst>
              </a:tr>
            </a:tbl>
          </a:graphicData>
        </a:graphic>
      </p:graphicFrame>
      <p:sp>
        <p:nvSpPr>
          <p:cNvPr id="34902" name="文字方塊 6"/>
          <p:cNvSpPr txBox="1">
            <a:spLocks noChangeArrowheads="1"/>
          </p:cNvSpPr>
          <p:nvPr/>
        </p:nvSpPr>
        <p:spPr bwMode="auto">
          <a:xfrm>
            <a:off x="323850" y="2808288"/>
            <a:ext cx="2952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pPr>
            <a:r>
              <a:rPr lang="en-US" altLang="zh-TW" sz="1200" dirty="0"/>
              <a:t>Standard deviation (</a:t>
            </a:r>
            <a:r>
              <a:rPr lang="en-US" altLang="zh-TW" sz="1200" dirty="0" err="1"/>
              <a:t>Dv</a:t>
            </a:r>
            <a:r>
              <a:rPr lang="en-US" altLang="zh-TW" sz="1200" dirty="0"/>
              <a:t>) = 0.066</a:t>
            </a:r>
          </a:p>
          <a:p>
            <a:pPr eaLnBrk="1" hangingPunct="1">
              <a:spcBef>
                <a:spcPct val="0"/>
              </a:spcBef>
            </a:pPr>
            <a:r>
              <a:rPr lang="en-US" altLang="zh-TW" sz="1200" dirty="0"/>
              <a:t>Mean of the day= 0.881</a:t>
            </a:r>
          </a:p>
          <a:p>
            <a:pPr eaLnBrk="1" hangingPunct="1">
              <a:spcBef>
                <a:spcPct val="0"/>
              </a:spcBef>
            </a:pPr>
            <a:r>
              <a:rPr lang="en-US" altLang="zh-TW" sz="1200" dirty="0"/>
              <a:t>Historical max of mean=0.938 </a:t>
            </a:r>
            <a:endParaRPr lang="zh-TW" altLang="en-US" sz="1200" dirty="0"/>
          </a:p>
        </p:txBody>
      </p:sp>
      <p:sp>
        <p:nvSpPr>
          <p:cNvPr id="22" name="向下箭號 21"/>
          <p:cNvSpPr/>
          <p:nvPr/>
        </p:nvSpPr>
        <p:spPr bwMode="auto">
          <a:xfrm rot="16200000">
            <a:off x="3960019" y="1781969"/>
            <a:ext cx="252412" cy="269875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b="1"/>
          </a:p>
        </p:txBody>
      </p:sp>
      <p:sp>
        <p:nvSpPr>
          <p:cNvPr id="34904" name="文字方塊 22"/>
          <p:cNvSpPr txBox="1">
            <a:spLocks noChangeArrowheads="1"/>
          </p:cNvSpPr>
          <p:nvPr/>
        </p:nvSpPr>
        <p:spPr bwMode="auto">
          <a:xfrm>
            <a:off x="5435600" y="2994025"/>
            <a:ext cx="3240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200"/>
              <a:t>Normalized standard deviation (Dvn) = 0.053</a:t>
            </a:r>
          </a:p>
        </p:txBody>
      </p:sp>
      <p:pic>
        <p:nvPicPr>
          <p:cNvPr id="34905" name="Picture 4"/>
          <p:cNvPicPr>
            <a:picLocks noChangeAspect="1" noChangeArrowheads="1"/>
          </p:cNvPicPr>
          <p:nvPr/>
        </p:nvPicPr>
        <p:blipFill>
          <a:blip r:embed="rId3">
            <a:extLst>
              <a:ext uri="{28A0092B-C50C-407E-A947-70E740481C1C}">
                <a14:useLocalDpi xmlns:a14="http://schemas.microsoft.com/office/drawing/2010/main" val="0"/>
              </a:ext>
            </a:extLst>
          </a:blip>
          <a:srcRect t="25983"/>
          <a:stretch>
            <a:fillRect/>
          </a:stretch>
        </p:blipFill>
        <p:spPr bwMode="auto">
          <a:xfrm>
            <a:off x="3067050" y="2646363"/>
            <a:ext cx="20097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表格 8"/>
          <p:cNvGraphicFramePr>
            <a:graphicFrameLocks noGrp="1"/>
          </p:cNvGraphicFramePr>
          <p:nvPr/>
        </p:nvGraphicFramePr>
        <p:xfrm>
          <a:off x="457200" y="4075113"/>
          <a:ext cx="8291515" cy="2233614"/>
        </p:xfrm>
        <a:graphic>
          <a:graphicData uri="http://schemas.openxmlformats.org/drawingml/2006/table">
            <a:tbl>
              <a:tblPr>
                <a:tableStyleId>{5C22544A-7EE6-4342-B048-85BDC9FD1C3A}</a:tableStyleId>
              </a:tblPr>
              <a:tblGrid>
                <a:gridCol w="786790">
                  <a:extLst>
                    <a:ext uri="{9D8B030D-6E8A-4147-A177-3AD203B41FA5}">
                      <a16:colId xmlns:a16="http://schemas.microsoft.com/office/drawing/2014/main" val="20000"/>
                    </a:ext>
                  </a:extLst>
                </a:gridCol>
                <a:gridCol w="706042">
                  <a:extLst>
                    <a:ext uri="{9D8B030D-6E8A-4147-A177-3AD203B41FA5}">
                      <a16:colId xmlns:a16="http://schemas.microsoft.com/office/drawing/2014/main" val="20001"/>
                    </a:ext>
                  </a:extLst>
                </a:gridCol>
                <a:gridCol w="730704">
                  <a:extLst>
                    <a:ext uri="{9D8B030D-6E8A-4147-A177-3AD203B41FA5}">
                      <a16:colId xmlns:a16="http://schemas.microsoft.com/office/drawing/2014/main" val="20002"/>
                    </a:ext>
                  </a:extLst>
                </a:gridCol>
                <a:gridCol w="730704">
                  <a:extLst>
                    <a:ext uri="{9D8B030D-6E8A-4147-A177-3AD203B41FA5}">
                      <a16:colId xmlns:a16="http://schemas.microsoft.com/office/drawing/2014/main" val="20003"/>
                    </a:ext>
                  </a:extLst>
                </a:gridCol>
                <a:gridCol w="730704">
                  <a:extLst>
                    <a:ext uri="{9D8B030D-6E8A-4147-A177-3AD203B41FA5}">
                      <a16:colId xmlns:a16="http://schemas.microsoft.com/office/drawing/2014/main" val="20004"/>
                    </a:ext>
                  </a:extLst>
                </a:gridCol>
                <a:gridCol w="730704">
                  <a:extLst>
                    <a:ext uri="{9D8B030D-6E8A-4147-A177-3AD203B41FA5}">
                      <a16:colId xmlns:a16="http://schemas.microsoft.com/office/drawing/2014/main" val="20005"/>
                    </a:ext>
                  </a:extLst>
                </a:gridCol>
                <a:gridCol w="730704">
                  <a:extLst>
                    <a:ext uri="{9D8B030D-6E8A-4147-A177-3AD203B41FA5}">
                      <a16:colId xmlns:a16="http://schemas.microsoft.com/office/drawing/2014/main" val="20006"/>
                    </a:ext>
                  </a:extLst>
                </a:gridCol>
                <a:gridCol w="730704">
                  <a:extLst>
                    <a:ext uri="{9D8B030D-6E8A-4147-A177-3AD203B41FA5}">
                      <a16:colId xmlns:a16="http://schemas.microsoft.com/office/drawing/2014/main" val="20007"/>
                    </a:ext>
                  </a:extLst>
                </a:gridCol>
                <a:gridCol w="730704">
                  <a:extLst>
                    <a:ext uri="{9D8B030D-6E8A-4147-A177-3AD203B41FA5}">
                      <a16:colId xmlns:a16="http://schemas.microsoft.com/office/drawing/2014/main" val="20008"/>
                    </a:ext>
                  </a:extLst>
                </a:gridCol>
                <a:gridCol w="730704">
                  <a:extLst>
                    <a:ext uri="{9D8B030D-6E8A-4147-A177-3AD203B41FA5}">
                      <a16:colId xmlns:a16="http://schemas.microsoft.com/office/drawing/2014/main" val="20009"/>
                    </a:ext>
                  </a:extLst>
                </a:gridCol>
                <a:gridCol w="953051">
                  <a:extLst>
                    <a:ext uri="{9D8B030D-6E8A-4147-A177-3AD203B41FA5}">
                      <a16:colId xmlns:a16="http://schemas.microsoft.com/office/drawing/2014/main" val="20010"/>
                    </a:ext>
                  </a:extLst>
                </a:gridCol>
              </a:tblGrid>
              <a:tr h="238889">
                <a:tc rowSpan="2">
                  <a:txBody>
                    <a:bodyPr/>
                    <a:lstStyle/>
                    <a:p>
                      <a:pPr algn="ctr" fontAlgn="ctr"/>
                      <a:r>
                        <a:rPr lang="en-US" sz="1000" u="none" strike="noStrike" dirty="0">
                          <a:solidFill>
                            <a:schemeClr val="bg1"/>
                          </a:solidFill>
                          <a:effectLst/>
                        </a:rPr>
                        <a:t>Machine category</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rowSpan="2">
                  <a:txBody>
                    <a:bodyPr/>
                    <a:lstStyle/>
                    <a:p>
                      <a:pPr algn="ctr" fontAlgn="ctr"/>
                      <a:r>
                        <a:rPr lang="en-US" sz="1000" u="none" strike="noStrike" dirty="0">
                          <a:solidFill>
                            <a:schemeClr val="bg1"/>
                          </a:solidFill>
                          <a:effectLst/>
                        </a:rPr>
                        <a:t>Machine group</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gridSpan="4">
                  <a:txBody>
                    <a:bodyPr/>
                    <a:lstStyle/>
                    <a:p>
                      <a:pPr algn="ctr" fontAlgn="ctr"/>
                      <a:r>
                        <a:rPr lang="en-US" sz="1000" u="none" strike="noStrike" dirty="0">
                          <a:solidFill>
                            <a:schemeClr val="bg1"/>
                          </a:solidFill>
                          <a:effectLst/>
                        </a:rPr>
                        <a:t>PM</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gridSpan="5">
                  <a:txBody>
                    <a:bodyPr/>
                    <a:lstStyle/>
                    <a:p>
                      <a:pPr algn="ctr" fontAlgn="ctr"/>
                      <a:r>
                        <a:rPr lang="en-US" sz="1000" u="none" strike="noStrike" dirty="0">
                          <a:solidFill>
                            <a:schemeClr val="bg1"/>
                          </a:solidFill>
                          <a:effectLst/>
                        </a:rPr>
                        <a:t>MON</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382222">
                <a:tc vMerge="1">
                  <a:txBody>
                    <a:bodyPr/>
                    <a:lstStyle/>
                    <a:p>
                      <a:endParaRPr lang="zh-TW" altLang="en-US"/>
                    </a:p>
                  </a:txBody>
                  <a:tcPr/>
                </a:tc>
                <a:tc vMerge="1">
                  <a:txBody>
                    <a:bodyPr/>
                    <a:lstStyle/>
                    <a:p>
                      <a:endParaRPr lang="zh-TW" altLang="en-US"/>
                    </a:p>
                  </a:txBody>
                  <a:tcPr/>
                </a:tc>
                <a:tc>
                  <a:txBody>
                    <a:bodyPr/>
                    <a:lstStyle/>
                    <a:p>
                      <a:pPr algn="ctr" fontAlgn="ctr"/>
                      <a:r>
                        <a:rPr lang="en-US" sz="1000" u="none" strike="noStrike" dirty="0">
                          <a:solidFill>
                            <a:schemeClr val="bg1"/>
                          </a:solidFill>
                          <a:effectLst/>
                        </a:rPr>
                        <a:t>Day</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Night</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1000" u="none" strike="noStrike" smtClean="0">
                          <a:solidFill>
                            <a:schemeClr val="bg1"/>
                          </a:solidFill>
                          <a:effectLst/>
                        </a:rPr>
                        <a:t>Day-Night</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1000" u="none" strike="noStrike">
                          <a:solidFill>
                            <a:schemeClr val="bg1"/>
                          </a:solidFill>
                          <a:effectLst/>
                        </a:rPr>
                        <a:t>Frequency (day)</a:t>
                      </a:r>
                      <a:endParaRPr lang="en-US" sz="1000" b="0" i="0" u="none" strike="noStrike">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Day</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Night</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1000" u="none" strike="noStrike">
                          <a:solidFill>
                            <a:schemeClr val="bg1"/>
                          </a:solidFill>
                          <a:effectLst/>
                        </a:rPr>
                        <a:t>Total</a:t>
                      </a:r>
                      <a:endParaRPr lang="en-US" sz="1000" b="0" i="0" u="none" strike="noStrike">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Frequency (day)</a:t>
                      </a:r>
                      <a:endParaRPr lang="en-US" sz="1000" b="0" i="0" u="none" strike="noStrike" dirty="0">
                        <a:solidFill>
                          <a:schemeClr val="bg1"/>
                        </a:solidFill>
                        <a:effectLst/>
                        <a:latin typeface="Arial"/>
                      </a:endParaRPr>
                    </a:p>
                  </a:txBody>
                  <a:tcPr marL="0" marR="0" marT="0" marB="0" anchor="ctr">
                    <a:solidFill>
                      <a:schemeClr val="tx1">
                        <a:lumMod val="50000"/>
                        <a:lumOff val="50000"/>
                      </a:schemeClr>
                    </a:solidFill>
                  </a:tcPr>
                </a:tc>
                <a:tc>
                  <a:txBody>
                    <a:bodyPr/>
                    <a:lstStyle/>
                    <a:p>
                      <a:pPr algn="ctr" fontAlgn="ctr"/>
                      <a:r>
                        <a:rPr lang="en-US" sz="1000" b="1" u="none" strike="noStrike" dirty="0">
                          <a:solidFill>
                            <a:schemeClr val="bg1"/>
                          </a:solidFill>
                          <a:effectLst/>
                        </a:rPr>
                        <a:t>Timing for Monitor</a:t>
                      </a:r>
                      <a:endParaRPr lang="en-US" sz="1000" b="1" i="0" u="none" strike="noStrike" dirty="0">
                        <a:solidFill>
                          <a:schemeClr val="bg1"/>
                        </a:solidFill>
                        <a:effectLst/>
                        <a:latin typeface="Arial"/>
                      </a:endParaRPr>
                    </a:p>
                  </a:txBody>
                  <a:tcPr marL="0" marR="0" marT="0" marB="0" anchor="ctr">
                    <a:solidFill>
                      <a:schemeClr val="tx1">
                        <a:lumMod val="50000"/>
                        <a:lumOff val="50000"/>
                      </a:schemeClr>
                    </a:solidFill>
                  </a:tcPr>
                </a:tc>
                <a:extLst>
                  <a:ext uri="{0D108BD9-81ED-4DB2-BD59-A6C34878D82A}">
                    <a16:rowId xmlns:a16="http://schemas.microsoft.com/office/drawing/2014/main" val="10001"/>
                  </a:ext>
                </a:extLst>
              </a:tr>
              <a:tr h="179167">
                <a:tc>
                  <a:txBody>
                    <a:bodyPr/>
                    <a:lstStyle/>
                    <a:p>
                      <a:pPr algn="ctr" fontAlgn="ctr"/>
                      <a:r>
                        <a:rPr lang="en-US" sz="1000" u="none" strike="noStrike" dirty="0">
                          <a:effectLst/>
                        </a:rPr>
                        <a:t>Dry etch</a:t>
                      </a:r>
                      <a:endParaRPr lang="en-US" sz="1000" b="0" i="0" u="none" strike="noStrike" dirty="0">
                        <a:solidFill>
                          <a:srgbClr val="000000"/>
                        </a:solidFill>
                        <a:effectLst/>
                        <a:latin typeface="Arial"/>
                      </a:endParaRPr>
                    </a:p>
                  </a:txBody>
                  <a:tcPr marL="0" marR="0" marT="0" marB="0" anchor="ctr"/>
                </a:tc>
                <a:tc>
                  <a:txBody>
                    <a:bodyPr/>
                    <a:lstStyle/>
                    <a:p>
                      <a:pPr algn="ctr" fontAlgn="ctr"/>
                      <a:r>
                        <a:rPr lang="en-US" sz="1000" u="none" strike="noStrike">
                          <a:effectLst/>
                        </a:rPr>
                        <a:t>ACE</a:t>
                      </a:r>
                      <a:endParaRPr lang="en-US"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0.56%</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0.02%</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0.53%</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5.29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0.20%</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0.15%</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0.35%</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2.81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sz="1000" b="1" u="none" strike="noStrike" dirty="0">
                          <a:solidFill>
                            <a:srgbClr val="0000FF"/>
                          </a:solidFill>
                          <a:effectLst/>
                        </a:rPr>
                        <a:t>Night</a:t>
                      </a:r>
                      <a:endParaRPr lang="en-US" sz="1000" b="1" i="0" u="none" strike="noStrike" dirty="0">
                        <a:solidFill>
                          <a:srgbClr val="0000FF"/>
                        </a:solidFill>
                        <a:effectLst/>
                        <a:latin typeface="Arial"/>
                      </a:endParaRPr>
                    </a:p>
                  </a:txBody>
                  <a:tcPr marL="0" marR="0" marT="0" marB="0" anchor="ctr"/>
                </a:tc>
                <a:extLst>
                  <a:ext uri="{0D108BD9-81ED-4DB2-BD59-A6C34878D82A}">
                    <a16:rowId xmlns:a16="http://schemas.microsoft.com/office/drawing/2014/main" val="10002"/>
                  </a:ext>
                </a:extLst>
              </a:tr>
              <a:tr h="179167">
                <a:tc>
                  <a:txBody>
                    <a:bodyPr/>
                    <a:lstStyle/>
                    <a:p>
                      <a:pPr algn="ctr" fontAlgn="ctr"/>
                      <a:r>
                        <a:rPr lang="en-US" sz="1000" u="none" strike="noStrike" dirty="0">
                          <a:effectLst/>
                        </a:rPr>
                        <a:t>CMP</a:t>
                      </a:r>
                      <a:endParaRPr lang="en-US" sz="1000" b="0" i="0" u="none" strike="noStrike" dirty="0">
                        <a:solidFill>
                          <a:srgbClr val="000000"/>
                        </a:solidFill>
                        <a:effectLst/>
                        <a:latin typeface="Arial"/>
                      </a:endParaRPr>
                    </a:p>
                  </a:txBody>
                  <a:tcPr marL="0" marR="0" marT="0" marB="0" anchor="ctr"/>
                </a:tc>
                <a:tc>
                  <a:txBody>
                    <a:bodyPr/>
                    <a:lstStyle/>
                    <a:p>
                      <a:pPr algn="ctr" fontAlgn="ctr"/>
                      <a:r>
                        <a:rPr lang="en-US" sz="1000" u="none" strike="noStrike">
                          <a:effectLst/>
                        </a:rPr>
                        <a:t>ACE_VIA</a:t>
                      </a:r>
                      <a:endParaRPr lang="en-US"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0.47%</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0.02%</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0.45%</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9.22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0.12%</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0.01%</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0.13%</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1.08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sz="1000" b="1" u="none" strike="noStrike" dirty="0">
                          <a:solidFill>
                            <a:srgbClr val="0000FF"/>
                          </a:solidFill>
                          <a:effectLst/>
                        </a:rPr>
                        <a:t>Night</a:t>
                      </a:r>
                      <a:endParaRPr lang="en-US" sz="1000" b="1" i="0" u="none" strike="noStrike" dirty="0">
                        <a:solidFill>
                          <a:srgbClr val="0000FF"/>
                        </a:solidFill>
                        <a:effectLst/>
                        <a:latin typeface="Arial"/>
                      </a:endParaRPr>
                    </a:p>
                  </a:txBody>
                  <a:tcPr marL="0" marR="0" marT="0" marB="0" anchor="ctr"/>
                </a:tc>
                <a:extLst>
                  <a:ext uri="{0D108BD9-81ED-4DB2-BD59-A6C34878D82A}">
                    <a16:rowId xmlns:a16="http://schemas.microsoft.com/office/drawing/2014/main" val="10003"/>
                  </a:ext>
                </a:extLst>
              </a:tr>
              <a:tr h="179167">
                <a:tc>
                  <a:txBody>
                    <a:bodyPr/>
                    <a:lstStyle/>
                    <a:p>
                      <a:pPr algn="ctr" fontAlgn="ctr"/>
                      <a:r>
                        <a:rPr lang="en-US" sz="1000" u="none" strike="noStrike" dirty="0">
                          <a:effectLst/>
                        </a:rPr>
                        <a:t>Furnace</a:t>
                      </a:r>
                      <a:endParaRPr lang="en-US" sz="1000" b="0" i="0" u="none" strike="noStrike" dirty="0">
                        <a:solidFill>
                          <a:srgbClr val="000000"/>
                        </a:solidFill>
                        <a:effectLst/>
                        <a:latin typeface="Arial"/>
                      </a:endParaRPr>
                    </a:p>
                  </a:txBody>
                  <a:tcPr marL="0" marR="0" marT="0" marB="0" anchor="ctr"/>
                </a:tc>
                <a:tc>
                  <a:txBody>
                    <a:bodyPr/>
                    <a:lstStyle/>
                    <a:p>
                      <a:pPr algn="ctr" fontAlgn="ctr"/>
                      <a:r>
                        <a:rPr lang="en-US" sz="1000" u="none" strike="noStrike">
                          <a:effectLst/>
                        </a:rPr>
                        <a:t>ALLOY</a:t>
                      </a:r>
                      <a:endParaRPr lang="en-US"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0.0%</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0.0%</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0.0%</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15.25 </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0.84%</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0.04%</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0.88%</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1.54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sz="1000" b="1" u="none" strike="noStrike" dirty="0" err="1">
                          <a:solidFill>
                            <a:srgbClr val="0000FF"/>
                          </a:solidFill>
                          <a:effectLst/>
                        </a:rPr>
                        <a:t>Day&amp;night</a:t>
                      </a:r>
                      <a:endParaRPr lang="en-US" sz="1000" b="1" i="0" u="none" strike="noStrike" dirty="0">
                        <a:solidFill>
                          <a:srgbClr val="0000FF"/>
                        </a:solidFill>
                        <a:effectLst/>
                        <a:latin typeface="Arial"/>
                      </a:endParaRPr>
                    </a:p>
                  </a:txBody>
                  <a:tcPr marL="0" marR="0" marT="0" marB="0" anchor="ctr"/>
                </a:tc>
                <a:extLst>
                  <a:ext uri="{0D108BD9-81ED-4DB2-BD59-A6C34878D82A}">
                    <a16:rowId xmlns:a16="http://schemas.microsoft.com/office/drawing/2014/main" val="10004"/>
                  </a:ext>
                </a:extLst>
              </a:tr>
              <a:tr h="179167">
                <a:tc>
                  <a:txBody>
                    <a:bodyPr/>
                    <a:lstStyle/>
                    <a:p>
                      <a:pPr algn="ctr" fontAlgn="ctr"/>
                      <a:r>
                        <a:rPr lang="en-US" sz="1000" u="none" strike="noStrike" dirty="0">
                          <a:effectLst/>
                        </a:rPr>
                        <a:t>CMP</a:t>
                      </a:r>
                      <a:endParaRPr lang="en-US" sz="1000" b="0" i="0" u="none" strike="noStrike" dirty="0">
                        <a:solidFill>
                          <a:srgbClr val="000000"/>
                        </a:solidFill>
                        <a:effectLst/>
                        <a:latin typeface="Arial"/>
                      </a:endParaRPr>
                    </a:p>
                  </a:txBody>
                  <a:tcPr marL="0" marR="0" marT="0" marB="0" anchor="ctr"/>
                </a:tc>
                <a:tc>
                  <a:txBody>
                    <a:bodyPr/>
                    <a:lstStyle/>
                    <a:p>
                      <a:pPr algn="ctr" fontAlgn="ctr"/>
                      <a:r>
                        <a:rPr lang="en-US" sz="1000" u="none" strike="noStrike">
                          <a:effectLst/>
                        </a:rPr>
                        <a:t>CPO_F</a:t>
                      </a:r>
                      <a:endParaRPr lang="en-US"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14.61%</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6.57%</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8.04%</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2.57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1.41%</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0.06%</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1.47%</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1.23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sz="1000" b="1" u="none" strike="noStrike" dirty="0">
                          <a:solidFill>
                            <a:srgbClr val="0000FF"/>
                          </a:solidFill>
                          <a:effectLst/>
                        </a:rPr>
                        <a:t>Night</a:t>
                      </a:r>
                      <a:endParaRPr lang="en-US" sz="1000" b="1" i="0" u="none" strike="noStrike" dirty="0">
                        <a:solidFill>
                          <a:srgbClr val="0000FF"/>
                        </a:solidFill>
                        <a:effectLst/>
                        <a:latin typeface="Arial"/>
                      </a:endParaRPr>
                    </a:p>
                  </a:txBody>
                  <a:tcPr marL="0" marR="0" marT="0" marB="0" anchor="ctr"/>
                </a:tc>
                <a:extLst>
                  <a:ext uri="{0D108BD9-81ED-4DB2-BD59-A6C34878D82A}">
                    <a16:rowId xmlns:a16="http://schemas.microsoft.com/office/drawing/2014/main" val="10005"/>
                  </a:ext>
                </a:extLst>
              </a:tr>
              <a:tr h="179167">
                <a:tc>
                  <a:txBody>
                    <a:bodyPr/>
                    <a:lstStyle/>
                    <a:p>
                      <a:pPr algn="ctr" fontAlgn="ctr"/>
                      <a:r>
                        <a:rPr lang="en-US" sz="1000" u="none" strike="noStrike" dirty="0">
                          <a:effectLst/>
                        </a:rPr>
                        <a:t>Wet station</a:t>
                      </a:r>
                      <a:endParaRPr lang="en-US" sz="1000" b="0" i="0" u="none" strike="noStrike" dirty="0">
                        <a:solidFill>
                          <a:srgbClr val="000000"/>
                        </a:solidFill>
                        <a:effectLst/>
                        <a:latin typeface="Arial"/>
                      </a:endParaRPr>
                    </a:p>
                  </a:txBody>
                  <a:tcPr marL="0" marR="0" marT="0" marB="0" anchor="ctr"/>
                </a:tc>
                <a:tc>
                  <a:txBody>
                    <a:bodyPr/>
                    <a:lstStyle/>
                    <a:p>
                      <a:pPr algn="ctr" fontAlgn="ctr"/>
                      <a:r>
                        <a:rPr lang="en-US" sz="1000" u="none" strike="noStrike">
                          <a:effectLst/>
                        </a:rPr>
                        <a:t>CRB</a:t>
                      </a:r>
                      <a:endParaRPr lang="en-US"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8.34</a:t>
                      </a: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1.67%</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6.67</a:t>
                      </a: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3.51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0.55%</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b="0" i="0" u="none" strike="noStrike" dirty="0" smtClean="0">
                          <a:solidFill>
                            <a:schemeClr val="dk1"/>
                          </a:solidFill>
                          <a:effectLst/>
                          <a:latin typeface="+mn-lt"/>
                        </a:rPr>
                        <a:t>0.19</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0.74%</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1.56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sz="1000" b="1" u="none" strike="noStrike" dirty="0">
                          <a:solidFill>
                            <a:srgbClr val="0000FF"/>
                          </a:solidFill>
                          <a:effectLst/>
                        </a:rPr>
                        <a:t>Night</a:t>
                      </a:r>
                      <a:endParaRPr lang="en-US" sz="1000" b="1" i="0" u="none" strike="noStrike" dirty="0">
                        <a:solidFill>
                          <a:srgbClr val="0000FF"/>
                        </a:solidFill>
                        <a:effectLst/>
                        <a:latin typeface="Arial"/>
                      </a:endParaRPr>
                    </a:p>
                  </a:txBody>
                  <a:tcPr marL="0" marR="0" marT="0" marB="0" anchor="ctr"/>
                </a:tc>
                <a:extLst>
                  <a:ext uri="{0D108BD9-81ED-4DB2-BD59-A6C34878D82A}">
                    <a16:rowId xmlns:a16="http://schemas.microsoft.com/office/drawing/2014/main" val="10006"/>
                  </a:ext>
                </a:extLst>
              </a:tr>
              <a:tr h="179167">
                <a:tc>
                  <a:txBody>
                    <a:bodyPr/>
                    <a:lstStyle/>
                    <a:p>
                      <a:pPr algn="ctr" fontAlgn="ct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b="1" u="none" strike="noStrike" dirty="0">
                          <a:solidFill>
                            <a:srgbClr val="0000FF"/>
                          </a:solidFill>
                          <a:effectLst/>
                        </a:rPr>
                        <a:t>…..</a:t>
                      </a:r>
                      <a:endParaRPr lang="en-US" altLang="zh-TW" sz="1000" b="1" i="0" u="none" strike="noStrike" dirty="0">
                        <a:solidFill>
                          <a:srgbClr val="0000FF"/>
                        </a:solidFill>
                        <a:effectLst/>
                        <a:latin typeface="Arial"/>
                      </a:endParaRPr>
                    </a:p>
                  </a:txBody>
                  <a:tcPr marL="0" marR="0" marT="0" marB="0" anchor="ctr"/>
                </a:tc>
                <a:extLst>
                  <a:ext uri="{0D108BD9-81ED-4DB2-BD59-A6C34878D82A}">
                    <a16:rowId xmlns:a16="http://schemas.microsoft.com/office/drawing/2014/main" val="10007"/>
                  </a:ext>
                </a:extLst>
              </a:tr>
              <a:tr h="179167">
                <a:tc>
                  <a:txBody>
                    <a:bodyPr/>
                    <a:lstStyle/>
                    <a:p>
                      <a:pPr algn="ctr" fontAlgn="ctr"/>
                      <a:r>
                        <a:rPr lang="en-US" sz="1000" u="none" strike="noStrike" dirty="0">
                          <a:effectLst/>
                        </a:rPr>
                        <a:t>Thin film</a:t>
                      </a:r>
                      <a:endParaRPr lang="en-US" sz="1000" b="0" i="0" u="none" strike="noStrike" dirty="0">
                        <a:solidFill>
                          <a:srgbClr val="000000"/>
                        </a:solidFill>
                        <a:effectLst/>
                        <a:latin typeface="Arial"/>
                      </a:endParaRPr>
                    </a:p>
                  </a:txBody>
                  <a:tcPr marL="0" marR="0" marT="0" marB="0" anchor="ctr"/>
                </a:tc>
                <a:tc>
                  <a:txBody>
                    <a:bodyPr/>
                    <a:lstStyle/>
                    <a:p>
                      <a:pPr algn="ctr" fontAlgn="ctr"/>
                      <a:r>
                        <a:rPr lang="en-US" sz="1000" u="none" strike="noStrike" dirty="0">
                          <a:effectLst/>
                        </a:rPr>
                        <a:t>HDP_P</a:t>
                      </a:r>
                      <a:endParaRPr lang="en-US"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3.64%</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4.32%</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smtClean="0">
                          <a:effectLst/>
                        </a:rPr>
                        <a:t>-0.67</a:t>
                      </a: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4.33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0.11%</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0.15%</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0.25%</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2.52 </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sz="1000" b="1" u="none" strike="noStrike" dirty="0">
                          <a:solidFill>
                            <a:srgbClr val="0000FF"/>
                          </a:solidFill>
                          <a:effectLst/>
                        </a:rPr>
                        <a:t>Day</a:t>
                      </a:r>
                      <a:endParaRPr lang="en-US" sz="1000" b="1" i="0" u="none" strike="noStrike" dirty="0">
                        <a:solidFill>
                          <a:srgbClr val="0000FF"/>
                        </a:solidFill>
                        <a:effectLst/>
                        <a:latin typeface="Arial"/>
                      </a:endParaRPr>
                    </a:p>
                  </a:txBody>
                  <a:tcPr marL="0" marR="0" marT="0" marB="0" anchor="ctr"/>
                </a:tc>
                <a:extLst>
                  <a:ext uri="{0D108BD9-81ED-4DB2-BD59-A6C34878D82A}">
                    <a16:rowId xmlns:a16="http://schemas.microsoft.com/office/drawing/2014/main" val="10008"/>
                  </a:ext>
                </a:extLst>
              </a:tr>
              <a:tr h="179167">
                <a:tc>
                  <a:txBody>
                    <a:bodyPr/>
                    <a:lstStyle/>
                    <a:p>
                      <a:pPr algn="ctr" fontAlgn="ctr"/>
                      <a:r>
                        <a:rPr lang="en-US" sz="1000" u="none" strike="noStrike">
                          <a:effectLst/>
                        </a:rPr>
                        <a:t>Furnace</a:t>
                      </a:r>
                      <a:endParaRPr lang="en-US" sz="1000" b="0" i="0" u="none" strike="noStrike">
                        <a:solidFill>
                          <a:srgbClr val="000000"/>
                        </a:solidFill>
                        <a:effectLst/>
                        <a:latin typeface="Arial"/>
                      </a:endParaRPr>
                    </a:p>
                  </a:txBody>
                  <a:tcPr marL="0" marR="0" marT="0" marB="0" anchor="ctr"/>
                </a:tc>
                <a:tc>
                  <a:txBody>
                    <a:bodyPr/>
                    <a:lstStyle/>
                    <a:p>
                      <a:pPr algn="ctr" fontAlgn="ctr"/>
                      <a:r>
                        <a:rPr lang="en-US" sz="1000" u="none" strike="noStrike" dirty="0">
                          <a:effectLst/>
                        </a:rPr>
                        <a:t>HTO</a:t>
                      </a:r>
                      <a:endParaRPr lang="en-US"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0.00%</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0.00%</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0.00%</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a:effectLst/>
                        </a:rPr>
                        <a:t>4.29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0.23%</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0.12%</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0.35%</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2.12 </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sz="1000" b="1" u="none" strike="noStrike" dirty="0" err="1">
                          <a:solidFill>
                            <a:srgbClr val="0000FF"/>
                          </a:solidFill>
                          <a:effectLst/>
                        </a:rPr>
                        <a:t>Day&amp;night</a:t>
                      </a:r>
                      <a:endParaRPr lang="en-US" sz="1000" b="1" i="0" u="none" strike="noStrike" dirty="0">
                        <a:solidFill>
                          <a:srgbClr val="0000FF"/>
                        </a:solidFill>
                        <a:effectLst/>
                        <a:latin typeface="Arial"/>
                      </a:endParaRPr>
                    </a:p>
                  </a:txBody>
                  <a:tcPr marL="0" marR="0" marT="0" marB="0" anchor="ctr"/>
                </a:tc>
                <a:extLst>
                  <a:ext uri="{0D108BD9-81ED-4DB2-BD59-A6C34878D82A}">
                    <a16:rowId xmlns:a16="http://schemas.microsoft.com/office/drawing/2014/main" val="10009"/>
                  </a:ext>
                </a:extLst>
              </a:tr>
              <a:tr h="179167">
                <a:tc>
                  <a:txBody>
                    <a:bodyPr/>
                    <a:lstStyle/>
                    <a:p>
                      <a:pPr algn="ctr" fontAlgn="ctr"/>
                      <a:r>
                        <a:rPr lang="en-US" sz="1000" u="none" strike="noStrike">
                          <a:effectLst/>
                        </a:rPr>
                        <a:t>Implant</a:t>
                      </a:r>
                      <a:endParaRPr lang="en-US" sz="1000" b="0" i="0" u="none" strike="noStrike">
                        <a:solidFill>
                          <a:srgbClr val="000000"/>
                        </a:solidFill>
                        <a:effectLst/>
                        <a:latin typeface="Arial"/>
                      </a:endParaRPr>
                    </a:p>
                  </a:txBody>
                  <a:tcPr marL="0" marR="0" marT="0" marB="0" anchor="ctr"/>
                </a:tc>
                <a:tc>
                  <a:txBody>
                    <a:bodyPr/>
                    <a:lstStyle/>
                    <a:p>
                      <a:pPr algn="ctr" fontAlgn="ctr"/>
                      <a:r>
                        <a:rPr lang="en-US" sz="1000" u="none" strike="noStrike" dirty="0">
                          <a:effectLst/>
                        </a:rPr>
                        <a:t>IHE</a:t>
                      </a:r>
                      <a:endParaRPr lang="en-US"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22.43%</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24.03%</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smtClean="0">
                          <a:effectLst/>
                        </a:rPr>
                        <a:t>-1.60</a:t>
                      </a:r>
                      <a:r>
                        <a:rPr lang="en-US" altLang="zh-TW" sz="1000" u="none" strike="noStrike" dirty="0">
                          <a:effectLst/>
                        </a:rPr>
                        <a:t>%</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a:effectLst/>
                        </a:rPr>
                        <a:t>2.95 </a:t>
                      </a:r>
                      <a:endParaRPr lang="en-US" altLang="zh-TW" sz="1000" b="0" i="0" u="none" strike="noStrike">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1.06%</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1.04%</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smtClean="0">
                          <a:effectLst/>
                        </a:rPr>
                        <a:t>2.10%</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altLang="zh-TW" sz="1000" u="none" strike="noStrike" dirty="0">
                          <a:effectLst/>
                        </a:rPr>
                        <a:t>1.38 </a:t>
                      </a:r>
                      <a:endParaRPr lang="en-US" altLang="zh-TW" sz="1000" b="0" i="0" u="none" strike="noStrike" dirty="0">
                        <a:solidFill>
                          <a:srgbClr val="000000"/>
                        </a:solidFill>
                        <a:effectLst/>
                        <a:latin typeface="Arial"/>
                      </a:endParaRPr>
                    </a:p>
                  </a:txBody>
                  <a:tcPr marL="0" marR="0" marT="0" marB="0" anchor="ctr"/>
                </a:tc>
                <a:tc>
                  <a:txBody>
                    <a:bodyPr/>
                    <a:lstStyle/>
                    <a:p>
                      <a:pPr algn="ctr" fontAlgn="ctr"/>
                      <a:r>
                        <a:rPr lang="en-US" sz="1000" b="1" u="none" strike="noStrike" dirty="0">
                          <a:solidFill>
                            <a:srgbClr val="0000FF"/>
                          </a:solidFill>
                          <a:effectLst/>
                        </a:rPr>
                        <a:t>Day</a:t>
                      </a:r>
                      <a:endParaRPr lang="en-US" sz="1000" b="1" i="0" u="none" strike="noStrike" dirty="0">
                        <a:solidFill>
                          <a:srgbClr val="0000FF"/>
                        </a:solidFill>
                        <a:effectLst/>
                        <a:latin typeface="Arial"/>
                      </a:endParaRPr>
                    </a:p>
                  </a:txBody>
                  <a:tcPr marL="0" marR="0" marT="0" marB="0" anchor="ctr"/>
                </a:tc>
                <a:extLst>
                  <a:ext uri="{0D108BD9-81ED-4DB2-BD59-A6C34878D82A}">
                    <a16:rowId xmlns:a16="http://schemas.microsoft.com/office/drawing/2014/main" val="10010"/>
                  </a:ext>
                </a:extLst>
              </a:tr>
            </a:tbl>
          </a:graphicData>
        </a:graphic>
      </p:graphicFrame>
      <p:sp>
        <p:nvSpPr>
          <p:cNvPr id="35043" name="文字方塊 1"/>
          <p:cNvSpPr txBox="1">
            <a:spLocks noChangeArrowheads="1"/>
          </p:cNvSpPr>
          <p:nvPr/>
        </p:nvSpPr>
        <p:spPr bwMode="auto">
          <a:xfrm>
            <a:off x="468313" y="3716338"/>
            <a:ext cx="331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solidFill>
                  <a:srgbClr val="0000FF"/>
                </a:solidFill>
              </a:rPr>
              <a:t>Right timing for monitor </a:t>
            </a:r>
            <a:endParaRPr lang="zh-TW" altLang="en-US" sz="1800" b="1">
              <a:solidFill>
                <a:srgbClr val="0000FF"/>
              </a:solidFill>
            </a:endParaRPr>
          </a:p>
        </p:txBody>
      </p:sp>
    </p:spTree>
    <p:extLst>
      <p:ext uri="{BB962C8B-B14F-4D97-AF65-F5344CB8AC3E}">
        <p14:creationId xmlns:p14="http://schemas.microsoft.com/office/powerpoint/2010/main" val="3559595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223963"/>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36867"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273DD80-14B5-4503-91C2-32379E89E2EA}" type="slidenum">
              <a:rPr lang="en-US" altLang="zh-TW" sz="1400">
                <a:solidFill>
                  <a:srgbClr val="538CFF"/>
                </a:solidFill>
                <a:latin typeface="Arial" panose="020B0604020202020204" pitchFamily="34" charset="0"/>
              </a:rPr>
              <a:pPr>
                <a:spcBef>
                  <a:spcPct val="0"/>
                </a:spcBef>
                <a:buFontTx/>
                <a:buNone/>
              </a:pPr>
              <a:t>7</a:t>
            </a:fld>
            <a:endParaRPr lang="en-US" altLang="zh-TW" sz="1400">
              <a:solidFill>
                <a:srgbClr val="538CFF"/>
              </a:solidFill>
              <a:latin typeface="Arial" panose="020B0604020202020204" pitchFamily="34" charset="0"/>
            </a:endParaRPr>
          </a:p>
        </p:txBody>
      </p:sp>
      <p:sp>
        <p:nvSpPr>
          <p:cNvPr id="36868"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↓Mean process time(pt)</a:t>
            </a:r>
            <a:b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b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↓COV of process times(Cpt)</a:t>
            </a:r>
          </a:p>
        </p:txBody>
      </p:sp>
      <p:graphicFrame>
        <p:nvGraphicFramePr>
          <p:cNvPr id="21" name="表格 20"/>
          <p:cNvGraphicFramePr>
            <a:graphicFrameLocks noGrp="1"/>
          </p:cNvGraphicFramePr>
          <p:nvPr/>
        </p:nvGraphicFramePr>
        <p:xfrm>
          <a:off x="395288" y="1628775"/>
          <a:ext cx="8064501" cy="3221038"/>
        </p:xfrm>
        <a:graphic>
          <a:graphicData uri="http://schemas.openxmlformats.org/drawingml/2006/table">
            <a:tbl>
              <a:tblPr firstRow="1" bandRow="1">
                <a:tableStyleId>{5C22544A-7EE6-4342-B048-85BDC9FD1C3A}</a:tableStyleId>
              </a:tblPr>
              <a:tblGrid>
                <a:gridCol w="1513990">
                  <a:extLst>
                    <a:ext uri="{9D8B030D-6E8A-4147-A177-3AD203B41FA5}">
                      <a16:colId xmlns:a16="http://schemas.microsoft.com/office/drawing/2014/main" val="20000"/>
                    </a:ext>
                  </a:extLst>
                </a:gridCol>
                <a:gridCol w="3305704">
                  <a:extLst>
                    <a:ext uri="{9D8B030D-6E8A-4147-A177-3AD203B41FA5}">
                      <a16:colId xmlns:a16="http://schemas.microsoft.com/office/drawing/2014/main" val="20001"/>
                    </a:ext>
                  </a:extLst>
                </a:gridCol>
                <a:gridCol w="3244807">
                  <a:extLst>
                    <a:ext uri="{9D8B030D-6E8A-4147-A177-3AD203B41FA5}">
                      <a16:colId xmlns:a16="http://schemas.microsoft.com/office/drawing/2014/main" val="20002"/>
                    </a:ext>
                  </a:extLst>
                </a:gridCol>
              </a:tblGrid>
              <a:tr h="432047">
                <a:tc>
                  <a:txBody>
                    <a:bodyPr/>
                    <a:lstStyle/>
                    <a:p>
                      <a:pPr algn="ctr"/>
                      <a:r>
                        <a:rPr lang="en-US" altLang="en-US" sz="1600" b="1" kern="1200" dirty="0" smtClean="0">
                          <a:solidFill>
                            <a:schemeClr val="lt1"/>
                          </a:solidFill>
                          <a:latin typeface="+mn-lt"/>
                          <a:ea typeface="+mn-ea"/>
                          <a:cs typeface="+mn-cs"/>
                        </a:rPr>
                        <a:t>Machine type</a:t>
                      </a:r>
                    </a:p>
                  </a:txBody>
                  <a:tcPr marL="91425" marR="91425" marT="45676" marB="45676">
                    <a:solidFill>
                      <a:schemeClr val="tx1">
                        <a:lumMod val="50000"/>
                        <a:lumOff val="50000"/>
                      </a:schemeClr>
                    </a:solidFill>
                  </a:tcPr>
                </a:tc>
                <a:tc>
                  <a:txBody>
                    <a:bodyPr/>
                    <a:lstStyle/>
                    <a:p>
                      <a:pPr algn="ctr"/>
                      <a:r>
                        <a:rPr lang="en-US" sz="1600" dirty="0" smtClean="0"/>
                        <a:t>Single processing machine</a:t>
                      </a:r>
                      <a:endParaRPr lang="en-US" sz="1600" dirty="0"/>
                    </a:p>
                  </a:txBody>
                  <a:tcPr marL="91425" marR="91425" marT="45676" marB="45676">
                    <a:solidFill>
                      <a:schemeClr val="tx1">
                        <a:lumMod val="50000"/>
                        <a:lumOff val="50000"/>
                      </a:schemeClr>
                    </a:solidFill>
                  </a:tcPr>
                </a:tc>
                <a:tc>
                  <a:txBody>
                    <a:bodyPr/>
                    <a:lstStyle/>
                    <a:p>
                      <a:pPr algn="ctr"/>
                      <a:r>
                        <a:rPr lang="en-US" sz="1600" dirty="0" smtClean="0"/>
                        <a:t>Batch processing machine</a:t>
                      </a:r>
                      <a:endParaRPr lang="en-US" sz="1600" dirty="0"/>
                    </a:p>
                  </a:txBody>
                  <a:tcPr marL="91425" marR="91425" marT="45676" marB="45676">
                    <a:solidFill>
                      <a:schemeClr val="tx1">
                        <a:lumMod val="50000"/>
                        <a:lumOff val="50000"/>
                      </a:schemeClr>
                    </a:solidFill>
                  </a:tcPr>
                </a:tc>
                <a:extLst>
                  <a:ext uri="{0D108BD9-81ED-4DB2-BD59-A6C34878D82A}">
                    <a16:rowId xmlns:a16="http://schemas.microsoft.com/office/drawing/2014/main" val="10000"/>
                  </a:ext>
                </a:extLst>
              </a:tr>
              <a:tr h="19203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Definition</a:t>
                      </a:r>
                      <a:r>
                        <a:rPr lang="zh-TW" altLang="en-US" sz="1400" b="1" dirty="0" smtClean="0">
                          <a:solidFill>
                            <a:schemeClr val="tx1"/>
                          </a:solidFill>
                        </a:rPr>
                        <a:t>  </a:t>
                      </a:r>
                      <a:r>
                        <a:rPr lang="en-US" altLang="zh-TW" sz="1400" b="1" dirty="0" smtClean="0">
                          <a:solidFill>
                            <a:schemeClr val="tx1"/>
                          </a:solidFill>
                        </a:rPr>
                        <a:t>for process time</a:t>
                      </a:r>
                      <a:endParaRPr lang="en-US" sz="1400" b="1" dirty="0" smtClean="0">
                        <a:solidFill>
                          <a:schemeClr val="tx1"/>
                        </a:solidFill>
                      </a:endParaRPr>
                    </a:p>
                  </a:txBody>
                  <a:tcPr marL="91425" marR="91425" marT="45676" marB="45676" anchor="ctr">
                    <a:solidFill>
                      <a:srgbClr val="E3EBF5"/>
                    </a:solidFill>
                  </a:tcPr>
                </a:tc>
                <a:tc>
                  <a:txBody>
                    <a:bodyPr/>
                    <a:lstStyle/>
                    <a:p>
                      <a:pPr algn="ctr">
                        <a:lnSpc>
                          <a:spcPct val="150000"/>
                        </a:lnSpc>
                      </a:pPr>
                      <a:r>
                        <a:rPr lang="en-US" sz="1600" b="1" kern="1200" baseline="0" smtClean="0">
                          <a:solidFill>
                            <a:schemeClr val="dk1"/>
                          </a:solidFill>
                          <a:effectLst/>
                          <a:latin typeface="+mn-lt"/>
                          <a:ea typeface="+mn-ea"/>
                          <a:cs typeface="+mn-cs"/>
                        </a:rPr>
                        <a:t>for Move-out </a:t>
                      </a:r>
                      <a:r>
                        <a:rPr lang="en-US" sz="1600" b="1" kern="1200" baseline="0" dirty="0" smtClean="0">
                          <a:solidFill>
                            <a:schemeClr val="dk1"/>
                          </a:solidFill>
                          <a:effectLst/>
                          <a:latin typeface="+mn-lt"/>
                          <a:ea typeface="+mn-ea"/>
                          <a:cs typeface="+mn-cs"/>
                        </a:rPr>
                        <a:t>lots</a:t>
                      </a:r>
                    </a:p>
                    <a:p>
                      <a:pPr>
                        <a:lnSpc>
                          <a:spcPct val="150000"/>
                        </a:lnSpc>
                      </a:pPr>
                      <a:r>
                        <a:rPr lang="en-US" sz="1600" u="sng" kern="1200" baseline="0" dirty="0" smtClean="0">
                          <a:solidFill>
                            <a:schemeClr val="dk1"/>
                          </a:solidFill>
                          <a:effectLst/>
                          <a:latin typeface="+mn-lt"/>
                          <a:ea typeface="+mn-ea"/>
                          <a:cs typeface="+mn-cs"/>
                        </a:rPr>
                        <a:t>Duration between… </a:t>
                      </a:r>
                    </a:p>
                    <a:p>
                      <a:pPr>
                        <a:lnSpc>
                          <a:spcPct val="150000"/>
                        </a:lnSpc>
                      </a:pPr>
                      <a:r>
                        <a:rPr lang="en-US" sz="1600" kern="1200" baseline="0" dirty="0" smtClean="0">
                          <a:solidFill>
                            <a:schemeClr val="dk1"/>
                          </a:solidFill>
                          <a:effectLst/>
                          <a:latin typeface="+mn-lt"/>
                          <a:ea typeface="+mn-ea"/>
                          <a:cs typeface="+mn-cs"/>
                        </a:rPr>
                        <a:t>First wafer was picked out from the POD &amp; Last wafer was send back to the POD</a:t>
                      </a:r>
                    </a:p>
                  </a:txBody>
                  <a:tcPr marL="91425" marR="91425" marT="45676" marB="45676">
                    <a:solidFill>
                      <a:srgbClr val="E3EBF5"/>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b="1" kern="1200" baseline="0" smtClean="0">
                          <a:solidFill>
                            <a:schemeClr val="dk1"/>
                          </a:solidFill>
                          <a:effectLst/>
                          <a:latin typeface="+mn-lt"/>
                          <a:ea typeface="+mn-ea"/>
                          <a:cs typeface="+mn-cs"/>
                        </a:rPr>
                        <a:t>for Move-out </a:t>
                      </a:r>
                      <a:r>
                        <a:rPr lang="en-US" sz="1600" b="1" kern="1200" baseline="0" dirty="0" smtClean="0">
                          <a:solidFill>
                            <a:schemeClr val="dk1"/>
                          </a:solidFill>
                          <a:effectLst/>
                          <a:latin typeface="+mn-lt"/>
                          <a:ea typeface="+mn-ea"/>
                          <a:cs typeface="+mn-cs"/>
                        </a:rPr>
                        <a:t>batches</a:t>
                      </a:r>
                    </a:p>
                    <a:p>
                      <a:pPr marL="0" marR="0" indent="0" algn="l" defTabSz="914400" rtl="0" eaLnBrk="1" fontAlgn="auto" latinLnBrk="0" hangingPunct="1">
                        <a:lnSpc>
                          <a:spcPct val="150000"/>
                        </a:lnSpc>
                        <a:spcBef>
                          <a:spcPts val="0"/>
                        </a:spcBef>
                        <a:spcAft>
                          <a:spcPts val="0"/>
                        </a:spcAft>
                        <a:buClrTx/>
                        <a:buSzTx/>
                        <a:buFontTx/>
                        <a:buNone/>
                        <a:tabLst/>
                        <a:defRPr/>
                      </a:pPr>
                      <a:r>
                        <a:rPr lang="en-US" sz="1600" u="sng" kern="1200" baseline="0" dirty="0" smtClean="0">
                          <a:solidFill>
                            <a:schemeClr val="dk1"/>
                          </a:solidFill>
                          <a:effectLst/>
                          <a:latin typeface="+mn-lt"/>
                          <a:ea typeface="+mn-ea"/>
                          <a:cs typeface="+mn-cs"/>
                        </a:rPr>
                        <a:t>Duration between… </a:t>
                      </a:r>
                      <a:endParaRPr lang="en-US" sz="1600" kern="1200" baseline="0" dirty="0" smtClean="0">
                        <a:solidFill>
                          <a:schemeClr val="dk1"/>
                        </a:solidFill>
                        <a:effectLst/>
                        <a:latin typeface="+mn-lt"/>
                        <a:ea typeface="+mn-ea"/>
                        <a:cs typeface="+mn-cs"/>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600" kern="1200" baseline="0" dirty="0" smtClean="0">
                          <a:solidFill>
                            <a:schemeClr val="dk1"/>
                          </a:solidFill>
                          <a:effectLst/>
                          <a:latin typeface="+mn-lt"/>
                          <a:ea typeface="+mn-ea"/>
                          <a:cs typeface="+mn-cs"/>
                        </a:rPr>
                        <a:t>First lot was picked out from the POD &amp; Last lot was send back to the POD</a:t>
                      </a:r>
                      <a:endParaRPr lang="en-US" altLang="en-US" sz="1600" kern="1200" baseline="0" dirty="0" smtClean="0">
                        <a:solidFill>
                          <a:schemeClr val="dk1"/>
                        </a:solidFill>
                        <a:effectLst/>
                        <a:latin typeface="+mn-lt"/>
                        <a:ea typeface="+mn-ea"/>
                        <a:cs typeface="+mn-cs"/>
                      </a:endParaRPr>
                    </a:p>
                  </a:txBody>
                  <a:tcPr marL="91425" marR="91425" marT="45676" marB="45676">
                    <a:solidFill>
                      <a:srgbClr val="E3EBF5"/>
                    </a:solidFill>
                  </a:tcPr>
                </a:tc>
                <a:extLst>
                  <a:ext uri="{0D108BD9-81ED-4DB2-BD59-A6C34878D82A}">
                    <a16:rowId xmlns:a16="http://schemas.microsoft.com/office/drawing/2014/main" val="10001"/>
                  </a:ext>
                </a:extLst>
              </a:tr>
              <a:tr h="868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400" b="1" kern="1200" dirty="0" smtClean="0">
                          <a:solidFill>
                            <a:schemeClr val="tx1"/>
                          </a:solidFill>
                          <a:latin typeface="+mn-lt"/>
                          <a:ea typeface="+mn-ea"/>
                          <a:cs typeface="+mn-cs"/>
                        </a:rPr>
                        <a:t>Criteria lots for</a:t>
                      </a:r>
                      <a:r>
                        <a:rPr lang="en-US" altLang="en-US" sz="1400" b="1" kern="1200" baseline="0" dirty="0" smtClean="0">
                          <a:solidFill>
                            <a:schemeClr val="tx1"/>
                          </a:solidFill>
                          <a:latin typeface="+mn-lt"/>
                          <a:ea typeface="+mn-ea"/>
                          <a:cs typeface="+mn-cs"/>
                        </a:rPr>
                        <a:t> calculating mean and COV</a:t>
                      </a:r>
                      <a:endParaRPr lang="en-US" altLang="en-US" sz="1400" b="1" kern="1200" dirty="0" smtClean="0">
                        <a:solidFill>
                          <a:schemeClr val="tx1"/>
                        </a:solidFill>
                        <a:latin typeface="+mn-lt"/>
                        <a:ea typeface="+mn-ea"/>
                        <a:cs typeface="+mn-cs"/>
                      </a:endParaRPr>
                    </a:p>
                  </a:txBody>
                  <a:tcPr marL="91425" marR="91425" marT="45676" marB="45676" anchor="ctr">
                    <a:solidFill>
                      <a:srgbClr val="E3EBF5"/>
                    </a:solidFill>
                  </a:tcPr>
                </a:tc>
                <a:tc>
                  <a:txBody>
                    <a:bodyPr/>
                    <a:lstStyle/>
                    <a:p>
                      <a:pPr>
                        <a:lnSpc>
                          <a:spcPct val="150000"/>
                        </a:lnSpc>
                      </a:pPr>
                      <a:r>
                        <a:rPr lang="en-US" sz="1600" kern="1200" dirty="0" smtClean="0">
                          <a:solidFill>
                            <a:schemeClr val="dk1"/>
                          </a:solidFill>
                          <a:effectLst/>
                          <a:latin typeface="+mn-lt"/>
                          <a:ea typeface="+mn-ea"/>
                          <a:cs typeface="+mn-cs"/>
                        </a:rPr>
                        <a:t>Exclud</a:t>
                      </a:r>
                      <a:r>
                        <a:rPr lang="en-US" sz="1600" kern="1200" baseline="0" dirty="0" smtClean="0">
                          <a:solidFill>
                            <a:schemeClr val="dk1"/>
                          </a:solidFill>
                          <a:effectLst/>
                          <a:latin typeface="+mn-lt"/>
                          <a:ea typeface="+mn-ea"/>
                          <a:cs typeface="+mn-cs"/>
                        </a:rPr>
                        <a:t>e recipe change</a:t>
                      </a:r>
                      <a:endParaRPr lang="en-US" sz="1600" kern="1200" dirty="0" smtClean="0">
                        <a:solidFill>
                          <a:schemeClr val="dk1"/>
                        </a:solidFill>
                        <a:effectLst/>
                        <a:latin typeface="+mn-lt"/>
                        <a:ea typeface="+mn-ea"/>
                        <a:cs typeface="+mn-cs"/>
                      </a:endParaRPr>
                    </a:p>
                    <a:p>
                      <a:pPr>
                        <a:lnSpc>
                          <a:spcPct val="150000"/>
                        </a:lnSpc>
                      </a:pPr>
                      <a:r>
                        <a:rPr lang="en-US" sz="1600" kern="1200" dirty="0" smtClean="0">
                          <a:solidFill>
                            <a:schemeClr val="dk1"/>
                          </a:solidFill>
                          <a:effectLst/>
                          <a:latin typeface="+mn-lt"/>
                          <a:ea typeface="+mn-ea"/>
                          <a:cs typeface="+mn-cs"/>
                        </a:rPr>
                        <a:t>Only</a:t>
                      </a:r>
                      <a:r>
                        <a:rPr lang="en-US" sz="1600" kern="1200" baseline="0" dirty="0" smtClean="0">
                          <a:solidFill>
                            <a:schemeClr val="dk1"/>
                          </a:solidFill>
                          <a:effectLst/>
                          <a:latin typeface="+mn-lt"/>
                          <a:ea typeface="+mn-ea"/>
                          <a:cs typeface="+mn-cs"/>
                        </a:rPr>
                        <a:t> for full lots.</a:t>
                      </a:r>
                      <a:endParaRPr lang="en-US" sz="1600" kern="1200" dirty="0" smtClean="0">
                        <a:solidFill>
                          <a:schemeClr val="dk1"/>
                        </a:solidFill>
                        <a:effectLst/>
                        <a:latin typeface="+mn-lt"/>
                        <a:ea typeface="+mn-ea"/>
                        <a:cs typeface="+mn-cs"/>
                      </a:endParaRPr>
                    </a:p>
                  </a:txBody>
                  <a:tcPr marL="91425" marR="91425" marT="45676" marB="45676">
                    <a:solidFill>
                      <a:srgbClr val="E3EBF5"/>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Exclud</a:t>
                      </a:r>
                      <a:r>
                        <a:rPr lang="en-US" sz="1600" kern="1200" baseline="0" dirty="0" smtClean="0">
                          <a:solidFill>
                            <a:schemeClr val="dk1"/>
                          </a:solidFill>
                          <a:effectLst/>
                          <a:latin typeface="+mn-lt"/>
                          <a:ea typeface="+mn-ea"/>
                          <a:cs typeface="+mn-cs"/>
                        </a:rPr>
                        <a:t>e recipe change</a:t>
                      </a:r>
                      <a:endParaRPr lang="en-US" altLang="en-US" sz="1600" kern="1200" dirty="0" smtClean="0">
                        <a:solidFill>
                          <a:schemeClr val="dk1"/>
                        </a:solidFill>
                        <a:effectLst/>
                        <a:latin typeface="+mn-lt"/>
                        <a:ea typeface="+mn-ea"/>
                        <a:cs typeface="+mn-cs"/>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altLang="en-US" sz="1600" kern="1200" dirty="0" smtClean="0">
                          <a:solidFill>
                            <a:schemeClr val="dk1"/>
                          </a:solidFill>
                          <a:effectLst/>
                          <a:latin typeface="+mn-lt"/>
                          <a:ea typeface="+mn-ea"/>
                          <a:cs typeface="+mn-cs"/>
                        </a:rPr>
                        <a:t>No lot size or batch size restrict.</a:t>
                      </a:r>
                    </a:p>
                  </a:txBody>
                  <a:tcPr marL="91425" marR="91425" marT="45676" marB="45676">
                    <a:solidFill>
                      <a:srgbClr val="E3EB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16635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72"/>
          <p:cNvSpPr/>
          <p:nvPr/>
        </p:nvSpPr>
        <p:spPr>
          <a:xfrm rot="10800000" flipV="1">
            <a:off x="0" y="-26988"/>
            <a:ext cx="9144000" cy="10795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38915"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E81B21A5-5946-4FCD-87D4-7BDD1E43C2FF}" type="slidenum">
              <a:rPr lang="en-US" altLang="zh-TW" sz="1400">
                <a:solidFill>
                  <a:srgbClr val="538CFF"/>
                </a:solidFill>
                <a:latin typeface="Arial" panose="020B0604020202020204" pitchFamily="34" charset="0"/>
              </a:rPr>
              <a:pPr>
                <a:spcBef>
                  <a:spcPct val="0"/>
                </a:spcBef>
                <a:buFontTx/>
                <a:buNone/>
              </a:pPr>
              <a:t>8</a:t>
            </a:fld>
            <a:endParaRPr lang="en-US" altLang="zh-TW" sz="1400">
              <a:solidFill>
                <a:srgbClr val="538CFF"/>
              </a:solidFill>
              <a:latin typeface="Arial" panose="020B0604020202020204" pitchFamily="34" charset="0"/>
            </a:endParaRPr>
          </a:p>
        </p:txBody>
      </p:sp>
      <p:sp>
        <p:nvSpPr>
          <p:cNvPr id="38916" name="標題 2"/>
          <p:cNvSpPr>
            <a:spLocks noGrp="1"/>
          </p:cNvSpPr>
          <p:nvPr>
            <p:ph type="title"/>
          </p:nvPr>
        </p:nvSpPr>
        <p:spPr>
          <a:xfrm>
            <a:off x="179388" y="260350"/>
            <a:ext cx="8945562" cy="550863"/>
          </a:xfrm>
        </p:spPr>
        <p:txBody>
          <a:bodyPr/>
          <a:lstStyle/>
          <a:p>
            <a:pPr algn="l">
              <a:lnSpc>
                <a:spcPts val="4000"/>
              </a:lnSpc>
            </a:pPr>
            <a:r>
              <a:rPr lang="en-US" altLang="zh-TW" sz="24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↓COV of process times(Cpt)</a:t>
            </a:r>
          </a:p>
        </p:txBody>
      </p:sp>
      <p:pic>
        <p:nvPicPr>
          <p:cNvPr id="38917" name="Picture 192"/>
          <p:cNvPicPr>
            <a:picLocks noChangeAspect="1" noChangeArrowheads="1"/>
          </p:cNvPicPr>
          <p:nvPr/>
        </p:nvPicPr>
        <p:blipFill>
          <a:blip r:embed="rId3">
            <a:extLst>
              <a:ext uri="{28A0092B-C50C-407E-A947-70E740481C1C}">
                <a14:useLocalDpi xmlns:a14="http://schemas.microsoft.com/office/drawing/2010/main" val="0"/>
              </a:ext>
            </a:extLst>
          </a:blip>
          <a:srcRect l="7813" t="23959" r="8455" b="17818"/>
          <a:stretch>
            <a:fillRect/>
          </a:stretch>
        </p:blipFill>
        <p:spPr bwMode="auto">
          <a:xfrm>
            <a:off x="2484438" y="3844925"/>
            <a:ext cx="6659562"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字版面配置區 2">
            <a:extLst/>
          </p:cNvPr>
          <p:cNvSpPr>
            <a:spLocks noGrp="1"/>
          </p:cNvSpPr>
          <p:nvPr>
            <p:ph type="body" sz="half" idx="1"/>
          </p:nvPr>
        </p:nvSpPr>
        <p:spPr>
          <a:xfrm>
            <a:off x="139700" y="1111250"/>
            <a:ext cx="2487613" cy="1741488"/>
          </a:xfrm>
        </p:spPr>
        <p:txBody>
          <a:bodyPr/>
          <a:lstStyle/>
          <a:p>
            <a:pPr>
              <a:buFont typeface="Arial" charset="0"/>
              <a:buChar char="•"/>
              <a:defRPr/>
            </a:pPr>
            <a:r>
              <a:rPr lang="en-US" altLang="zh-TW" dirty="0" err="1" smtClean="0"/>
              <a:t>PH_DUVArF</a:t>
            </a:r>
            <a:endParaRPr lang="en-US" altLang="zh-TW" dirty="0" smtClean="0"/>
          </a:p>
          <a:p>
            <a:pPr lvl="1">
              <a:buFont typeface="Arial" charset="0"/>
              <a:buChar char="–"/>
              <a:defRPr/>
            </a:pPr>
            <a:r>
              <a:rPr lang="en-US" altLang="zh-TW" b="0" dirty="0" smtClean="0"/>
              <a:t>2/25-3/3</a:t>
            </a:r>
          </a:p>
          <a:p>
            <a:pPr lvl="1">
              <a:buFont typeface="Arial" charset="0"/>
              <a:buChar char="–"/>
              <a:defRPr/>
            </a:pPr>
            <a:r>
              <a:rPr lang="en-US" altLang="zh-TW" b="0" dirty="0"/>
              <a:t>Machine difference by </a:t>
            </a:r>
            <a:r>
              <a:rPr lang="en-US" altLang="zh-TW" b="0" dirty="0" smtClean="0"/>
              <a:t>recipe</a:t>
            </a:r>
          </a:p>
          <a:p>
            <a:pPr lvl="1">
              <a:buFont typeface="Arial" charset="0"/>
              <a:buChar char="–"/>
              <a:defRPr/>
            </a:pPr>
            <a:endParaRPr lang="en-US" altLang="zh-TW" b="0" dirty="0"/>
          </a:p>
          <a:p>
            <a:pPr marL="422275" lvl="1" indent="0">
              <a:buFont typeface="Arial" panose="020B0604020202020204" pitchFamily="34" charset="0"/>
              <a:buNone/>
              <a:defRPr/>
            </a:pPr>
            <a:endParaRPr lang="en-US" altLang="zh-TW" b="0" dirty="0"/>
          </a:p>
          <a:p>
            <a:pPr lvl="1">
              <a:buFont typeface="Arial" charset="0"/>
              <a:buChar char="–"/>
              <a:defRPr/>
            </a:pPr>
            <a:endParaRPr lang="en-US" altLang="zh-TW" b="0" dirty="0" smtClean="0"/>
          </a:p>
          <a:p>
            <a:pPr lvl="1">
              <a:buFont typeface="Arial" charset="0"/>
              <a:buChar char="–"/>
              <a:defRPr/>
            </a:pPr>
            <a:r>
              <a:rPr lang="en-US" altLang="zh-TW" b="0" dirty="0" smtClean="0"/>
              <a:t>Tool recipe trend chart</a:t>
            </a:r>
            <a:endParaRPr lang="zh-TW" altLang="en-US" b="0" dirty="0"/>
          </a:p>
        </p:txBody>
      </p:sp>
      <p:cxnSp>
        <p:nvCxnSpPr>
          <p:cNvPr id="9" name="直線單箭頭接點 8"/>
          <p:cNvCxnSpPr/>
          <p:nvPr/>
        </p:nvCxnSpPr>
        <p:spPr>
          <a:xfrm flipV="1">
            <a:off x="4932363" y="4637088"/>
            <a:ext cx="3348037" cy="720725"/>
          </a:xfrm>
          <a:prstGeom prst="straightConnector1">
            <a:avLst/>
          </a:prstGeom>
          <a:ln w="762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6084888" y="4184650"/>
            <a:ext cx="1584325" cy="338138"/>
          </a:xfrm>
          <a:prstGeom prst="rect">
            <a:avLst/>
          </a:prstGeom>
          <a:noFill/>
          <a:ln>
            <a:solidFill>
              <a:schemeClr val="accent1">
                <a:lumMod val="60000"/>
                <a:lumOff val="40000"/>
              </a:schemeClr>
            </a:solidFill>
          </a:ln>
        </p:spPr>
        <p:txBody>
          <a:bodyPr>
            <a:spAutoFit/>
          </a:bodyPr>
          <a:lstStyle/>
          <a:p>
            <a:pPr>
              <a:defRPr/>
            </a:pPr>
            <a:r>
              <a:rPr lang="en-US" altLang="zh-TW" sz="1600" b="1" dirty="0">
                <a:solidFill>
                  <a:schemeClr val="accent5">
                    <a:lumMod val="75000"/>
                  </a:schemeClr>
                </a:solidFill>
              </a:rPr>
              <a:t>PH057 trend up</a:t>
            </a:r>
            <a:endParaRPr lang="zh-TW" altLang="en-US" sz="1600" b="1" dirty="0">
              <a:solidFill>
                <a:schemeClr val="accent5">
                  <a:lumMod val="75000"/>
                </a:schemeClr>
              </a:solidFill>
            </a:endParaRPr>
          </a:p>
        </p:txBody>
      </p:sp>
      <p:graphicFrame>
        <p:nvGraphicFramePr>
          <p:cNvPr id="12" name="表格 11"/>
          <p:cNvGraphicFramePr>
            <a:graphicFrameLocks noGrp="1"/>
          </p:cNvGraphicFramePr>
          <p:nvPr/>
        </p:nvGraphicFramePr>
        <p:xfrm>
          <a:off x="2555875" y="1427163"/>
          <a:ext cx="6500814" cy="2289173"/>
        </p:xfrm>
        <a:graphic>
          <a:graphicData uri="http://schemas.openxmlformats.org/drawingml/2006/table">
            <a:tbl>
              <a:tblPr/>
              <a:tblGrid>
                <a:gridCol w="504048">
                  <a:extLst>
                    <a:ext uri="{9D8B030D-6E8A-4147-A177-3AD203B41FA5}">
                      <a16:colId xmlns:a16="http://schemas.microsoft.com/office/drawing/2014/main" val="20000"/>
                    </a:ext>
                  </a:extLst>
                </a:gridCol>
                <a:gridCol w="372690">
                  <a:extLst>
                    <a:ext uri="{9D8B030D-6E8A-4147-A177-3AD203B41FA5}">
                      <a16:colId xmlns:a16="http://schemas.microsoft.com/office/drawing/2014/main" val="20001"/>
                    </a:ext>
                  </a:extLst>
                </a:gridCol>
                <a:gridCol w="468673">
                  <a:extLst>
                    <a:ext uri="{9D8B030D-6E8A-4147-A177-3AD203B41FA5}">
                      <a16:colId xmlns:a16="http://schemas.microsoft.com/office/drawing/2014/main" val="20002"/>
                    </a:ext>
                  </a:extLst>
                </a:gridCol>
                <a:gridCol w="468673">
                  <a:extLst>
                    <a:ext uri="{9D8B030D-6E8A-4147-A177-3AD203B41FA5}">
                      <a16:colId xmlns:a16="http://schemas.microsoft.com/office/drawing/2014/main" val="20003"/>
                    </a:ext>
                  </a:extLst>
                </a:gridCol>
                <a:gridCol w="468673">
                  <a:extLst>
                    <a:ext uri="{9D8B030D-6E8A-4147-A177-3AD203B41FA5}">
                      <a16:colId xmlns:a16="http://schemas.microsoft.com/office/drawing/2014/main" val="20004"/>
                    </a:ext>
                  </a:extLst>
                </a:gridCol>
                <a:gridCol w="468673">
                  <a:extLst>
                    <a:ext uri="{9D8B030D-6E8A-4147-A177-3AD203B41FA5}">
                      <a16:colId xmlns:a16="http://schemas.microsoft.com/office/drawing/2014/main" val="20005"/>
                    </a:ext>
                  </a:extLst>
                </a:gridCol>
                <a:gridCol w="468673">
                  <a:extLst>
                    <a:ext uri="{9D8B030D-6E8A-4147-A177-3AD203B41FA5}">
                      <a16:colId xmlns:a16="http://schemas.microsoft.com/office/drawing/2014/main" val="20006"/>
                    </a:ext>
                  </a:extLst>
                </a:gridCol>
                <a:gridCol w="468673">
                  <a:extLst>
                    <a:ext uri="{9D8B030D-6E8A-4147-A177-3AD203B41FA5}">
                      <a16:colId xmlns:a16="http://schemas.microsoft.com/office/drawing/2014/main" val="20007"/>
                    </a:ext>
                  </a:extLst>
                </a:gridCol>
                <a:gridCol w="468673">
                  <a:extLst>
                    <a:ext uri="{9D8B030D-6E8A-4147-A177-3AD203B41FA5}">
                      <a16:colId xmlns:a16="http://schemas.microsoft.com/office/drawing/2014/main" val="20008"/>
                    </a:ext>
                  </a:extLst>
                </a:gridCol>
                <a:gridCol w="468673">
                  <a:extLst>
                    <a:ext uri="{9D8B030D-6E8A-4147-A177-3AD203B41FA5}">
                      <a16:colId xmlns:a16="http://schemas.microsoft.com/office/drawing/2014/main" val="20009"/>
                    </a:ext>
                  </a:extLst>
                </a:gridCol>
                <a:gridCol w="468673">
                  <a:extLst>
                    <a:ext uri="{9D8B030D-6E8A-4147-A177-3AD203B41FA5}">
                      <a16:colId xmlns:a16="http://schemas.microsoft.com/office/drawing/2014/main" val="20010"/>
                    </a:ext>
                  </a:extLst>
                </a:gridCol>
                <a:gridCol w="468673">
                  <a:extLst>
                    <a:ext uri="{9D8B030D-6E8A-4147-A177-3AD203B41FA5}">
                      <a16:colId xmlns:a16="http://schemas.microsoft.com/office/drawing/2014/main" val="20011"/>
                    </a:ext>
                  </a:extLst>
                </a:gridCol>
                <a:gridCol w="468673">
                  <a:extLst>
                    <a:ext uri="{9D8B030D-6E8A-4147-A177-3AD203B41FA5}">
                      <a16:colId xmlns:a16="http://schemas.microsoft.com/office/drawing/2014/main" val="20012"/>
                    </a:ext>
                  </a:extLst>
                </a:gridCol>
                <a:gridCol w="468673">
                  <a:extLst>
                    <a:ext uri="{9D8B030D-6E8A-4147-A177-3AD203B41FA5}">
                      <a16:colId xmlns:a16="http://schemas.microsoft.com/office/drawing/2014/main" val="20013"/>
                    </a:ext>
                  </a:extLst>
                </a:gridCol>
              </a:tblGrid>
              <a:tr h="463168">
                <a:tc gridSpan="2">
                  <a:txBody>
                    <a:bodyPr/>
                    <a:lstStyle/>
                    <a:p>
                      <a:pPr algn="ctr" fontAlgn="b"/>
                      <a:r>
                        <a:rPr lang="en-US" sz="1000" b="0" i="0" u="none" strike="noStrike" dirty="0">
                          <a:solidFill>
                            <a:srgbClr val="000000"/>
                          </a:solidFill>
                          <a:effectLst/>
                          <a:latin typeface="新細明體"/>
                        </a:rPr>
                        <a:t>Recipe 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gridSpan="3">
                  <a:txBody>
                    <a:bodyPr/>
                    <a:lstStyle/>
                    <a:p>
                      <a:pPr algn="ctr" fontAlgn="b"/>
                      <a:r>
                        <a:rPr lang="en-US" sz="1000" b="1" i="0" u="none" strike="noStrike" dirty="0">
                          <a:solidFill>
                            <a:srgbClr val="0000FF"/>
                          </a:solidFill>
                          <a:effectLst/>
                          <a:latin typeface="新細明體"/>
                        </a:rPr>
                        <a:t>PH0-01.00051001; DT14G3B/1FBSA1F1F.AA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sz="1000" b="0" i="0" u="none" strike="noStrike">
                          <a:solidFill>
                            <a:srgbClr val="000000"/>
                          </a:solidFill>
                          <a:effectLst/>
                          <a:latin typeface="新細明體"/>
                        </a:rPr>
                        <a:t>PH0-01.00051004; DT14G3B/2BBSA1F1G.AA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sz="1000" b="0" i="0" u="none" strike="noStrike">
                          <a:solidFill>
                            <a:srgbClr val="000000"/>
                          </a:solidFill>
                          <a:effectLst/>
                          <a:latin typeface="新細明體"/>
                        </a:rPr>
                        <a:t>PH0-01.00050027; DT14G3B/1CDSASPSP.AA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sz="1000" b="0" i="0" u="none" strike="noStrike">
                          <a:solidFill>
                            <a:srgbClr val="000000"/>
                          </a:solidFill>
                          <a:effectLst/>
                          <a:latin typeface="新細明體"/>
                        </a:rPr>
                        <a:t>PH0-01.00051002; DT14G3B/RGBSA1F1F.AA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183518">
                <a:tc gridSpan="2">
                  <a:txBody>
                    <a:bodyPr/>
                    <a:lstStyle/>
                    <a:p>
                      <a:pPr algn="ctr" fontAlgn="b"/>
                      <a:r>
                        <a:rPr lang="en-US" sz="1000" b="0" i="0" u="none" strike="noStrike">
                          <a:solidFill>
                            <a:srgbClr val="000000"/>
                          </a:solidFill>
                          <a:effectLst/>
                          <a:latin typeface="新細明體"/>
                        </a:rPr>
                        <a:t>Moved lots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gridSpan="3">
                  <a:txBody>
                    <a:bodyPr/>
                    <a:lstStyle/>
                    <a:p>
                      <a:pPr algn="ctr" fontAlgn="b"/>
                      <a:r>
                        <a:rPr lang="en-US" altLang="zh-TW" sz="1000" b="0" i="0" u="none" strike="noStrike">
                          <a:solidFill>
                            <a:srgbClr val="000000"/>
                          </a:solidFill>
                          <a:effectLst/>
                          <a:latin typeface="新細明體"/>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altLang="zh-TW" sz="1000" b="0" i="0" u="none" strike="noStrike">
                          <a:solidFill>
                            <a:srgbClr val="000000"/>
                          </a:solidFill>
                          <a:effectLst/>
                          <a:latin typeface="新細明體"/>
                        </a:rPr>
                        <a:t>123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altLang="zh-TW" sz="1000" b="0" i="0" u="none" strike="noStrike">
                          <a:solidFill>
                            <a:srgbClr val="000000"/>
                          </a:solidFill>
                          <a:effectLst/>
                          <a:latin typeface="新細明體"/>
                        </a:rPr>
                        <a:t>119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altLang="zh-TW" sz="1000" b="0" i="0" u="none" strike="noStrike">
                          <a:solidFill>
                            <a:srgbClr val="000000"/>
                          </a:solidFill>
                          <a:effectLst/>
                          <a:latin typeface="新細明體"/>
                        </a:rPr>
                        <a:t>114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1"/>
                  </a:ext>
                </a:extLst>
              </a:tr>
              <a:tr h="357861">
                <a:tc>
                  <a:txBody>
                    <a:bodyPr/>
                    <a:lstStyle/>
                    <a:p>
                      <a:pPr algn="ctr" fontAlgn="b"/>
                      <a:r>
                        <a:rPr lang="en-US" sz="1000" b="0" i="0" u="none" strike="noStrike">
                          <a:solidFill>
                            <a:srgbClr val="000000"/>
                          </a:solidFill>
                          <a:effectLst/>
                          <a:latin typeface="新細明體"/>
                        </a:rPr>
                        <a:t>Machine 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0" i="0" u="none" strike="noStrike">
                          <a:solidFill>
                            <a:srgbClr val="000000"/>
                          </a:solidFill>
                          <a:effectLst/>
                          <a:latin typeface="新細明體"/>
                        </a:rPr>
                        <a:t>Mean</a:t>
                      </a:r>
                      <a:br>
                        <a:rPr lang="en-US" sz="1000" b="0" i="0" u="none" strike="noStrike">
                          <a:solidFill>
                            <a:srgbClr val="000000"/>
                          </a:solidFill>
                          <a:effectLst/>
                          <a:latin typeface="新細明體"/>
                        </a:rPr>
                      </a:br>
                      <a:r>
                        <a:rPr lang="en-US" sz="1000" b="0" i="0" u="none" strike="noStrike">
                          <a:solidFill>
                            <a:srgbClr val="000000"/>
                          </a:solidFill>
                          <a:effectLst/>
                          <a:latin typeface="新細明體"/>
                        </a:rPr>
                        <a:t>COV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0" i="0" u="none" strike="noStrike" dirty="0">
                          <a:solidFill>
                            <a:srgbClr val="000000"/>
                          </a:solidFill>
                          <a:effectLst/>
                          <a:latin typeface="新細明體"/>
                        </a:rPr>
                        <a:t>Mean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800" b="0" i="0" u="none" strike="noStrike" dirty="0">
                          <a:solidFill>
                            <a:srgbClr val="000000"/>
                          </a:solidFill>
                          <a:effectLst/>
                          <a:latin typeface="新細明體"/>
                        </a:rPr>
                        <a:t>STDEV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0" i="0" u="none" strike="noStrike" dirty="0">
                          <a:solidFill>
                            <a:srgbClr val="000000"/>
                          </a:solidFill>
                          <a:effectLst/>
                          <a:latin typeface="新細明體"/>
                        </a:rPr>
                        <a:t>COV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0" i="0" u="none" strike="noStrike" dirty="0">
                          <a:solidFill>
                            <a:srgbClr val="000000"/>
                          </a:solidFill>
                          <a:effectLst/>
                          <a:latin typeface="新細明體"/>
                        </a:rPr>
                        <a:t>Mean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800" b="0" i="0" u="none" strike="noStrike" dirty="0">
                          <a:solidFill>
                            <a:srgbClr val="000000"/>
                          </a:solidFill>
                          <a:effectLst/>
                          <a:latin typeface="新細明體"/>
                        </a:rPr>
                        <a:t>STDEV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0" i="0" u="none" strike="noStrike" dirty="0">
                          <a:solidFill>
                            <a:srgbClr val="000000"/>
                          </a:solidFill>
                          <a:effectLst/>
                          <a:latin typeface="新細明體"/>
                        </a:rPr>
                        <a:t>COV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0" i="0" u="none" strike="noStrike" dirty="0">
                          <a:solidFill>
                            <a:srgbClr val="000000"/>
                          </a:solidFill>
                          <a:effectLst/>
                          <a:latin typeface="新細明體"/>
                        </a:rPr>
                        <a:t>Mean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800" b="0" i="0" u="none" strike="noStrike" dirty="0">
                          <a:solidFill>
                            <a:srgbClr val="000000"/>
                          </a:solidFill>
                          <a:effectLst/>
                          <a:latin typeface="新細明體"/>
                        </a:rPr>
                        <a:t>STDEV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0" i="0" u="none" strike="noStrike" dirty="0">
                          <a:solidFill>
                            <a:srgbClr val="000000"/>
                          </a:solidFill>
                          <a:effectLst/>
                          <a:latin typeface="新細明體"/>
                        </a:rPr>
                        <a:t>COV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0" i="0" u="none" strike="noStrike" dirty="0">
                          <a:solidFill>
                            <a:srgbClr val="000000"/>
                          </a:solidFill>
                          <a:effectLst/>
                          <a:latin typeface="新細明體"/>
                        </a:rPr>
                        <a:t>Mean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800" b="0" i="0" u="none" strike="noStrike" dirty="0">
                          <a:solidFill>
                            <a:srgbClr val="000000"/>
                          </a:solidFill>
                          <a:effectLst/>
                          <a:latin typeface="新細明體"/>
                        </a:rPr>
                        <a:t>STDEV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0" i="0" u="none" strike="noStrike" dirty="0">
                          <a:solidFill>
                            <a:srgbClr val="000000"/>
                          </a:solidFill>
                          <a:effectLst/>
                          <a:latin typeface="新細明體"/>
                        </a:rPr>
                        <a:t>COV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2"/>
                  </a:ext>
                </a:extLst>
              </a:tr>
              <a:tr h="183518">
                <a:tc>
                  <a:txBody>
                    <a:bodyPr/>
                    <a:lstStyle/>
                    <a:p>
                      <a:pPr algn="ctr" fontAlgn="b"/>
                      <a:r>
                        <a:rPr lang="en-US" sz="1000" b="0" i="0" u="none" strike="noStrike">
                          <a:solidFill>
                            <a:srgbClr val="000000"/>
                          </a:solidFill>
                          <a:effectLst/>
                          <a:latin typeface="新細明體"/>
                        </a:rPr>
                        <a:t>PH061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0.239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1.958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000" b="0" i="0" u="none" strike="noStrike">
                          <a:solidFill>
                            <a:srgbClr val="000000"/>
                          </a:solidFill>
                          <a:effectLst/>
                          <a:latin typeface="新細明體"/>
                        </a:rPr>
                        <a:t>0.529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0.270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1.694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0.536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0.316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1.900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000" b="0" i="0" u="none" strike="noStrike">
                          <a:solidFill>
                            <a:srgbClr val="000000"/>
                          </a:solidFill>
                          <a:effectLst/>
                          <a:latin typeface="新細明體"/>
                        </a:rPr>
                        <a:t>0.483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0.254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3518">
                <a:tc>
                  <a:txBody>
                    <a:bodyPr/>
                    <a:lstStyle/>
                    <a:p>
                      <a:pPr algn="ctr" fontAlgn="b"/>
                      <a:r>
                        <a:rPr lang="en-US" sz="1000" b="0" i="0" u="none" strike="noStrike">
                          <a:solidFill>
                            <a:srgbClr val="000000"/>
                          </a:solidFill>
                          <a:effectLst/>
                          <a:latin typeface="新細明體"/>
                        </a:rPr>
                        <a:t>PH057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0.1891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2.114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000" b="0" i="0" u="none" strike="noStrike">
                          <a:solidFill>
                            <a:srgbClr val="000000"/>
                          </a:solidFill>
                          <a:effectLst/>
                          <a:latin typeface="新細明體"/>
                        </a:rPr>
                        <a:t>0.456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0.216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1.753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0.340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0.194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1.896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000" b="0" i="0" u="none" strike="noStrike">
                          <a:solidFill>
                            <a:srgbClr val="000000"/>
                          </a:solidFill>
                          <a:effectLst/>
                          <a:latin typeface="新細明體"/>
                        </a:rPr>
                        <a:t>0.482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0.254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3518">
                <a:tc>
                  <a:txBody>
                    <a:bodyPr/>
                    <a:lstStyle/>
                    <a:p>
                      <a:pPr algn="ctr" fontAlgn="b"/>
                      <a:r>
                        <a:rPr lang="en-US" sz="1000" b="0" i="0" u="none" strike="noStrike">
                          <a:solidFill>
                            <a:srgbClr val="000000"/>
                          </a:solidFill>
                          <a:effectLst/>
                          <a:latin typeface="新細明體"/>
                        </a:rPr>
                        <a:t>PH055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0.1549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1.883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0.282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0.150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1.840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000" b="0" i="0" u="none" strike="noStrike">
                          <a:solidFill>
                            <a:srgbClr val="000000"/>
                          </a:solidFill>
                          <a:effectLst/>
                          <a:latin typeface="新細明體"/>
                        </a:rPr>
                        <a:t>0.090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0.049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1.636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0.211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0.129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3518">
                <a:tc>
                  <a:txBody>
                    <a:bodyPr/>
                    <a:lstStyle/>
                    <a:p>
                      <a:pPr algn="ctr" fontAlgn="b"/>
                      <a:r>
                        <a:rPr lang="en-US" sz="1000" b="0" i="0" u="none" strike="noStrike">
                          <a:solidFill>
                            <a:srgbClr val="000000"/>
                          </a:solidFill>
                          <a:effectLst/>
                          <a:latin typeface="新細明體"/>
                        </a:rPr>
                        <a:t>PH058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0.1546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1.842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0.403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0.219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1.882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000" b="0" i="0" u="none" strike="noStrike">
                          <a:solidFill>
                            <a:srgbClr val="000000"/>
                          </a:solidFill>
                          <a:effectLst/>
                          <a:latin typeface="新細明體"/>
                        </a:rPr>
                        <a:t>0.334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0.178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1.828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0.132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0.072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3518">
                <a:tc>
                  <a:txBody>
                    <a:bodyPr/>
                    <a:lstStyle/>
                    <a:p>
                      <a:pPr algn="ctr" fontAlgn="b"/>
                      <a:r>
                        <a:rPr lang="en-US" sz="1000" b="0" i="0" u="none" strike="noStrike">
                          <a:solidFill>
                            <a:srgbClr val="000000"/>
                          </a:solidFill>
                          <a:effectLst/>
                          <a:latin typeface="新細明體"/>
                        </a:rPr>
                        <a:t>PH059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0.1465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83518">
                <a:tc>
                  <a:txBody>
                    <a:bodyPr/>
                    <a:lstStyle/>
                    <a:p>
                      <a:pPr algn="ctr" fontAlgn="b"/>
                      <a:r>
                        <a:rPr lang="en-US" sz="1000" b="0" i="0" u="none" strike="noStrike">
                          <a:solidFill>
                            <a:srgbClr val="000000"/>
                          </a:solidFill>
                          <a:effectLst/>
                          <a:latin typeface="新細明體"/>
                        </a:rPr>
                        <a:t>PH054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0.1694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1.434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TW" sz="1000" b="0" i="0" u="none" strike="noStrike">
                          <a:solidFill>
                            <a:srgbClr val="000000"/>
                          </a:solidFill>
                          <a:effectLst/>
                          <a:latin typeface="新細明體"/>
                        </a:rPr>
                        <a:t>0.372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0.259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3518">
                <a:tc>
                  <a:txBody>
                    <a:bodyPr/>
                    <a:lstStyle/>
                    <a:p>
                      <a:pPr algn="ctr" fontAlgn="b"/>
                      <a:r>
                        <a:rPr lang="en-US" sz="1000" b="0" i="0" u="none" strike="noStrike">
                          <a:solidFill>
                            <a:srgbClr val="000000"/>
                          </a:solidFill>
                          <a:effectLst/>
                          <a:latin typeface="新細明體"/>
                        </a:rPr>
                        <a:t>PH053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0.1813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dirty="0">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dirty="0">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dirty="0">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1.241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0.341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a:solidFill>
                            <a:srgbClr val="000000"/>
                          </a:solidFill>
                          <a:effectLst/>
                          <a:latin typeface="新細明體"/>
                        </a:rPr>
                        <a:t>0.275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dirty="0">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dirty="0">
                          <a:solidFill>
                            <a:srgbClr val="000000"/>
                          </a:solidFill>
                          <a:effectLst/>
                          <a:latin typeface="新細明體"/>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3" name="直線圖說文字 1 (加上強調線) 12">
            <a:extLst/>
          </p:cNvPr>
          <p:cNvSpPr/>
          <p:nvPr/>
        </p:nvSpPr>
        <p:spPr>
          <a:xfrm>
            <a:off x="5435600" y="1052513"/>
            <a:ext cx="1728788" cy="431800"/>
          </a:xfrm>
          <a:prstGeom prst="accentCallout1">
            <a:avLst>
              <a:gd name="adj1" fmla="val 42261"/>
              <a:gd name="adj2" fmla="val 214"/>
              <a:gd name="adj3" fmla="val 418857"/>
              <a:gd name="adj4" fmla="val -14340"/>
            </a:avLst>
          </a:prstGeom>
          <a:noFill/>
          <a:ln w="15875">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kumimoji="0" lang="en-US" altLang="zh-TW" sz="1400" b="1" dirty="0">
                <a:solidFill>
                  <a:srgbClr val="E46C0A"/>
                </a:solidFill>
                <a:cs typeface="新細明體" charset="0"/>
              </a:rPr>
              <a:t>Longer process time</a:t>
            </a:r>
          </a:p>
        </p:txBody>
      </p:sp>
      <p:pic>
        <p:nvPicPr>
          <p:cNvPr id="39071" name="Picture 193"/>
          <p:cNvPicPr>
            <a:picLocks noChangeAspect="1" noChangeArrowheads="1"/>
          </p:cNvPicPr>
          <p:nvPr/>
        </p:nvPicPr>
        <p:blipFill>
          <a:blip r:embed="rId3">
            <a:extLst>
              <a:ext uri="{28A0092B-C50C-407E-A947-70E740481C1C}">
                <a14:useLocalDpi xmlns:a14="http://schemas.microsoft.com/office/drawing/2010/main" val="0"/>
              </a:ext>
            </a:extLst>
          </a:blip>
          <a:srcRect l="26953" t="16145" r="26953" b="78819"/>
          <a:stretch>
            <a:fillRect/>
          </a:stretch>
        </p:blipFill>
        <p:spPr bwMode="auto">
          <a:xfrm>
            <a:off x="3109913" y="3859213"/>
            <a:ext cx="300513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線單箭頭接點 14"/>
          <p:cNvCxnSpPr/>
          <p:nvPr/>
        </p:nvCxnSpPr>
        <p:spPr>
          <a:xfrm>
            <a:off x="4932363" y="5041900"/>
            <a:ext cx="3530600" cy="481013"/>
          </a:xfrm>
          <a:prstGeom prst="straightConnector1">
            <a:avLst/>
          </a:prstGeom>
          <a:ln w="762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5897563" y="5640388"/>
            <a:ext cx="1843087" cy="338137"/>
          </a:xfrm>
          <a:prstGeom prst="rect">
            <a:avLst/>
          </a:prstGeom>
          <a:noFill/>
          <a:ln>
            <a:solidFill>
              <a:schemeClr val="accent2">
                <a:lumMod val="60000"/>
                <a:lumOff val="40000"/>
              </a:schemeClr>
            </a:solidFill>
          </a:ln>
        </p:spPr>
        <p:txBody>
          <a:bodyPr>
            <a:spAutoFit/>
          </a:bodyPr>
          <a:lstStyle/>
          <a:p>
            <a:pPr>
              <a:defRPr/>
            </a:pPr>
            <a:r>
              <a:rPr lang="en-US" altLang="zh-TW" sz="1600" b="1" dirty="0">
                <a:solidFill>
                  <a:schemeClr val="accent2">
                    <a:lumMod val="75000"/>
                  </a:schemeClr>
                </a:solidFill>
              </a:rPr>
              <a:t>PH058 trend down</a:t>
            </a:r>
            <a:endParaRPr lang="zh-TW" altLang="en-US" sz="1600" b="1" dirty="0">
              <a:solidFill>
                <a:schemeClr val="accent2">
                  <a:lumMod val="75000"/>
                </a:schemeClr>
              </a:solidFill>
            </a:endParaRPr>
          </a:p>
        </p:txBody>
      </p:sp>
    </p:spTree>
    <p:extLst>
      <p:ext uri="{BB962C8B-B14F-4D97-AF65-F5344CB8AC3E}">
        <p14:creationId xmlns:p14="http://schemas.microsoft.com/office/powerpoint/2010/main" val="669185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向下箭號 22"/>
          <p:cNvSpPr/>
          <p:nvPr/>
        </p:nvSpPr>
        <p:spPr bwMode="auto">
          <a:xfrm rot="16200000">
            <a:off x="2087563" y="3889375"/>
            <a:ext cx="252412" cy="1690688"/>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b="1"/>
          </a:p>
        </p:txBody>
      </p:sp>
      <p:sp>
        <p:nvSpPr>
          <p:cNvPr id="10" name="Rektangel 72"/>
          <p:cNvSpPr/>
          <p:nvPr/>
        </p:nvSpPr>
        <p:spPr>
          <a:xfrm rot="10800000" flipV="1">
            <a:off x="0" y="-26988"/>
            <a:ext cx="9144000" cy="1511301"/>
          </a:xfrm>
          <a:prstGeom prst="rect">
            <a:avLst/>
          </a:prstGeom>
          <a:gradFill flip="none" rotWithShape="1">
            <a:gsLst>
              <a:gs pos="0">
                <a:srgbClr val="FFFFFF">
                  <a:lumMod val="75000"/>
                </a:srgbClr>
              </a:gs>
              <a:gs pos="100000">
                <a:srgbClr val="E6E6E6">
                  <a:tint val="50000"/>
                  <a:shade val="100000"/>
                  <a:satMod val="350000"/>
                </a:srgbClr>
              </a:gs>
              <a:gs pos="100000">
                <a:srgbClr val="E6E6E6">
                  <a:tint val="50000"/>
                  <a:shade val="100000"/>
                  <a:satMod val="350000"/>
                </a:srgbClr>
              </a:gs>
              <a:gs pos="100000">
                <a:srgbClr val="E6E6E6">
                  <a:tint val="50000"/>
                  <a:shade val="100000"/>
                  <a:satMod val="350000"/>
                </a:srgbClr>
              </a:gs>
              <a:gs pos="31000">
                <a:srgbClr val="E6E6E6">
                  <a:tint val="50000"/>
                  <a:shade val="100000"/>
                  <a:satMod val="350000"/>
                </a:srgbClr>
              </a:gs>
              <a:gs pos="52000">
                <a:srgbClr val="E6E6E6">
                  <a:tint val="50000"/>
                  <a:shade val="100000"/>
                  <a:satMod val="350000"/>
                </a:srgbClr>
              </a:gs>
            </a:gsLst>
            <a:lin ang="16200000" scaled="1"/>
            <a:tileRect/>
          </a:gradFill>
          <a:ln w="9525" cap="flat" cmpd="sng" algn="ctr">
            <a:noFill/>
            <a:prstDash val="solid"/>
          </a:ln>
          <a:effectLst/>
        </p:spPr>
        <p:txBody>
          <a:bodyPr anchor="ctr"/>
          <a:lstStyle/>
          <a:p>
            <a:pPr algn="ctr" eaLnBrk="1" fontAlgn="auto" hangingPunct="1">
              <a:spcBef>
                <a:spcPts val="0"/>
              </a:spcBef>
              <a:spcAft>
                <a:spcPts val="0"/>
              </a:spcAft>
              <a:defRPr/>
            </a:pPr>
            <a:endParaRPr kumimoji="0" lang="da-DK" kern="0">
              <a:solidFill>
                <a:sysClr val="window" lastClr="FFFFFF"/>
              </a:solidFill>
              <a:latin typeface="Calibri"/>
              <a:ea typeface="+mn-ea"/>
            </a:endParaRPr>
          </a:p>
        </p:txBody>
      </p:sp>
      <p:sp>
        <p:nvSpPr>
          <p:cNvPr id="40964" name="投影片編號版面配置區 2"/>
          <p:cNvSpPr>
            <a:spLocks noGrp="1"/>
          </p:cNvSpPr>
          <p:nvPr>
            <p:ph type="sldNum" sz="quarter" idx="10"/>
          </p:nvPr>
        </p:nvSpPr>
        <p:spPr bwMode="auto">
          <a:xfrm>
            <a:off x="34925" y="6499225"/>
            <a:ext cx="57626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E3DB99B-02C2-4577-B3A4-B9D3542F5313}" type="slidenum">
              <a:rPr lang="en-US" altLang="zh-TW" sz="1400">
                <a:solidFill>
                  <a:srgbClr val="538CFF"/>
                </a:solidFill>
                <a:latin typeface="Arial" panose="020B0604020202020204" pitchFamily="34" charset="0"/>
              </a:rPr>
              <a:pPr>
                <a:spcBef>
                  <a:spcPct val="0"/>
                </a:spcBef>
                <a:buFontTx/>
                <a:buNone/>
              </a:pPr>
              <a:t>9</a:t>
            </a:fld>
            <a:endParaRPr lang="en-US" altLang="zh-TW" sz="1400">
              <a:solidFill>
                <a:srgbClr val="538CFF"/>
              </a:solidFill>
              <a:latin typeface="Arial" panose="020B0604020202020204" pitchFamily="34" charset="0"/>
            </a:endParaRPr>
          </a:p>
        </p:txBody>
      </p:sp>
      <p:sp>
        <p:nvSpPr>
          <p:cNvPr id="40965" name="Rectangle 3"/>
          <p:cNvSpPr>
            <a:spLocks noGrp="1" noChangeArrowheads="1"/>
          </p:cNvSpPr>
          <p:nvPr>
            <p:ph type="body" sz="half" idx="1"/>
          </p:nvPr>
        </p:nvSpPr>
        <p:spPr>
          <a:xfrm>
            <a:off x="539750" y="909638"/>
            <a:ext cx="8353425" cy="647700"/>
          </a:xfrm>
        </p:spPr>
        <p:txBody>
          <a:bodyPr/>
          <a:lstStyle/>
          <a:p>
            <a:pPr marL="0" indent="0" eaLnBrk="1" hangingPunct="1">
              <a:spcBef>
                <a:spcPts val="300"/>
              </a:spcBef>
              <a:buSzPct val="80000"/>
              <a:buFont typeface="Arial" panose="020B0604020202020204" pitchFamily="34" charset="0"/>
              <a:buNone/>
            </a:pPr>
            <a:r>
              <a:rPr lang="en-US" altLang="zh-TW" sz="2000" smtClean="0">
                <a:latin typeface="Tahoma" panose="020B0604030504040204" pitchFamily="34" charset="0"/>
                <a:ea typeface="新細明體" panose="02020500000000000000" pitchFamily="18" charset="-120"/>
                <a:cs typeface="Tahoma" panose="020B0604030504040204" pitchFamily="34" charset="0"/>
              </a:rPr>
              <a:t>Optimal PM/ENG  schedule to sync with fluctuant coming WIP</a:t>
            </a:r>
            <a:endParaRPr lang="en-US" altLang="zh-TW" sz="1600" smtClean="0">
              <a:latin typeface="Tahoma" panose="020B0604030504040204" pitchFamily="34" charset="0"/>
              <a:ea typeface="新細明體" panose="02020500000000000000" pitchFamily="18" charset="-120"/>
              <a:cs typeface="Tahoma" panose="020B0604030504040204" pitchFamily="34" charset="0"/>
            </a:endParaRPr>
          </a:p>
        </p:txBody>
      </p:sp>
      <p:sp>
        <p:nvSpPr>
          <p:cNvPr id="12" name="文字方塊 11"/>
          <p:cNvSpPr txBox="1"/>
          <p:nvPr/>
        </p:nvSpPr>
        <p:spPr>
          <a:xfrm>
            <a:off x="323850" y="4545013"/>
            <a:ext cx="2592388" cy="1692275"/>
          </a:xfrm>
          <a:prstGeom prst="rect">
            <a:avLst/>
          </a:prstGeom>
          <a:noFill/>
        </p:spPr>
        <p:txBody>
          <a:bodyPr>
            <a:spAutoFit/>
          </a:bodyPr>
          <a:lstStyle/>
          <a:p>
            <a:pPr eaLnBrk="1" hangingPunct="1">
              <a:defRPr/>
            </a:pPr>
            <a:r>
              <a:rPr lang="en-US" altLang="zh-TW" sz="1600" b="1" dirty="0">
                <a:latin typeface="+mj-lt"/>
              </a:rPr>
              <a:t>Min </a:t>
            </a:r>
            <a:r>
              <a:rPr lang="en-US" altLang="zh-TW" sz="1600" b="1" dirty="0" err="1">
                <a:latin typeface="+mj-lt"/>
              </a:rPr>
              <a:t>Cmgl</a:t>
            </a:r>
            <a:endParaRPr lang="en-US" altLang="zh-TW" sz="1600" b="1" dirty="0">
              <a:latin typeface="+mj-lt"/>
            </a:endParaRPr>
          </a:p>
          <a:p>
            <a:pPr eaLnBrk="1" hangingPunct="1">
              <a:defRPr/>
            </a:pPr>
            <a:endParaRPr lang="en-US" altLang="zh-TW" sz="1400" dirty="0">
              <a:latin typeface="+mj-lt"/>
            </a:endParaRPr>
          </a:p>
          <a:p>
            <a:pPr eaLnBrk="1" hangingPunct="1">
              <a:defRPr/>
            </a:pPr>
            <a:r>
              <a:rPr lang="en-US" altLang="zh-TW" sz="1400" dirty="0" err="1">
                <a:latin typeface="+mj-lt"/>
              </a:rPr>
              <a:t>s.t.</a:t>
            </a:r>
            <a:endParaRPr lang="en-US" altLang="zh-TW" sz="1400" dirty="0">
              <a:latin typeface="+mj-lt"/>
            </a:endParaRPr>
          </a:p>
          <a:p>
            <a:pPr eaLnBrk="1" hangingPunct="1">
              <a:defRPr/>
            </a:pPr>
            <a:r>
              <a:rPr lang="en-US" altLang="zh-TW" sz="1200" dirty="0">
                <a:latin typeface="+mj-lt"/>
              </a:rPr>
              <a:t>PM/ENG item A duration=10 hours</a:t>
            </a:r>
          </a:p>
          <a:p>
            <a:pPr eaLnBrk="1" hangingPunct="1">
              <a:defRPr/>
            </a:pPr>
            <a:r>
              <a:rPr lang="en-US" altLang="zh-TW" sz="1200" dirty="0"/>
              <a:t>PM/ENG item A =between 1/28~1/31</a:t>
            </a:r>
            <a:endParaRPr lang="en-US" altLang="zh-TW" sz="1200" dirty="0">
              <a:latin typeface="+mj-lt"/>
            </a:endParaRPr>
          </a:p>
          <a:p>
            <a:pPr eaLnBrk="1" hangingPunct="1">
              <a:defRPr/>
            </a:pPr>
            <a:r>
              <a:rPr lang="en-US" altLang="zh-TW" sz="1200" dirty="0">
                <a:latin typeface="+mj-lt"/>
              </a:rPr>
              <a:t>Max duration/day= 12 hours</a:t>
            </a:r>
          </a:p>
          <a:p>
            <a:pPr eaLnBrk="1" hangingPunct="1">
              <a:defRPr/>
            </a:pPr>
            <a:r>
              <a:rPr lang="en-US" altLang="zh-TW" sz="1200" dirty="0">
                <a:latin typeface="+mj-lt"/>
              </a:rPr>
              <a:t>…</a:t>
            </a:r>
          </a:p>
          <a:p>
            <a:pPr eaLnBrk="1" hangingPunct="1">
              <a:defRPr/>
            </a:pPr>
            <a:r>
              <a:rPr lang="en-US" altLang="zh-TW" sz="1200" dirty="0">
                <a:latin typeface="+mj-lt"/>
                <a:cs typeface="Tahoma" pitchFamily="34" charset="0"/>
              </a:rPr>
              <a:t>Forecast arrival rate`</a:t>
            </a:r>
          </a:p>
        </p:txBody>
      </p:sp>
      <p:grpSp>
        <p:nvGrpSpPr>
          <p:cNvPr id="40967" name="群組 2"/>
          <p:cNvGrpSpPr>
            <a:grpSpLocks/>
          </p:cNvGrpSpPr>
          <p:nvPr/>
        </p:nvGrpSpPr>
        <p:grpSpPr bwMode="auto">
          <a:xfrm>
            <a:off x="2987675" y="4076700"/>
            <a:ext cx="6192838" cy="2305050"/>
            <a:chOff x="260991" y="3432030"/>
            <a:chExt cx="8632184" cy="2949720"/>
          </a:xfrm>
        </p:grpSpPr>
        <p:pic>
          <p:nvPicPr>
            <p:cNvPr id="41021"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63" y="3843338"/>
              <a:ext cx="8280400" cy="253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文字方塊 12"/>
            <p:cNvSpPr txBox="1"/>
            <p:nvPr/>
          </p:nvSpPr>
          <p:spPr>
            <a:xfrm>
              <a:off x="260991" y="3432030"/>
              <a:ext cx="3671057" cy="532250"/>
            </a:xfrm>
            <a:prstGeom prst="rect">
              <a:avLst/>
            </a:prstGeom>
            <a:noFill/>
          </p:spPr>
          <p:txBody>
            <a:bodyPr>
              <a:spAutoFit/>
            </a:bodyPr>
            <a:lstStyle/>
            <a:p>
              <a:pPr eaLnBrk="1" hangingPunct="1">
                <a:defRPr/>
              </a:pPr>
              <a:r>
                <a:rPr lang="en-US" altLang="zh-TW" sz="1050" b="1" dirty="0" err="1">
                  <a:solidFill>
                    <a:srgbClr val="0000FF"/>
                  </a:solidFill>
                </a:rPr>
                <a:t>Cmgl</a:t>
              </a:r>
              <a:endParaRPr lang="en-US" altLang="zh-TW" sz="1050" b="1" dirty="0">
                <a:solidFill>
                  <a:srgbClr val="0000FF"/>
                </a:solidFill>
              </a:endParaRPr>
            </a:p>
            <a:p>
              <a:pPr eaLnBrk="1" hangingPunct="1">
                <a:defRPr/>
              </a:pPr>
              <a:r>
                <a:rPr lang="en-US" altLang="zh-TW" sz="1050" b="1" dirty="0">
                  <a:solidFill>
                    <a:srgbClr val="0000FF"/>
                  </a:solidFill>
                </a:rPr>
                <a:t>Original :0.09 →Optimal : 0.06</a:t>
              </a:r>
              <a:endParaRPr lang="zh-TW" altLang="en-US" sz="1050" b="1" dirty="0">
                <a:solidFill>
                  <a:srgbClr val="0000FF"/>
                </a:solidFill>
              </a:endParaRPr>
            </a:p>
          </p:txBody>
        </p:sp>
        <p:sp>
          <p:nvSpPr>
            <p:cNvPr id="15" name="直線圖說文字 1 (加上強調線) 14"/>
            <p:cNvSpPr/>
            <p:nvPr/>
          </p:nvSpPr>
          <p:spPr>
            <a:xfrm>
              <a:off x="5527486" y="3620959"/>
              <a:ext cx="1358667" cy="266124"/>
            </a:xfrm>
            <a:prstGeom prst="accentCallout1">
              <a:avLst>
                <a:gd name="adj1" fmla="val 42309"/>
                <a:gd name="adj2" fmla="val 244"/>
                <a:gd name="adj3" fmla="val 475453"/>
                <a:gd name="adj4" fmla="val -65203"/>
              </a:avLst>
            </a:prstGeom>
            <a:noFill/>
            <a:ln w="1905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kumimoji="0" lang="en-US" altLang="zh-TW" sz="1050" dirty="0">
                  <a:solidFill>
                    <a:schemeClr val="tx1"/>
                  </a:solidFill>
                </a:rPr>
                <a:t>Original plan</a:t>
              </a:r>
              <a:endParaRPr kumimoji="0" lang="zh-TW" altLang="en-US" sz="1050" dirty="0">
                <a:solidFill>
                  <a:schemeClr val="tx1"/>
                </a:solidFill>
              </a:endParaRPr>
            </a:p>
          </p:txBody>
        </p:sp>
        <p:sp>
          <p:nvSpPr>
            <p:cNvPr id="17" name="直線圖說文字 1 (加上強調線) 16"/>
            <p:cNvSpPr/>
            <p:nvPr/>
          </p:nvSpPr>
          <p:spPr>
            <a:xfrm>
              <a:off x="7129562" y="3620959"/>
              <a:ext cx="1763613" cy="266124"/>
            </a:xfrm>
            <a:prstGeom prst="accentCallout1">
              <a:avLst>
                <a:gd name="adj1" fmla="val 42309"/>
                <a:gd name="adj2" fmla="val 244"/>
                <a:gd name="adj3" fmla="val 489084"/>
                <a:gd name="adj4" fmla="val -62666"/>
              </a:avLst>
            </a:prstGeom>
            <a:noFill/>
            <a:ln w="1905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kumimoji="0" lang="en-US" altLang="zh-TW" sz="1050" b="1" dirty="0">
                  <a:solidFill>
                    <a:srgbClr val="2309E1"/>
                  </a:solidFill>
                </a:rPr>
                <a:t>Optimal</a:t>
              </a:r>
              <a:endParaRPr kumimoji="0" lang="zh-TW" altLang="en-US" sz="1050" b="1" dirty="0">
                <a:solidFill>
                  <a:srgbClr val="2309E1"/>
                </a:solidFill>
              </a:endParaRPr>
            </a:p>
          </p:txBody>
        </p:sp>
        <p:sp>
          <p:nvSpPr>
            <p:cNvPr id="19" name="直線圖說文字 1 (加上強調線) 18"/>
            <p:cNvSpPr/>
            <p:nvPr/>
          </p:nvSpPr>
          <p:spPr>
            <a:xfrm flipH="1">
              <a:off x="2670745" y="3547825"/>
              <a:ext cx="1447180" cy="339258"/>
            </a:xfrm>
            <a:prstGeom prst="accentCallout1">
              <a:avLst>
                <a:gd name="adj1" fmla="val 42309"/>
                <a:gd name="adj2" fmla="val 244"/>
                <a:gd name="adj3" fmla="val 420581"/>
                <a:gd name="adj4" fmla="val -20750"/>
              </a:avLst>
            </a:prstGeom>
            <a:noFill/>
            <a:ln w="1905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kumimoji="0" lang="en-US" altLang="zh-TW" sz="1050" dirty="0">
                  <a:solidFill>
                    <a:schemeClr val="tx1"/>
                  </a:solidFill>
                </a:rPr>
                <a:t>Window</a:t>
              </a:r>
            </a:p>
            <a:p>
              <a:pPr algn="r" eaLnBrk="1" fontAlgn="auto" hangingPunct="1">
                <a:spcBef>
                  <a:spcPts val="0"/>
                </a:spcBef>
                <a:spcAft>
                  <a:spcPts val="0"/>
                </a:spcAft>
                <a:defRPr/>
              </a:pPr>
              <a:r>
                <a:rPr kumimoji="0" lang="en-US" altLang="zh-TW" sz="1050" dirty="0">
                  <a:solidFill>
                    <a:schemeClr val="tx1"/>
                  </a:solidFill>
                </a:rPr>
                <a:t>for execution</a:t>
              </a:r>
              <a:endParaRPr kumimoji="0" lang="zh-TW" altLang="en-US" sz="1050" dirty="0">
                <a:solidFill>
                  <a:schemeClr val="tx1"/>
                </a:solidFill>
              </a:endParaRPr>
            </a:p>
          </p:txBody>
        </p:sp>
        <p:cxnSp>
          <p:nvCxnSpPr>
            <p:cNvPr id="4" name="直線單箭頭接點 3"/>
            <p:cNvCxnSpPr/>
            <p:nvPr/>
          </p:nvCxnSpPr>
          <p:spPr>
            <a:xfrm>
              <a:off x="6786577" y="5185204"/>
              <a:ext cx="1223685"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rot="10800000">
              <a:off x="5412420" y="5424920"/>
              <a:ext cx="1223686"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a:off x="6058561" y="5640258"/>
              <a:ext cx="577545"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4679979" y="4947520"/>
              <a:ext cx="1223685"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968" name="標題 2"/>
          <p:cNvSpPr>
            <a:spLocks noGrp="1"/>
          </p:cNvSpPr>
          <p:nvPr>
            <p:ph type="title"/>
          </p:nvPr>
        </p:nvSpPr>
        <p:spPr>
          <a:xfrm>
            <a:off x="379413" y="285750"/>
            <a:ext cx="8369300" cy="550863"/>
          </a:xfrm>
        </p:spPr>
        <p:txBody>
          <a:bodyPr/>
          <a:lstStyle/>
          <a:p>
            <a:pPr algn="l"/>
            <a:r>
              <a:rPr lang="en-US" altLang="zh-TW" sz="2600" smtClean="0">
                <a:solidFill>
                  <a:srgbClr val="0000FF"/>
                </a:solidFill>
                <a:latin typeface="Segoe UI" panose="020B0502040204020203" pitchFamily="34" charset="0"/>
                <a:ea typeface="新細明體" panose="02020500000000000000" pitchFamily="18" charset="-120"/>
                <a:cs typeface="Segoe UI" panose="020B0502040204020203" pitchFamily="34" charset="0"/>
              </a:rPr>
              <a:t>↓Normalized COV of machine group loading(Cmgln)</a:t>
            </a:r>
          </a:p>
        </p:txBody>
      </p:sp>
      <p:sp>
        <p:nvSpPr>
          <p:cNvPr id="22536" name="文字方塊 22"/>
          <p:cNvSpPr txBox="1">
            <a:spLocks noChangeArrowheads="1"/>
          </p:cNvSpPr>
          <p:nvPr/>
        </p:nvSpPr>
        <p:spPr bwMode="auto">
          <a:xfrm>
            <a:off x="323850" y="2805113"/>
            <a:ext cx="2952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marL="171450" indent="-171450" eaLnBrk="1" hangingPunct="1">
              <a:buFont typeface="Arial" panose="020B0604020202020204" pitchFamily="34" charset="0"/>
              <a:buChar char="•"/>
              <a:defRPr/>
            </a:pPr>
            <a:r>
              <a:rPr lang="en-US" altLang="zh-TW" sz="1200" dirty="0" smtClean="0"/>
              <a:t>Standard deviation of loading= 0.89</a:t>
            </a:r>
          </a:p>
          <a:p>
            <a:pPr marL="171450" indent="-171450" eaLnBrk="1" hangingPunct="1">
              <a:buFont typeface="Arial" panose="020B0604020202020204" pitchFamily="34" charset="0"/>
              <a:buChar char="•"/>
              <a:defRPr/>
            </a:pPr>
            <a:r>
              <a:rPr lang="en-US" altLang="zh-TW" sz="1200" dirty="0" smtClean="0"/>
              <a:t>Mean loading of the week= 9.9</a:t>
            </a:r>
          </a:p>
          <a:p>
            <a:pPr marL="171450" indent="-171450" eaLnBrk="1" hangingPunct="1">
              <a:buFont typeface="Arial" panose="020B0604020202020204" pitchFamily="34" charset="0"/>
              <a:buChar char="•"/>
              <a:defRPr/>
            </a:pPr>
            <a:r>
              <a:rPr lang="en-US" altLang="zh-TW" sz="1200" dirty="0" smtClean="0"/>
              <a:t>COV of loading= 0.090 (</a:t>
            </a:r>
            <a:r>
              <a:rPr lang="en-US" altLang="zh-TW" sz="1200" dirty="0" err="1" smtClean="0"/>
              <a:t>Cmgl</a:t>
            </a:r>
            <a:r>
              <a:rPr lang="en-US" altLang="zh-TW" sz="1200" dirty="0" smtClean="0"/>
              <a:t>) </a:t>
            </a:r>
          </a:p>
          <a:p>
            <a:pPr marL="171450" indent="-171450" eaLnBrk="1" hangingPunct="1">
              <a:buFont typeface="Arial" panose="020B0604020202020204" pitchFamily="34" charset="0"/>
              <a:buChar char="•"/>
              <a:defRPr/>
            </a:pPr>
            <a:r>
              <a:rPr lang="en-US" altLang="zh-TW" sz="1200" dirty="0" smtClean="0"/>
              <a:t>Mean arrival of the week=1045</a:t>
            </a:r>
          </a:p>
          <a:p>
            <a:pPr marL="171450" indent="-171450" eaLnBrk="1" hangingPunct="1">
              <a:buFont typeface="Arial" panose="020B0604020202020204" pitchFamily="34" charset="0"/>
              <a:buChar char="•"/>
              <a:defRPr/>
            </a:pPr>
            <a:r>
              <a:rPr lang="en-US" altLang="zh-TW" sz="1200" dirty="0" smtClean="0"/>
              <a:t>Historical max of arrival =1395 </a:t>
            </a:r>
            <a:endParaRPr lang="zh-TW" altLang="en-US" sz="1200" dirty="0" smtClean="0"/>
          </a:p>
          <a:p>
            <a:pPr eaLnBrk="1" hangingPunct="1">
              <a:defRPr/>
            </a:pPr>
            <a:endParaRPr lang="zh-TW" altLang="en-US" sz="1200" dirty="0" smtClean="0"/>
          </a:p>
        </p:txBody>
      </p:sp>
      <p:sp>
        <p:nvSpPr>
          <p:cNvPr id="25" name="向下箭號 24"/>
          <p:cNvSpPr/>
          <p:nvPr/>
        </p:nvSpPr>
        <p:spPr bwMode="auto">
          <a:xfrm rot="16200000">
            <a:off x="4156076" y="1882775"/>
            <a:ext cx="252412" cy="2916237"/>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b="1"/>
          </a:p>
        </p:txBody>
      </p:sp>
      <p:sp>
        <p:nvSpPr>
          <p:cNvPr id="40971" name="文字方塊 25"/>
          <p:cNvSpPr txBox="1">
            <a:spLocks noChangeArrowheads="1"/>
          </p:cNvSpPr>
          <p:nvPr/>
        </p:nvSpPr>
        <p:spPr bwMode="auto">
          <a:xfrm>
            <a:off x="5795963" y="3203575"/>
            <a:ext cx="2952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200"/>
              <a:t>Normalized COV of loading (Cmgln) = 0.075</a:t>
            </a:r>
          </a:p>
        </p:txBody>
      </p:sp>
      <p:graphicFrame>
        <p:nvGraphicFramePr>
          <p:cNvPr id="5" name="表格 4"/>
          <p:cNvGraphicFramePr>
            <a:graphicFrameLocks noGrp="1"/>
          </p:cNvGraphicFramePr>
          <p:nvPr/>
        </p:nvGraphicFramePr>
        <p:xfrm>
          <a:off x="323850" y="1700213"/>
          <a:ext cx="8424865" cy="936624"/>
        </p:xfrm>
        <a:graphic>
          <a:graphicData uri="http://schemas.openxmlformats.org/drawingml/2006/table">
            <a:tbl>
              <a:tblPr>
                <a:tableStyleId>{5C22544A-7EE6-4342-B048-85BDC9FD1C3A}</a:tableStyleId>
              </a:tblPr>
              <a:tblGrid>
                <a:gridCol w="1617120">
                  <a:extLst>
                    <a:ext uri="{9D8B030D-6E8A-4147-A177-3AD203B41FA5}">
                      <a16:colId xmlns:a16="http://schemas.microsoft.com/office/drawing/2014/main" val="20000"/>
                    </a:ext>
                  </a:extLst>
                </a:gridCol>
                <a:gridCol w="972535">
                  <a:extLst>
                    <a:ext uri="{9D8B030D-6E8A-4147-A177-3AD203B41FA5}">
                      <a16:colId xmlns:a16="http://schemas.microsoft.com/office/drawing/2014/main" val="20001"/>
                    </a:ext>
                  </a:extLst>
                </a:gridCol>
                <a:gridCol w="972535">
                  <a:extLst>
                    <a:ext uri="{9D8B030D-6E8A-4147-A177-3AD203B41FA5}">
                      <a16:colId xmlns:a16="http://schemas.microsoft.com/office/drawing/2014/main" val="20002"/>
                    </a:ext>
                  </a:extLst>
                </a:gridCol>
                <a:gridCol w="972535">
                  <a:extLst>
                    <a:ext uri="{9D8B030D-6E8A-4147-A177-3AD203B41FA5}">
                      <a16:colId xmlns:a16="http://schemas.microsoft.com/office/drawing/2014/main" val="20003"/>
                    </a:ext>
                  </a:extLst>
                </a:gridCol>
                <a:gridCol w="972535">
                  <a:extLst>
                    <a:ext uri="{9D8B030D-6E8A-4147-A177-3AD203B41FA5}">
                      <a16:colId xmlns:a16="http://schemas.microsoft.com/office/drawing/2014/main" val="20004"/>
                    </a:ext>
                  </a:extLst>
                </a:gridCol>
                <a:gridCol w="972535">
                  <a:extLst>
                    <a:ext uri="{9D8B030D-6E8A-4147-A177-3AD203B41FA5}">
                      <a16:colId xmlns:a16="http://schemas.microsoft.com/office/drawing/2014/main" val="20005"/>
                    </a:ext>
                  </a:extLst>
                </a:gridCol>
                <a:gridCol w="972535">
                  <a:extLst>
                    <a:ext uri="{9D8B030D-6E8A-4147-A177-3AD203B41FA5}">
                      <a16:colId xmlns:a16="http://schemas.microsoft.com/office/drawing/2014/main" val="20006"/>
                    </a:ext>
                  </a:extLst>
                </a:gridCol>
                <a:gridCol w="972535">
                  <a:extLst>
                    <a:ext uri="{9D8B030D-6E8A-4147-A177-3AD203B41FA5}">
                      <a16:colId xmlns:a16="http://schemas.microsoft.com/office/drawing/2014/main" val="20007"/>
                    </a:ext>
                  </a:extLst>
                </a:gridCol>
              </a:tblGrid>
              <a:tr h="234156">
                <a:tc>
                  <a:txBody>
                    <a:bodyPr/>
                    <a:lstStyle/>
                    <a:p>
                      <a:pPr algn="ctr" fontAlgn="ctr"/>
                      <a:r>
                        <a:rPr lang="en-US" sz="1000" u="none" strike="noStrike" dirty="0">
                          <a:solidFill>
                            <a:schemeClr val="bg1"/>
                          </a:solidFill>
                          <a:effectLst/>
                        </a:rPr>
                        <a:t>Day</a:t>
                      </a:r>
                      <a:endParaRPr lang="en-US" sz="1000" b="0" i="0" u="none" strike="noStrike" dirty="0">
                        <a:solidFill>
                          <a:schemeClr val="bg1"/>
                        </a:solidFill>
                        <a:effectLst/>
                        <a:latin typeface="Arial Unicode MS"/>
                      </a:endParaRPr>
                    </a:p>
                  </a:txBody>
                  <a:tcPr marL="5523" marR="5523" marT="5524"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Mon</a:t>
                      </a:r>
                      <a:endParaRPr lang="en-US" sz="1000" b="0" i="0" u="none" strike="noStrike" dirty="0">
                        <a:solidFill>
                          <a:schemeClr val="bg1"/>
                        </a:solidFill>
                        <a:effectLst/>
                        <a:latin typeface="Arial Unicode MS"/>
                      </a:endParaRPr>
                    </a:p>
                  </a:txBody>
                  <a:tcPr marL="5523" marR="5523" marT="5524"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Tue</a:t>
                      </a:r>
                      <a:endParaRPr lang="en-US" sz="1000" b="0" i="0" u="none" strike="noStrike" dirty="0">
                        <a:solidFill>
                          <a:schemeClr val="bg1"/>
                        </a:solidFill>
                        <a:effectLst/>
                        <a:latin typeface="Arial Unicode MS"/>
                      </a:endParaRPr>
                    </a:p>
                  </a:txBody>
                  <a:tcPr marL="5523" marR="5523" marT="5524"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Wed</a:t>
                      </a:r>
                      <a:endParaRPr lang="en-US" sz="1000" b="0" i="0" u="none" strike="noStrike" dirty="0">
                        <a:solidFill>
                          <a:schemeClr val="bg1"/>
                        </a:solidFill>
                        <a:effectLst/>
                        <a:latin typeface="Arial Unicode MS"/>
                      </a:endParaRPr>
                    </a:p>
                  </a:txBody>
                  <a:tcPr marL="5523" marR="5523" marT="5524"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Thu</a:t>
                      </a:r>
                      <a:endParaRPr lang="en-US" sz="1000" b="0" i="0" u="none" strike="noStrike" dirty="0">
                        <a:solidFill>
                          <a:schemeClr val="bg1"/>
                        </a:solidFill>
                        <a:effectLst/>
                        <a:latin typeface="Arial Unicode MS"/>
                      </a:endParaRPr>
                    </a:p>
                  </a:txBody>
                  <a:tcPr marL="5523" marR="5523" marT="5524"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Fri</a:t>
                      </a:r>
                      <a:endParaRPr lang="en-US" sz="1000" b="0" i="0" u="none" strike="noStrike" dirty="0">
                        <a:solidFill>
                          <a:schemeClr val="bg1"/>
                        </a:solidFill>
                        <a:effectLst/>
                        <a:latin typeface="Arial Unicode MS"/>
                      </a:endParaRPr>
                    </a:p>
                  </a:txBody>
                  <a:tcPr marL="5523" marR="5523" marT="5524"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Sat</a:t>
                      </a:r>
                      <a:endParaRPr lang="en-US" sz="1000" b="0" i="0" u="none" strike="noStrike" dirty="0">
                        <a:solidFill>
                          <a:schemeClr val="bg1"/>
                        </a:solidFill>
                        <a:effectLst/>
                        <a:latin typeface="Arial Unicode MS"/>
                      </a:endParaRPr>
                    </a:p>
                  </a:txBody>
                  <a:tcPr marL="5523" marR="5523" marT="5524" marB="0" anchor="ctr">
                    <a:solidFill>
                      <a:schemeClr val="tx1">
                        <a:lumMod val="50000"/>
                        <a:lumOff val="50000"/>
                      </a:schemeClr>
                    </a:solidFill>
                  </a:tcPr>
                </a:tc>
                <a:tc>
                  <a:txBody>
                    <a:bodyPr/>
                    <a:lstStyle/>
                    <a:p>
                      <a:pPr algn="ctr" fontAlgn="ctr"/>
                      <a:r>
                        <a:rPr lang="en-US" sz="1000" u="none" strike="noStrike" dirty="0">
                          <a:solidFill>
                            <a:schemeClr val="bg1"/>
                          </a:solidFill>
                          <a:effectLst/>
                        </a:rPr>
                        <a:t>Sun</a:t>
                      </a:r>
                      <a:endParaRPr lang="en-US" sz="1000" b="0" i="0" u="none" strike="noStrike" dirty="0">
                        <a:solidFill>
                          <a:schemeClr val="bg1"/>
                        </a:solidFill>
                        <a:effectLst/>
                        <a:latin typeface="Arial Unicode MS"/>
                      </a:endParaRPr>
                    </a:p>
                  </a:txBody>
                  <a:tcPr marL="5523" marR="5523" marT="5524" marB="0" anchor="ctr">
                    <a:solidFill>
                      <a:schemeClr val="tx1">
                        <a:lumMod val="50000"/>
                        <a:lumOff val="50000"/>
                      </a:schemeClr>
                    </a:solidFill>
                  </a:tcPr>
                </a:tc>
                <a:extLst>
                  <a:ext uri="{0D108BD9-81ED-4DB2-BD59-A6C34878D82A}">
                    <a16:rowId xmlns:a16="http://schemas.microsoft.com/office/drawing/2014/main" val="10000"/>
                  </a:ext>
                </a:extLst>
              </a:tr>
              <a:tr h="234156">
                <a:tc>
                  <a:txBody>
                    <a:bodyPr/>
                    <a:lstStyle/>
                    <a:p>
                      <a:pPr algn="ctr" fontAlgn="ctr"/>
                      <a:r>
                        <a:rPr lang="en-US" sz="1000" u="none" strike="noStrike" dirty="0">
                          <a:effectLst/>
                        </a:rPr>
                        <a:t>Arrival </a:t>
                      </a:r>
                      <a:r>
                        <a:rPr lang="en-US" sz="1000" u="none" strike="noStrike" dirty="0" smtClean="0">
                          <a:effectLst/>
                        </a:rPr>
                        <a:t>pcs (A) </a:t>
                      </a:r>
                      <a:endParaRPr lang="en-US" sz="1000" b="0" i="0" u="none" strike="noStrike" dirty="0">
                        <a:solidFill>
                          <a:srgbClr val="000000"/>
                        </a:solidFill>
                        <a:effectLst/>
                        <a:latin typeface="Arial Unicode MS"/>
                      </a:endParaRPr>
                    </a:p>
                  </a:txBody>
                  <a:tcPr marL="5523" marR="5523" marT="5524" marB="0" anchor="ctr"/>
                </a:tc>
                <a:tc>
                  <a:txBody>
                    <a:bodyPr/>
                    <a:lstStyle/>
                    <a:p>
                      <a:pPr algn="ctr" fontAlgn="ctr"/>
                      <a:r>
                        <a:rPr lang="en-US" altLang="zh-TW" sz="1000" u="none" strike="noStrike" dirty="0">
                          <a:effectLst/>
                        </a:rPr>
                        <a:t>1109 </a:t>
                      </a:r>
                      <a:endParaRPr lang="en-US" altLang="zh-TW" sz="1000" b="0" i="0" u="none" strike="noStrike" dirty="0">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1244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916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dirty="0">
                          <a:effectLst/>
                        </a:rPr>
                        <a:t>809 </a:t>
                      </a:r>
                      <a:endParaRPr lang="en-US" altLang="zh-TW" sz="1000" b="0" i="0" u="none" strike="noStrike" dirty="0">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1146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1089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dirty="0">
                          <a:effectLst/>
                        </a:rPr>
                        <a:t>999 </a:t>
                      </a:r>
                      <a:endParaRPr lang="en-US" altLang="zh-TW" sz="1000" b="0" i="0" u="none" strike="noStrike" dirty="0">
                        <a:solidFill>
                          <a:srgbClr val="000000"/>
                        </a:solidFill>
                        <a:effectLst/>
                        <a:latin typeface="Arial Unicode MS"/>
                      </a:endParaRPr>
                    </a:p>
                  </a:txBody>
                  <a:tcPr marL="5523" marR="5523" marT="5524" marB="0" anchor="ctr"/>
                </a:tc>
                <a:extLst>
                  <a:ext uri="{0D108BD9-81ED-4DB2-BD59-A6C34878D82A}">
                    <a16:rowId xmlns:a16="http://schemas.microsoft.com/office/drawing/2014/main" val="10001"/>
                  </a:ext>
                </a:extLst>
              </a:tr>
              <a:tr h="234156">
                <a:tc>
                  <a:txBody>
                    <a:bodyPr/>
                    <a:lstStyle/>
                    <a:p>
                      <a:pPr algn="ctr" fontAlgn="ctr"/>
                      <a:r>
                        <a:rPr lang="en-US" sz="1000" u="none" strike="noStrike" dirty="0">
                          <a:effectLst/>
                        </a:rPr>
                        <a:t>Available </a:t>
                      </a:r>
                      <a:r>
                        <a:rPr lang="en-US" sz="1000" u="none" strike="noStrike" dirty="0" smtClean="0">
                          <a:effectLst/>
                        </a:rPr>
                        <a:t>hours (B) </a:t>
                      </a:r>
                      <a:endParaRPr lang="en-US" sz="1000" b="0" i="0" u="none" strike="noStrike" dirty="0">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103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109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dirty="0">
                          <a:effectLst/>
                        </a:rPr>
                        <a:t>98 </a:t>
                      </a:r>
                      <a:endParaRPr lang="en-US" altLang="zh-TW" sz="1000" b="0" i="0" u="none" strike="noStrike" dirty="0">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89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114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116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109 </a:t>
                      </a:r>
                      <a:endParaRPr lang="en-US" altLang="zh-TW" sz="1000" b="0" i="0" u="none" strike="noStrike">
                        <a:solidFill>
                          <a:srgbClr val="000000"/>
                        </a:solidFill>
                        <a:effectLst/>
                        <a:latin typeface="Arial Unicode MS"/>
                      </a:endParaRPr>
                    </a:p>
                  </a:txBody>
                  <a:tcPr marL="5523" marR="5523" marT="5524" marB="0" anchor="ctr"/>
                </a:tc>
                <a:extLst>
                  <a:ext uri="{0D108BD9-81ED-4DB2-BD59-A6C34878D82A}">
                    <a16:rowId xmlns:a16="http://schemas.microsoft.com/office/drawing/2014/main" val="10002"/>
                  </a:ext>
                </a:extLst>
              </a:tr>
              <a:tr h="234156">
                <a:tc>
                  <a:txBody>
                    <a:bodyPr/>
                    <a:lstStyle/>
                    <a:p>
                      <a:pPr algn="ctr" fontAlgn="ctr"/>
                      <a:r>
                        <a:rPr lang="en-US" sz="1000" u="none" strike="noStrike" dirty="0" smtClean="0">
                          <a:effectLst/>
                        </a:rPr>
                        <a:t>Loading/hour (A/B)</a:t>
                      </a:r>
                      <a:endParaRPr lang="en-US" sz="1000" b="0" i="0" u="none" strike="noStrike" dirty="0">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10.8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11.4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9.3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9.1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10.1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a:effectLst/>
                        </a:rPr>
                        <a:t>9.4 </a:t>
                      </a:r>
                      <a:endParaRPr lang="en-US" altLang="zh-TW" sz="1000" b="0" i="0" u="none" strike="noStrike">
                        <a:solidFill>
                          <a:srgbClr val="000000"/>
                        </a:solidFill>
                        <a:effectLst/>
                        <a:latin typeface="Arial Unicode MS"/>
                      </a:endParaRPr>
                    </a:p>
                  </a:txBody>
                  <a:tcPr marL="5523" marR="5523" marT="5524" marB="0" anchor="ctr"/>
                </a:tc>
                <a:tc>
                  <a:txBody>
                    <a:bodyPr/>
                    <a:lstStyle/>
                    <a:p>
                      <a:pPr algn="ctr" fontAlgn="ctr"/>
                      <a:r>
                        <a:rPr lang="en-US" altLang="zh-TW" sz="1000" u="none" strike="noStrike" dirty="0">
                          <a:effectLst/>
                        </a:rPr>
                        <a:t>9.2 </a:t>
                      </a:r>
                      <a:endParaRPr lang="en-US" altLang="zh-TW" sz="1000" b="0" i="0" u="none" strike="noStrike" dirty="0">
                        <a:solidFill>
                          <a:srgbClr val="000000"/>
                        </a:solidFill>
                        <a:effectLst/>
                        <a:latin typeface="Arial Unicode MS"/>
                      </a:endParaRPr>
                    </a:p>
                  </a:txBody>
                  <a:tcPr marL="5523" marR="5523" marT="5524" marB="0" anchor="ctr"/>
                </a:tc>
                <a:extLst>
                  <a:ext uri="{0D108BD9-81ED-4DB2-BD59-A6C34878D82A}">
                    <a16:rowId xmlns:a16="http://schemas.microsoft.com/office/drawing/2014/main" val="10003"/>
                  </a:ext>
                </a:extLst>
              </a:tr>
            </a:tbl>
          </a:graphicData>
        </a:graphic>
      </p:graphicFrame>
      <p:pic>
        <p:nvPicPr>
          <p:cNvPr id="41019" name="Picture 21"/>
          <p:cNvPicPr>
            <a:picLocks noChangeAspect="1" noChangeArrowheads="1"/>
          </p:cNvPicPr>
          <p:nvPr/>
        </p:nvPicPr>
        <p:blipFill>
          <a:blip r:embed="rId4">
            <a:extLst>
              <a:ext uri="{28A0092B-C50C-407E-A947-70E740481C1C}">
                <a14:useLocalDpi xmlns:a14="http://schemas.microsoft.com/office/drawing/2010/main" val="0"/>
              </a:ext>
            </a:extLst>
          </a:blip>
          <a:srcRect t="25989"/>
          <a:stretch>
            <a:fillRect/>
          </a:stretch>
        </p:blipFill>
        <p:spPr bwMode="auto">
          <a:xfrm>
            <a:off x="3203575" y="2852738"/>
            <a:ext cx="2016125"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20" name="文字方塊 21"/>
          <p:cNvSpPr txBox="1">
            <a:spLocks noChangeArrowheads="1"/>
          </p:cNvSpPr>
          <p:nvPr/>
        </p:nvSpPr>
        <p:spPr bwMode="auto">
          <a:xfrm rot="1702151">
            <a:off x="544513" y="4448175"/>
            <a:ext cx="273526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solidFill>
                  <a:srgbClr val="0000FF"/>
                </a:solidFill>
              </a:rPr>
              <a:t>Optimal PM/ENG schedule</a:t>
            </a:r>
            <a:endParaRPr lang="zh-TW" altLang="en-US" sz="1800" b="1">
              <a:solidFill>
                <a:srgbClr val="0000FF"/>
              </a:solidFill>
            </a:endParaRPr>
          </a:p>
        </p:txBody>
      </p:sp>
    </p:spTree>
    <p:extLst>
      <p:ext uri="{BB962C8B-B14F-4D97-AF65-F5344CB8AC3E}">
        <p14:creationId xmlns:p14="http://schemas.microsoft.com/office/powerpoint/2010/main" val="150132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訂設計">
  <a:themeElements>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訂設計">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911AE1D15574D34A96D03389BC94640B" ma:contentTypeVersion="0" ma:contentTypeDescription="建立新的文件。" ma:contentTypeScope="" ma:versionID="501cd20965d70f592901fe858f0b517e">
  <xsd:schema xmlns:xsd="http://www.w3.org/2001/XMLSchema" xmlns:xs="http://www.w3.org/2001/XMLSchema" xmlns:p="http://schemas.microsoft.com/office/2006/metadata/properties" targetNamespace="http://schemas.microsoft.com/office/2006/metadata/properties" ma:root="true" ma:fieldsID="0d6edddc00996549d4a35e321cdf2d9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103824-B62D-47B4-AFB0-5500DA723A62}">
  <ds:schemaRef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D7809CA1-98A2-4FB5-A916-24814D549CA5}">
  <ds:schemaRefs>
    <ds:schemaRef ds:uri="http://schemas.microsoft.com/sharepoint/v3/contenttype/forms"/>
  </ds:schemaRefs>
</ds:datastoreItem>
</file>

<file path=customXml/itemProps3.xml><?xml version="1.0" encoding="utf-8"?>
<ds:datastoreItem xmlns:ds="http://schemas.openxmlformats.org/officeDocument/2006/customXml" ds:itemID="{7AA1A7F4-0429-477C-98A5-F5E3F79DA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1666</TotalTime>
  <Words>8043</Words>
  <Application>Microsoft Office PowerPoint</Application>
  <PresentationFormat>如螢幕大小 (4:3)</PresentationFormat>
  <Paragraphs>1467</Paragraphs>
  <Slides>24</Slides>
  <Notes>21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24</vt:i4>
      </vt:variant>
    </vt:vector>
  </HeadingPairs>
  <TitlesOfParts>
    <vt:vector size="34" baseType="lpstr">
      <vt:lpstr>Arial Unicode MS</vt:lpstr>
      <vt:lpstr>微軟正黑體</vt:lpstr>
      <vt:lpstr>新細明體</vt:lpstr>
      <vt:lpstr>標楷體</vt:lpstr>
      <vt:lpstr>Arial</vt:lpstr>
      <vt:lpstr>Calibri</vt:lpstr>
      <vt:lpstr>Segoe UI</vt:lpstr>
      <vt:lpstr>Tahoma</vt:lpstr>
      <vt:lpstr>Wingdings</vt:lpstr>
      <vt:lpstr>1_自訂設計</vt:lpstr>
      <vt:lpstr>PowerPoint 簡報</vt:lpstr>
      <vt:lpstr>The Complete KPIs for each Machine Group</vt:lpstr>
      <vt:lpstr>The Complete KPIs for each Machine Group (cont.)</vt:lpstr>
      <vt:lpstr>↑Mean available rate(v)</vt:lpstr>
      <vt:lpstr>↑Mean available rate(v)</vt:lpstr>
      <vt:lpstr>↓Normalized STDEV of available rate(Dvn)</vt:lpstr>
      <vt:lpstr>↓Mean process time(pt) ↓COV of process times(Cpt)</vt:lpstr>
      <vt:lpstr>↓COV of process times(Cpt)</vt:lpstr>
      <vt:lpstr>↓Normalized COV of machine group loading(Cmgln)</vt:lpstr>
      <vt:lpstr>↑Mean percentage of usable machines(u)</vt:lpstr>
      <vt:lpstr>↑Mean percentage of usable machines(u)</vt:lpstr>
      <vt:lpstr>↓Normalized COV of machine ID loading(Cmiln)</vt:lpstr>
      <vt:lpstr>↓Mean sampling rate(s)</vt:lpstr>
      <vt:lpstr>↓Normalized Intrinsic COV of arrival rate(Cain) ↓Normalized Impact percentage of dispatching on Ca(idCan)</vt:lpstr>
      <vt:lpstr>↓Normalized Impact percentage of dispatching on Ca(idCan)</vt:lpstr>
      <vt:lpstr>↓Normalized Impact percentage of dispatching on Ca(idCan)</vt:lpstr>
      <vt:lpstr>↓Normalized Impact percentage of dispatching on Ca(idCan)</vt:lpstr>
      <vt:lpstr>↓Normalized Impact percentage of dispatching on Ca(idCan)</vt:lpstr>
      <vt:lpstr>↓Mean ratio for Q-time constraint(rw) ↑Mean limit for Q-time constraint(tw)</vt:lpstr>
      <vt:lpstr>↑Mean limit for Q-time constraint(tw)</vt:lpstr>
      <vt:lpstr>↓Normalized Mean number of recipes(rn) ↑Mean simplified percentage for recipes(sr)</vt:lpstr>
      <vt:lpstr>↑Mean simplified percentage for recipes(sr)</vt:lpstr>
      <vt:lpstr>PowerPoint 簡報</vt:lpstr>
      <vt:lpstr>PowerPoint 簡報</vt:lpstr>
    </vt:vector>
  </TitlesOfParts>
  <Company>Powerchip Semiconductor Manufacturing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營運系統部 - 王鴻康</dc:creator>
  <cp:lastModifiedBy>INSTALL</cp:lastModifiedBy>
  <cp:revision>134</cp:revision>
  <dcterms:created xsi:type="dcterms:W3CDTF">2018-07-27T03:16:51Z</dcterms:created>
  <dcterms:modified xsi:type="dcterms:W3CDTF">2021-01-29T03:50:31Z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0x010100911AE1D15574D34A96D03389BC94640B</vt:lpwstr>
  </property>
  <property fmtid="{D5CDD505-2E9C-101B-9397-08002B2CF9AE}" pid="3" name="SPSDescription">
    <vt:lpwstr/>
  </property>
  <property fmtid="{D5CDD505-2E9C-101B-9397-08002B2CF9AE}" pid="4" name="Owner">
    <vt:lpwstr/>
  </property>
  <property fmtid="{D5CDD505-2E9C-101B-9397-08002B2CF9AE}" pid="5" name="Status">
    <vt:lpwstr/>
  </property>
  <property fmtid="{D5CDD505-2E9C-101B-9397-08002B2CF9AE}" pid="6" name="IsMyDocuments">
    <vt:bool>true</vt:bool>
  </property>
</Properties>
</file>