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F1C6A95-D029-4FA5-AB89-71BCD8C5EA30}">
  <a:tblStyle styleId="{EF1C6A95-D029-4FA5-AB89-71BCD8C5EA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dc8a16834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dc8a16834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dc8a16834_3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dc8a16834_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dc8a16834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dc8a16834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dc8a16834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dc8a16834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dc8a16834_3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dc8a16834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dc8a16834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dc8a16834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2dc8a16834_3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2dc8a16834_3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dc8a16834_3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dc8a16834_3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dc8a16834_3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dc8a16834_3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dc8a16834_3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2dc8a16834_3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dc8a1683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dc8a1683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dc8a16834_3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dc8a16834_3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dc8a16834_3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2dc8a16834_3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dc8a1683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dc8a1683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dc8a1683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dc8a1683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dc8a1683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dc8a1683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dc8a1683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dc8a1683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dc8a16834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dc8a16834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dc8a16834_3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dc8a16834_3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dc8a16834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dc8a16834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Relationship Id="rId4" Type="http://schemas.openxmlformats.org/officeDocument/2006/relationships/image" Target="../media/image27.png"/><Relationship Id="rId5" Type="http://schemas.openxmlformats.org/officeDocument/2006/relationships/image" Target="../media/image31.png"/><Relationship Id="rId6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Relationship Id="rId4" Type="http://schemas.openxmlformats.org/officeDocument/2006/relationships/image" Target="../media/image35.png"/><Relationship Id="rId5" Type="http://schemas.openxmlformats.org/officeDocument/2006/relationships/image" Target="../media/image40.png"/><Relationship Id="rId6" Type="http://schemas.openxmlformats.org/officeDocument/2006/relationships/image" Target="../media/image37.png"/><Relationship Id="rId7" Type="http://schemas.openxmlformats.org/officeDocument/2006/relationships/image" Target="../media/image45.png"/><Relationship Id="rId8" Type="http://schemas.openxmlformats.org/officeDocument/2006/relationships/image" Target="../media/image4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png"/><Relationship Id="rId4" Type="http://schemas.openxmlformats.org/officeDocument/2006/relationships/image" Target="../media/image32.png"/><Relationship Id="rId5" Type="http://schemas.openxmlformats.org/officeDocument/2006/relationships/image" Target="../media/image41.png"/><Relationship Id="rId6" Type="http://schemas.openxmlformats.org/officeDocument/2006/relationships/image" Target="../media/image4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8.png"/><Relationship Id="rId4" Type="http://schemas.openxmlformats.org/officeDocument/2006/relationships/image" Target="../media/image4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10" Type="http://schemas.openxmlformats.org/officeDocument/2006/relationships/image" Target="../media/image18.png"/><Relationship Id="rId9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2.png"/><Relationship Id="rId7" Type="http://schemas.openxmlformats.org/officeDocument/2006/relationships/image" Target="../media/image16.png"/><Relationship Id="rId8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4.png"/><Relationship Id="rId4" Type="http://schemas.openxmlformats.org/officeDocument/2006/relationships/image" Target="../media/image7.png"/><Relationship Id="rId11" Type="http://schemas.openxmlformats.org/officeDocument/2006/relationships/image" Target="../media/image33.png"/><Relationship Id="rId10" Type="http://schemas.openxmlformats.org/officeDocument/2006/relationships/image" Target="../media/image39.png"/><Relationship Id="rId12" Type="http://schemas.openxmlformats.org/officeDocument/2006/relationships/image" Target="../media/image20.png"/><Relationship Id="rId9" Type="http://schemas.openxmlformats.org/officeDocument/2006/relationships/image" Target="../media/image17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image" Target="../media/image3.png"/><Relationship Id="rId8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240650" y="172875"/>
            <a:ext cx="6662700" cy="85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Федеральное государственное автономное образовательное учреждение высшего образования </a:t>
            </a:r>
            <a:b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«Национальный исследовательский университет Московский институт электронной техники»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215" lvl="0" marL="0" rtl="0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Кафедра высшей математики №1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497350" y="1894600"/>
            <a:ext cx="4149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Выпускная квалификационная работа на тему: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Математические методы выделения структурных элементов в гипертекстовых документах с нечеткой структурой”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89000" y="3724375"/>
            <a:ext cx="564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Студент: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Пономарев Александр Олегович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Руководитель: д.т.н. Хамухин Анатолий Владимирович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Результат обучения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/21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8763" y="1017725"/>
            <a:ext cx="4346476" cy="202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1851" y="3014325"/>
            <a:ext cx="4340325" cy="2042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Итоговые результаты на тестовой выборке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/21</a:t>
            </a:r>
            <a:endParaRPr/>
          </a:p>
        </p:txBody>
      </p:sp>
      <p:graphicFrame>
        <p:nvGraphicFramePr>
          <p:cNvPr id="152" name="Google Shape;152;p23"/>
          <p:cNvGraphicFramePr/>
          <p:nvPr/>
        </p:nvGraphicFramePr>
        <p:xfrm>
          <a:off x="3117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{EF1C6A95-D029-4FA5-AB89-71BCD8C5EA30}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Поле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F1-score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threshold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0.902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3" name="Google Shape;153;p23"/>
          <p:cNvSpPr txBox="1"/>
          <p:nvPr/>
        </p:nvSpPr>
        <p:spPr>
          <a:xfrm>
            <a:off x="311700" y="1810150"/>
            <a:ext cx="8160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Анализ результатов в цифрах: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-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precision &gt; 0.9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-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ecall &gt; 0.1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-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1-score &lt; 0.5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Объяснение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полученных результатов: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модели получилось высокое качество.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Среднее покрытие, которое нужно попытаться увеличить не теряя в качестве.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Использование BERT для построения признака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-"/>
            </a:pPr>
            <a:r>
              <a:rPr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Берем предобученную на корпусе русского текста модель</a:t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-"/>
            </a:pPr>
            <a:r>
              <a:rPr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качестве функции потерь возьмем перекрестную энтропию</a:t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Где p - это класс объекта: 0 или 1, а q - это предсказание модели.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/21</a:t>
            </a:r>
            <a:endParaRPr/>
          </a:p>
        </p:txBody>
      </p:sp>
      <p:pic>
        <p:nvPicPr>
          <p:cNvPr descr="{&quot;id&quot;:&quot;26&quot;,&quot;type&quot;:&quot;$$&quot;,&quot;backgroundColor&quot;:&quot;#FFFFFF&quot;,&quot;font&quot;:{&quot;color&quot;:&quot;#222222&quot;,&quot;family&quot;:&quot;Times New Roman&quot;,&quot;size&quot;:18},&quot;backgroundColorModified&quot;:false,&quot;code&quot;:&quot;$$LogLoss\\,=\\,CELoss\\,=\\,p\\ln\\left(q\\right)\\,+\\,\\left(1-p\\right)\\ln\\left(1-q\\right)$$&quot;,&quot;aid&quot;:null,&quot;ts&quot;:1655680092052,&quot;cs&quot;:&quot;Z/IJRf9FhLgWdeqd0WXRPQ==&quot;,&quot;size&quot;:{&quot;width&quot;:538,&quot;height&quot;:24.5}}"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300" y="2121773"/>
            <a:ext cx="5124450" cy="233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Результат обучения BERT</a:t>
            </a:r>
            <a:endParaRPr/>
          </a:p>
        </p:txBody>
      </p:sp>
      <p:sp>
        <p:nvSpPr>
          <p:cNvPr id="167" name="Google Shape;16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/21</a:t>
            </a:r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200" y="1017725"/>
            <a:ext cx="3168550" cy="214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6150" y="1170125"/>
            <a:ext cx="2932653" cy="199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0225" y="3317325"/>
            <a:ext cx="2454031" cy="167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31750" y="3317325"/>
            <a:ext cx="2463996" cy="167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Минусы BERT: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Очень долго работает.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Применение возможно только на видеокартах.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Занимает много памяти.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Решение: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Обучим более легкую модель используя Knowledge distillation.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Почему не можем использовать BERT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/21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Возьмем для обучения многослойный персептрон, с входным слоем как у BERT и 3 полносвязными слоями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Нужно, чтобы наша модель не только предсказывала нужный класс, но и повторяла поведение BERT, поэтому будем измерять расстояние Кульбака-Лейблера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Многослойный перcептро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н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/21</a:t>
            </a:r>
            <a:endParaRPr/>
          </a:p>
        </p:txBody>
      </p:sp>
      <p:pic>
        <p:nvPicPr>
          <p:cNvPr descr="{&quot;font&quot;:{&quot;size&quot;:18,&quot;family&quot;:&quot;Times New Roman&quot;,&quot;color&quot;:&quot;#222222&quot;},&quot;code&quot;:&quot;$$CELoss\\,=\\,-\\left(p\\ln\\left(q\\right)\\,+\\,\\left(1-p\\right)\\ln\\left(1-q\\right)\\right)$$&quot;,&quot;backgroundColorModified&quot;:null,&quot;aid&quot;:null,&quot;backgroundColor&quot;:&quot;#FFFFFF&quot;,&quot;type&quot;:&quot;$$&quot;,&quot;id&quot;:&quot;26&quot;,&quot;ts&quot;:1653355063404,&quot;cs&quot;:&quot;RrXz+mNRNe8sYVGr9t3EMQ==&quot;,&quot;size&quot;:{&quot;width&quot;:454.3333333333333,&quot;height&quot;:24.333333333333332}}" id="186" name="Google Shape;1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00" y="2455863"/>
            <a:ext cx="4327525" cy="231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font&quot;:{&quot;family&quot;:&quot;Times New Roman&quot;,&quot;color&quot;:&quot;#222222&quot;,&quot;size&quot;:18},&quot;id&quot;:&quot;27&quot;,&quot;code&quot;:&quot;$$p\\,-\\,требуемая\\,вероятность$$&quot;,&quot;backgroundColor&quot;:&quot;#FFFFFF&quot;,&quot;type&quot;:&quot;$$&quot;,&quot;backgroundColorModified&quot;:false,&quot;ts&quot;:1653355152453,&quot;cs&quot;:&quot;fVMq/FM+vjx0PrN512YG9w==&quot;,&quot;size&quot;:{&quot;width&quot;:283.25,&quot;height&quot;:20.5}}" id="187" name="Google Shape;18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500" y="2802275"/>
            <a:ext cx="2697956" cy="1952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font&quot;:{&quot;size&quot;:18,&quot;family&quot;:&quot;Times New Roman&quot;,&quot;color&quot;:&quot;#222222&quot;},&quot;code&quot;:&quot;$$q-\\,фактическая\\,вероятность$$&quot;,&quot;type&quot;:&quot;$$&quot;,&quot;aid&quot;:null,&quot;id&quot;:&quot;28&quot;,&quot;backgroundColorModified&quot;:false,&quot;ts&quot;:1653355172617,&quot;cs&quot;:&quot;sjO5Pd2WYvoKlpESpZ/rMQ==&quot;,&quot;size&quot;:{&quot;width&quot;:299.5,&quot;height&quot;:20}}" id="188" name="Google Shape;18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500" y="3075525"/>
            <a:ext cx="2852738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font&quot;:{&quot;size&quot;:16,&quot;color&quot;:&quot;#000000&quot;,&quot;family&quot;:&quot;Times New Roman&quot;},&quot;id&quot;:&quot;29&quot;,&quot;aid&quot;:null,&quot;code&quot;:&quot;$$r\\,-\\,вероятность\\,bert$$&quot;,&quot;backgroundColorModified&quot;:false,&quot;backgroundColor&quot;:&quot;#FFFFFF&quot;,&quot;ts&quot;:1653355706052,&quot;cs&quot;:&quot;obtwjdG7XxYEHS4OFDlrPA==&quot;,&quot;size&quot;:{&quot;width&quot;:195.83333333333334,&quot;height&quot;:19}}" id="189" name="Google Shape;189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3500" y="3344000"/>
            <a:ext cx="1865313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id&quot;:&quot;26&quot;,&quot;font&quot;:{&quot;family&quot;:&quot;Arial&quot;,&quot;size&quot;:18,&quot;color&quot;:&quot;#222222&quot;},&quot;type&quot;:&quot;$$&quot;,&quot;backgroundColor&quot;:&quot;#FFFFFF&quot;,&quot;backgroundColorModified&quot;:false,&quot;code&quot;:&quot;$$KLDiv\\,=\\,p\\ln \\left(p\\right)\\,+\\,\\left(1-p\\right)\\ln\\left(1-p\\right)-\\left(p\\ln\\left(r\\right)\\,+\\,\\left(1-p\\right)\\ln\\left(1-r\\right)\\right)$$&quot;,&quot;ts&quot;:1653355855652,&quot;cs&quot;:&quot;E9SlLle8HnO7qDh+iFF9NQ==&quot;,&quot;size&quot;:{&quot;width&quot;:728,&quot;height&quot;:24.5}}" id="190" name="Google Shape;190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5088" y="3616709"/>
            <a:ext cx="6934200" cy="2333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font&quot;:{&quot;family&quot;:&quot;Times New Roman&quot;,&quot;size&quot;:18,&quot;color&quot;:&quot;#000000&quot;},&quot;code&quot;:&quot;$$Loss\\,=\\,CELoss\\,+\\,KLDiv$$&quot;,&quot;backgroundColorModified&quot;:false,&quot;id&quot;:&quot;30&quot;,&quot;aid&quot;:null,&quot;backgroundColor&quot;:&quot;#FFFFFF&quot;,&quot;ts&quot;:1655680259413,&quot;cs&quot;:&quot;R7dIqIYz0VXByiZJWwV3rg==&quot;,&quot;size&quot;:{&quot;width&quot;:294.25,&quot;height&quot;:19.25}}" id="191" name="Google Shape;191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5100" y="4099971"/>
            <a:ext cx="2802731" cy="183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Результат обучения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многослойного пер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ц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ептрона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/21</a:t>
            </a:r>
            <a:endParaRPr/>
          </a:p>
        </p:txBody>
      </p:sp>
      <p:pic>
        <p:nvPicPr>
          <p:cNvPr id="198" name="Google Shape;1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175" y="2765175"/>
            <a:ext cx="2893975" cy="191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5400" y="2751975"/>
            <a:ext cx="2893975" cy="1938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5175" y="970175"/>
            <a:ext cx="2663000" cy="17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5400" y="970175"/>
            <a:ext cx="2556850" cy="17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Многослойный перцептрон в качестве признака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/21</a:t>
            </a:r>
            <a:endParaRPr/>
          </a:p>
        </p:txBody>
      </p:sp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6200" y="1017725"/>
            <a:ext cx="4471600" cy="209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9"/>
          <p:cNvPicPr preferRelativeResize="0"/>
          <p:nvPr/>
        </p:nvPicPr>
        <p:blipFill rotWithShape="1">
          <a:blip r:embed="rId4">
            <a:alphaModFix/>
          </a:blip>
          <a:srcRect b="0" l="0" r="-230" t="0"/>
          <a:stretch/>
        </p:blipFill>
        <p:spPr>
          <a:xfrm>
            <a:off x="2508725" y="3084975"/>
            <a:ext cx="4126550" cy="19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Итоговые результаты на тестовой выборке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311700" y="1810150"/>
            <a:ext cx="8520600" cy="27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результатов в цифрах: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 &gt; 0.9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 &gt; 0.1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F1-score &gt; 0.5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Объяснение полученных результатов: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модели получилось высокое качество.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Все еще среднее покрытие.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/21</a:t>
            </a:r>
            <a:endParaRPr/>
          </a:p>
        </p:txBody>
      </p:sp>
      <p:graphicFrame>
        <p:nvGraphicFramePr>
          <p:cNvPr id="217" name="Google Shape;217;p30"/>
          <p:cNvGraphicFramePr/>
          <p:nvPr/>
        </p:nvGraphicFramePr>
        <p:xfrm>
          <a:off x="3117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{EF1C6A95-D029-4FA5-AB89-71BCD8C5EA30}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Поле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F1-score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threshold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Сравнение результатов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31"/>
          <p:cNvSpPr txBox="1"/>
          <p:nvPr>
            <p:ph idx="1" type="body"/>
          </p:nvPr>
        </p:nvSpPr>
        <p:spPr>
          <a:xfrm>
            <a:off x="311700" y="2206350"/>
            <a:ext cx="8520600" cy="24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Видно, что с текстовым признаком </a:t>
            </a:r>
            <a:r>
              <a:rPr lang="en" sz="1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 </a:t>
            </a:r>
            <a:r>
              <a:rPr lang="en" sz="1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вырос на 7</a:t>
            </a:r>
            <a:r>
              <a:rPr lang="en" sz="1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%, без уменьшения точности.</a:t>
            </a:r>
            <a:endParaRPr sz="16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/21</a:t>
            </a:r>
            <a:endParaRPr/>
          </a:p>
        </p:txBody>
      </p:sp>
      <p:graphicFrame>
        <p:nvGraphicFramePr>
          <p:cNvPr id="225" name="Google Shape;225;p31"/>
          <p:cNvGraphicFramePr/>
          <p:nvPr/>
        </p:nvGraphicFramePr>
        <p:xfrm>
          <a:off x="3117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{EF1C6A95-D029-4FA5-AB89-71BCD8C5EA30}</a:tableStyleId>
              </a:tblPr>
              <a:tblGrid>
                <a:gridCol w="2272650"/>
                <a:gridCol w="1055225"/>
                <a:gridCol w="1249725"/>
                <a:gridCol w="918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Эксперимент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F1-score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Без текстового признака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0.426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0.902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0.279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 текстовым признаком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0.505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0.904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0.351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Актуальность темы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/21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234700" cy="284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70125"/>
            <a:ext cx="4452101" cy="2007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Выводы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Рассмотрена задача поиска информации в гипертекстовом документе.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Реализовано решение этой задачи через бинарный классификатор тегов.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Обучен классификатор с высокой точностью (90%) и средней полнотой (27%).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 помощью текстовых моделей BERT и многослойного персептрона увеличена полнота классификатора до 35%, без потери в точности и без сильной потери в скорости.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/21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>
            <p:ph idx="1" type="body"/>
          </p:nvPr>
        </p:nvSpPr>
        <p:spPr>
          <a:xfrm>
            <a:off x="311700" y="2125125"/>
            <a:ext cx="8520600" cy="24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внимание!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Цель работы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Нужно найти цену товара на произвольной странице интернет магазина.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488" y="1627975"/>
            <a:ext cx="6109024" cy="300347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2497350" y="4631450"/>
            <a:ext cx="414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Веб-страница интернет-магазина “озон” с товаром.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Html-документа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&lt;html&gt;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&lt;body&gt;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&lt;h1 height=”20px”&gt;Название&lt;/h1&gt;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&lt;p  class=”paragraph”&gt;&lt;span&gt;5000р&lt;/span&gt;&lt;/p&gt;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&lt;/body&gt;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&lt;/html&gt;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/21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0750" y="1017725"/>
            <a:ext cx="3491550" cy="20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Постановка задачи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/21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311700" y="1017725"/>
            <a:ext cx="84912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 точки зрения стандарта html найти цену - это значит, что нужно найти тег, который содержит текст описывающий цену. То есть задача сводится к бинарной классификации тегов.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Пусть 𝘟 - это множество тегов.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Признак - это отображение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где       это множество допустимых значений признака.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Признаки бывают: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Категориальные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-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Численные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- это множество векторов значений всех признаков для тега.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нас есть зависимость                                  на конечном множестве.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Нужно найти отображение                              на произвольном векторе признаков.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{&quot;type&quot;:&quot;$$&quot;,&quot;aid&quot;:null,&quot;backgroundColor&quot;:&quot;#FFFFFF&quot;,&quot;code&quot;:&quot;$$f:\\,X\\,\\to\\,D_{f_{}}$$&quot;,&quot;font&quot;:{&quot;color&quot;:&quot;#000000&quot;,&quot;family&quot;:&quot;Times New Roman&quot;,&quot;size&quot;:16},&quot;id&quot;:&quot;3&quot;,&quot;backgroundColorModified&quot;:false,&quot;ts&quot;:1653266445135,&quot;cs&quot;:&quot;vCYV+QLRDwkpQXvPhZROuA==&quot;,&quot;size&quot;:{&quot;width&quot;:117.5,&quot;height&quot;:21.666666666666668}}"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0575" y="1903807"/>
            <a:ext cx="1119188" cy="206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aid&quot;:null,&quot;id&quot;:&quot;4&quot;,&quot;font&quot;:{&quot;color&quot;:&quot;#000000&quot;,&quot;size&quot;:16,&quot;family&quot;:&quot;Times New Roman&quot;},&quot;code&quot;:&quot;$$D_{f}$$&quot;,&quot;backgroundColorModified&quot;:false,&quot;type&quot;:&quot;$$&quot;,&quot;ts&quot;:1653266481926,&quot;cs&quot;:&quot;p1hFXpAkaXIknISXuKextQ==&quot;,&quot;size&quot;:{&quot;width&quot;:25.666666666666668,&quot;height&quot;:21.333333333333332}}"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600" y="2110175"/>
            <a:ext cx="244475" cy="203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backgroundColor&quot;:&quot;#FFFFFF&quot;,&quot;code&quot;:&quot;$$D_{f}\\,\\subseteq\\,\\mathbb{N}$$&quot;,&quot;backgroundColorModified&quot;:false,&quot;aid&quot;:null,&quot;id&quot;:&quot;5&quot;,&quot;font&quot;:{&quot;family&quot;:&quot;Times New Roman&quot;,&quot;color&quot;:&quot;#000000&quot;,&quot;size&quot;:16},&quot;ts&quot;:1653267014954,&quot;cs&quot;:&quot;pn66W5IaRse7/EulLJ4AjQ==&quot;,&quot;size&quot;:{&quot;width&quot;:77.66666666666667,&quot;height&quot;:21.333333333333332}}"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8167" y="2622175"/>
            <a:ext cx="739775" cy="203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id&quot;:&quot;6&quot;,&quot;aid&quot;:null,&quot;backgroundColorModified&quot;:false,&quot;font&quot;:{&quot;color&quot;:&quot;#000000&quot;,&quot;size&quot;:16,&quot;family&quot;:&quot;Times New Roman&quot;},&quot;backgroundColor&quot;:&quot;#FFFFFF&quot;,&quot;code&quot;:&quot;$$D_{f}\\,\\subseteq\\,\\mathbb{R}$$&quot;,&quot;ts&quot;:1653266996958,&quot;cs&quot;:&quot;y+RWkcznScsrJP5O1Y1tWw==&quot;,&quot;size&quot;:{&quot;width&quot;:77.66666666666667,&quot;height&quot;:21.333333333333332}}" id="92" name="Google Shape;9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28200" y="2868600"/>
            <a:ext cx="739775" cy="203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7&quot;,&quot;backgroundColor&quot;:&quot;#FFFFFF&quot;,&quot;font&quot;:{&quot;family&quot;:&quot;Times New Roman&quot;,&quot;color&quot;:&quot;#000000&quot;,&quot;size&quot;:16},&quot;type&quot;:&quot;$$&quot;,&quot;backgroundColorModified&quot;:false,&quot;aid&quot;:null,&quot;code&quot;:&quot;$$f^{\\star}:\\,X\\,\\to\\,D^{\\star}$$&quot;,&quot;ts&quot;:1653267464807,&quot;cs&quot;:&quot;wE6hT5cHkL57rYiMAFx7ig==&quot;,&quot;size&quot;:{&quot;width&quot;:126.66666666666667,&quot;height&quot;:20.833333333333332}}" id="93" name="Google Shape;93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17075" y="3100638"/>
            <a:ext cx="1206500" cy="1984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backgroundColorModified&quot;:false,&quot;backgroundColor&quot;:&quot;#FFFFFF&quot;,&quot;aid&quot;:null,&quot;id&quot;:&quot;9&quot;,&quot;font&quot;:{&quot;size&quot;:16,&quot;family&quot;:&quot;Times New Roman&quot;,&quot;color&quot;:&quot;#000000&quot;},&quot;code&quot;:&quot;$$D^{\\star}$$&quot;,&quot;ts&quot;:1653267647904,&quot;cs&quot;:&quot;KkySDDbU+f6zLb6kq6Uyfg==&quot;,&quot;size&quot;:{&quot;width&quot;:24.833333333333332,&quot;height&quot;:16.5}}" id="94" name="Google Shape;94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9775" y="3121275"/>
            <a:ext cx="236538" cy="157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id&quot;:&quot;10&quot;,&quot;code&quot;:&quot;$$y_{n}:\\,D_{n}^{\\star}\\,\\to\\,\\left\\{0\\,,\\,1\\right\\}$$&quot;,&quot;backgroundColorModified&quot;:false,&quot;backgroundColor&quot;:&quot;#FFFFFF&quot;,&quot;aid&quot;:null,&quot;font&quot;:{&quot;family&quot;:&quot;Times New Roman&quot;,&quot;size&quot;:16,&quot;color&quot;:&quot;#000000&quot;},&quot;ts&quot;:1653268259674,&quot;cs&quot;:&quot;t9aj+13TW6KPaHKzi8KpUg==&quot;,&quot;size&quot;:{&quot;width&quot;:169,&quot;height&quot;:21.833333333333332}}" id="95" name="Google Shape;95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90100" y="3338195"/>
            <a:ext cx="1609725" cy="2079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y\\,:\\,D^{\\star}\\to\\left\\{0,\\,1\\right\\}$$&quot;,&quot;backgroundColorModified&quot;:false,&quot;font&quot;:{&quot;color&quot;:&quot;#000000&quot;,&quot;family&quot;:&quot;Times New Roman&quot;,&quot;size&quot;:16},&quot;backgroundColor&quot;:&quot;#FFFFFF&quot;,&quot;type&quot;:&quot;$$&quot;,&quot;aid&quot;:null,&quot;id&quot;:&quot;11&quot;,&quot;ts&quot;:1653268230211,&quot;cs&quot;:&quot;blHHMG6173IN5HQ3kz/hng==&quot;,&quot;size&quot;:{&quot;width&quot;:150.33333333333334,&quot;height&quot;:21.833333333333332}}" id="96" name="Google Shape;96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790575" y="3580300"/>
            <a:ext cx="1431925" cy="207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Решение задачи бинарной классификации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Градиентный бустинг - основан на том, что мы строим модель на основе ассамблей слабых моделей, например решающих деревьев.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Определим функцию потерь: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Где p - это класс объекта: 0 или 1, а q - это предсказание модели.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Определим максимальное количество итераций обучений: 6000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Будем выбирать модель которая показала лучший результат, при наименьшем числе деревьев.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/21</a:t>
            </a:r>
            <a:endParaRPr/>
          </a:p>
        </p:txBody>
      </p:sp>
      <p:pic>
        <p:nvPicPr>
          <p:cNvPr descr="{&quot;font&quot;:{&quot;size&quot;:&quot;16&quot;,&quot;color&quot;:&quot;#222222&quot;,&quot;family&quot;:&quot;Times New Roman&quot;},&quot;backgroundColorModified&quot;:false,&quot;backgroundColor&quot;:&quot;#FFFFFF&quot;,&quot;aid&quot;:null,&quot;code&quot;:&quot;$$Loss=\\,Logloss\\,=p\\ln\\left(q\\right)\\,+\\,\\left(1-p\\right)\\ln\\left(1-q\\right)$$&quot;,&quot;id&quot;:&quot;26-1-0&quot;,&quot;type&quot;:&quot;$$&quot;,&quot;ts&quot;:1655675589194,&quot;cs&quot;:&quot;FsN42c4PqlAiq9sl3oEHwA==&quot;,&quot;size&quot;:{&quot;width&quot;:429.6666666666667,&quot;height&quot;:21.666666666666668}}"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890" y="2468560"/>
            <a:ext cx="4092575" cy="20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017725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Пусть     - реальный класс,      - ответ классификатора, тогда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Оценка качества бинарной классификации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/21</a:t>
            </a:r>
            <a:endParaRPr/>
          </a:p>
        </p:txBody>
      </p:sp>
      <p:pic>
        <p:nvPicPr>
          <p:cNvPr descr="{&quot;aid&quot;:null,&quot;font&quot;:{&quot;color&quot;:&quot;#000000&quot;,&quot;family&quot;:&quot;Times New Roman&quot;,&quot;size&quot;:16},&quot;backgroundColorModified&quot;:false,&quot;type&quot;:&quot;$$&quot;,&quot;backgroundColor&quot;:&quot;#FFFFFF&quot;,&quot;id&quot;:&quot;12&quot;,&quot;code&quot;:&quot;$$y^{\\star}$$&quot;,&quot;ts&quot;:1653348033014,&quot;cs&quot;:&quot;KCq9JFlkuG+IgiYFSW4/kA==&quot;,&quot;size&quot;:{&quot;width&quot;:17.666666666666668,&quot;height&quot;:20.833333333333332}}"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7330" y="1141625"/>
            <a:ext cx="168275" cy="1984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aid&quot;:null,&quot;type&quot;:&quot;$$&quot;,&quot;backgroundColor&quot;:&quot;#FFFFFF&quot;,&quot;id&quot;:&quot;13&quot;,&quot;code&quot;:&quot;$$y$$&quot;,&quot;font&quot;:{&quot;family&quot;:&quot;Times New Roman&quot;,&quot;size&quot;:16,&quot;color&quot;:&quot;#000000&quot;},&quot;ts&quot;:1653348022086,&quot;cs&quot;:&quot;nXJODlf3oQIZbe2mrElgvA==&quot;,&quot;size&quot;:{&quot;width&quot;:10.166666666666666,&quot;height&quot;:14}}"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6624" y="1174163"/>
            <a:ext cx="96838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14&quot;,&quot;code&quot;:&quot;$$TP\\,=\\,1,\\,если\\,y=1,\\,\\,y^{\\star}\\,=\\,1$$&quot;,&quot;aid&quot;:null,&quot;font&quot;:{&quot;size&quot;:16,&quot;family&quot;:&quot;Times New Roman&quot;,&quot;color&quot;:&quot;#000000&quot;},&quot;backgroundColor&quot;:&quot;#FFFFFF&quot;,&quot;type&quot;:&quot;$$&quot;,&quot;backgroundColorModified&quot;:false,&quot;ts&quot;:1653348425100,&quot;cs&quot;:&quot;f6JfXjcFdkHRsw9nTfsSrw==&quot;,&quot;size&quot;:{&quot;width&quot;:275.25,&quot;height&quot;:20.750000000000018}}" id="114" name="Google Shape;11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700" y="1542857"/>
            <a:ext cx="2621756" cy="1976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id&quot;:&quot;15&quot;,&quot;aid&quot;:null,&quot;type&quot;:&quot;$$&quot;,&quot;font&quot;:{&quot;color&quot;:&quot;#000000&quot;,&quot;family&quot;:&quot;Times New Roman&quot;,&quot;size&quot;:16},&quot;code&quot;:&quot;$$FP\\,=\\,1,\\,если\\,y\\,=\\,0,\\,y^{\\star}\\,=\\,1$$&quot;,&quot;backgroundColor&quot;:&quot;#FFFFFF&quot;,&quot;ts&quot;:1653348305741,&quot;cs&quot;:&quot;3mWrO0KBaMHAYaqw1hsYNQ==&quot;,&quot;size&quot;:{&quot;width&quot;:279.5,&quot;height&quot;:20.75}}" id="115" name="Google Shape;11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0688" y="1825513"/>
            <a:ext cx="2662238" cy="1976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backgroundColor&quot;:&quot;#FFFFFF&quot;,&quot;font&quot;:{&quot;size&quot;:16,&quot;color&quot;:&quot;#000000&quot;,&quot;family&quot;:&quot;Times New Roman&quot;},&quot;id&quot;:&quot;16&quot;,&quot;backgroundColorModified&quot;:false,&quot;aid&quot;:null,&quot;code&quot;:&quot;$$FN\\,=\\,1,\\,если\\,y\\,=\\,1,\\,y^{\\star}\\,=\\,0$$&quot;,&quot;ts&quot;:1653348361611,&quot;cs&quot;:&quot;m0p1bQtVmVWDQwi1RuYaCw==&quot;,&quot;size&quot;:{&quot;width&quot;:283.25,&quot;height&quot;:20.75}}" id="116" name="Google Shape;116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2825" y="2109425"/>
            <a:ext cx="2697956" cy="1976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17&quot;,&quot;code&quot;:&quot;$$TN\\,=\\,1,\\,если\\,y\\,=\\,0,\\,y^{\\star}\\,=\\,0$$&quot;,&quot;backgroundColor&quot;:&quot;#FFFFFF&quot;,&quot;font&quot;:{&quot;family&quot;:&quot;Times New Roman&quot;,&quot;size&quot;:16,&quot;color&quot;:&quot;#000000&quot;},&quot;type&quot;:&quot;$$&quot;,&quot;aid&quot;:null,&quot;backgroundColorModified&quot;:false,&quot;ts&quot;:1653348457022,&quot;cs&quot;:&quot;8tbHkG6p+a17Hz7h3hdRcQ==&quot;,&quot;size&quot;:{&quot;width&quot;:282.5,&quot;height&quot;:20.75}}" id="117" name="Google Shape;117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6163" y="2393350"/>
            <a:ext cx="2690813" cy="1976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backgroundColor&quot;:&quot;#FFFFFF&quot;,&quot;font&quot;:{&quot;size&quot;:16,&quot;color&quot;:&quot;#000000&quot;,&quot;family&quot;:&quot;Times New Roman&quot;},&quot;id&quot;:&quot;18&quot;,&quot;type&quot;:&quot;$$&quot;,&quot;code&quot;:&quot;$$precision\\,=\\frac{TP}{TP\\,+\\,FP}$$&quot;,&quot;backgroundColorModified&quot;:false,&quot;ts&quot;:1653348969235,&quot;cs&quot;:&quot;i+fSEKixDF8JUrCRkG6i4w==&quot;,&quot;size&quot;:{&quot;width&quot;:225,&quot;height&quot;:45.99999999999998}}" id="118" name="Google Shape;118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1700" y="2716604"/>
            <a:ext cx="214312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font&quot;:{&quot;size&quot;:16,&quot;family&quot;:&quot;Times New Roman&quot;,&quot;color&quot;:&quot;#000000&quot;},&quot;id&quot;:&quot;19&quot;,&quot;code&quot;:&quot;$$recall\\,=\\,\\frac{TP}{TP\\,+\\,FN}$$&quot;,&quot;type&quot;:&quot;$$&quot;,&quot;backgroundColorModified&quot;:false,&quot;aid&quot;:null,&quot;ts&quot;:1653348809320,&quot;cs&quot;:&quot;ZQgbIDej8vFB4BhtRIwo+A==&quot;,&quot;size&quot;:{&quot;width&quot;:227.59999999999994,&quot;height&quot;:53.19999999999999}}" id="119" name="Google Shape;119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99313" y="3280338"/>
            <a:ext cx="2167890" cy="5067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font&quot;:{&quot;size&quot;:16,&quot;color&quot;:&quot;#000000&quot;,&quot;family&quot;:&quot;Times New Roman&quot;},&quot;code&quot;:&quot;$$F1\\,=\\,2\\frac{pre\\cis ion\\,\\cdot\\,recall}{pre\\cis ion\\,+\\,recall}$$&quot;,&quot;id&quot;:&quot;20&quot;,&quot;backgroundColorModified&quot;:false,&quot;aid&quot;:null,&quot;backgroundColor&quot;:&quot;#FFFFFF&quot;,&quot;ts&quot;:1653348906823,&quot;cs&quot;:&quot;Xu0WMjDWhN0mcAm96UA0Lg==&quot;,&quot;size&quot;:{&quot;width&quot;:293,&quot;height&quot;:56.5}}" id="120" name="Google Shape;120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96163" y="3966625"/>
            <a:ext cx="2790825" cy="538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 rotWithShape="1">
          <a:blip r:embed="rId12">
            <a:alphaModFix/>
          </a:blip>
          <a:srcRect b="0" l="-9860" r="9860" t="0"/>
          <a:stretch/>
        </p:blipFill>
        <p:spPr>
          <a:xfrm>
            <a:off x="4453050" y="1411325"/>
            <a:ext cx="2588400" cy="325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Оценка качества решения задачи нахождения цены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/21</a:t>
            </a:r>
            <a:endParaRPr/>
          </a:p>
        </p:txBody>
      </p:sp>
      <p:pic>
        <p:nvPicPr>
          <p:cNvPr descr="{&quot;type&quot;:&quot;$$&quot;,&quot;backgroundColor&quot;:&quot;#ffffff&quot;,&quot;code&quot;:&quot;$$recall\\,=\\,\\frac{теги\\,выделеные\\,классификатором\\,корректно}{количество\\,элементов\\,в\\,выборке,\\,которые\\,мы\\,считаем\\,ценой}$$&quot;,&quot;font&quot;:{&quot;color&quot;:&quot;#000000&quot;,&quot;size&quot;:&quot;16&quot;,&quot;family&quot;:&quot;Times New Roman&quot;},&quot;id&quot;:&quot;4-1&quot;,&quot;backgroundColorModified&quot;:false,&quot;aid&quot;:null,&quot;ts&quot;:1653349235057,&quot;cs&quot;:&quot;qfkSR9nq1GRszesIQCBP4A==&quot;,&quot;size&quot;:{&quot;width&quot;:678.5,&quot;height&quot;:48}}"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585" y="1083375"/>
            <a:ext cx="6462713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aid&quot;:null,&quot;font&quot;:{&quot;color&quot;:&quot;#000000&quot;,&quot;size&quot;:13.5,&quot;family&quot;:&quot;Times New Roman&quot;},&quot;code&quot;:&quot;$$pre\\cis ion\\,=\\,\\frac{теги\\,выделенные\\,классификатором\\,корректно}{всего\\,ненулевых\\,ответов\\,алгоритма}$$&quot;,&quot;id&quot;:&quot;5-1&quot;,&quot;type&quot;:&quot;$$&quot;,&quot;backgroundColorModified&quot;:false,&quot;ts&quot;:1655679862640,&quot;cs&quot;:&quot;HS0NHpDhK1PZKV/bjVpWxA==&quot;,&quot;size&quot;:{&quot;width&quot;:461.6666666666667,&quot;height&quot;:40}}"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575" y="1868633"/>
            <a:ext cx="43973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000000&quot;,&quot;family&quot;:&quot;Times New Roman&quot;,&quot;size&quot;:12},&quot;backgroundColorModified&quot;:false,&quot;backgroundColor&quot;:&quot;#ffffff&quot;,&quot;aid&quot;:null,&quot;code&quot;:&quot;$$F_{1}\\,=\\,2\\,\\frac{pre\\cis ion\\,\\cdot\\,recall}{pre\\cis ion\\,+\\,recall}$$&quot;,&quot;id&quot;:&quot;6&quot;,&quot;type&quot;:&quot;$$&quot;,&quot;ts&quot;:1640774568964,&quot;cs&quot;:&quot;PfrraZuOzqSIJm4FlsTiXA==&quot;,&quot;size&quot;:{&quot;width&quot;:188,&quot;height&quot;:36}}" id="130" name="Google Shape;13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575" y="2589027"/>
            <a:ext cx="1790700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Синтез признаков для градиентного бустинга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Виды признаков: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Расстояния (численные признаки):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Например: расстояние до корневого тега, расстояние до ближайшей ссылки и т.д.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Признаки связанные с тегом (категориальные признаки):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Например: является ли тег картинкой или ссылкой, является ли соседний тег картинкой и т.д.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Признаки связанные с содержимым тега: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Например: количество слов в теге или является ли содержимое числом и т.д.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/21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