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</p:sldMasterIdLst>
  <p:sldIdLst>
    <p:sldId id="256" r:id="rId5"/>
    <p:sldId id="257" r:id="rId6"/>
    <p:sldId id="261" r:id="rId7"/>
    <p:sldId id="258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7C08D-0C2B-4752-BEA4-1FC50145D76D}" v="553" dt="2021-12-12T16:20:00.020"/>
    <p1510:client id="{92D2845B-B872-417E-96B6-0F59750FE7B9}" v="19" dt="2021-12-12T16:22:05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.Rodriguez026" userId="8bc4a347-7c01-4c7b-ae42-af6a1cf12893" providerId="ADAL" clId="{4837C08D-0C2B-4752-BEA4-1FC50145D76D}"/>
    <pc:docChg chg="undo custSel modSld">
      <pc:chgData name="Frank.Rodriguez026" userId="8bc4a347-7c01-4c7b-ae42-af6a1cf12893" providerId="ADAL" clId="{4837C08D-0C2B-4752-BEA4-1FC50145D76D}" dt="2021-12-12T16:20:00.020" v="548" actId="255"/>
      <pc:docMkLst>
        <pc:docMk/>
      </pc:docMkLst>
      <pc:sldChg chg="modSp mod">
        <pc:chgData name="Frank.Rodriguez026" userId="8bc4a347-7c01-4c7b-ae42-af6a1cf12893" providerId="ADAL" clId="{4837C08D-0C2B-4752-BEA4-1FC50145D76D}" dt="2021-12-12T15:58:20.316" v="46" actId="20577"/>
        <pc:sldMkLst>
          <pc:docMk/>
          <pc:sldMk cId="3003667739" sldId="256"/>
        </pc:sldMkLst>
        <pc:spChg chg="mod">
          <ac:chgData name="Frank.Rodriguez026" userId="8bc4a347-7c01-4c7b-ae42-af6a1cf12893" providerId="ADAL" clId="{4837C08D-0C2B-4752-BEA4-1FC50145D76D}" dt="2021-12-12T15:58:20.316" v="46" actId="20577"/>
          <ac:spMkLst>
            <pc:docMk/>
            <pc:sldMk cId="3003667739" sldId="256"/>
            <ac:spMk id="2" creationId="{4102291C-4612-4BF3-B5A4-1B09928F49F5}"/>
          </ac:spMkLst>
        </pc:spChg>
      </pc:sldChg>
      <pc:sldChg chg="modSp mod">
        <pc:chgData name="Frank.Rodriguez026" userId="8bc4a347-7c01-4c7b-ae42-af6a1cf12893" providerId="ADAL" clId="{4837C08D-0C2B-4752-BEA4-1FC50145D76D}" dt="2021-12-12T16:20:00.020" v="548" actId="255"/>
        <pc:sldMkLst>
          <pc:docMk/>
          <pc:sldMk cId="1001481492" sldId="257"/>
        </pc:sldMkLst>
        <pc:spChg chg="mod">
          <ac:chgData name="Frank.Rodriguez026" userId="8bc4a347-7c01-4c7b-ae42-af6a1cf12893" providerId="ADAL" clId="{4837C08D-0C2B-4752-BEA4-1FC50145D76D}" dt="2021-12-12T16:17:44.126" v="402" actId="1076"/>
          <ac:spMkLst>
            <pc:docMk/>
            <pc:sldMk cId="1001481492" sldId="257"/>
            <ac:spMk id="2" creationId="{FB01D89C-C864-4972-AFA0-507C45AF61E9}"/>
          </ac:spMkLst>
        </pc:spChg>
        <pc:spChg chg="mod">
          <ac:chgData name="Frank.Rodriguez026" userId="8bc4a347-7c01-4c7b-ae42-af6a1cf12893" providerId="ADAL" clId="{4837C08D-0C2B-4752-BEA4-1FC50145D76D}" dt="2021-12-12T16:20:00.020" v="548" actId="255"/>
          <ac:spMkLst>
            <pc:docMk/>
            <pc:sldMk cId="1001481492" sldId="257"/>
            <ac:spMk id="6" creationId="{3EE1BABB-6519-447A-810E-E5DA3858AA50}"/>
          </ac:spMkLst>
        </pc:spChg>
      </pc:sldChg>
      <pc:sldChg chg="modSp mod">
        <pc:chgData name="Frank.Rodriguez026" userId="8bc4a347-7c01-4c7b-ae42-af6a1cf12893" providerId="ADAL" clId="{4837C08D-0C2B-4752-BEA4-1FC50145D76D}" dt="2021-12-12T16:13:50.836" v="368" actId="20577"/>
        <pc:sldMkLst>
          <pc:docMk/>
          <pc:sldMk cId="4094621036" sldId="258"/>
        </pc:sldMkLst>
        <pc:spChg chg="mod">
          <ac:chgData name="Frank.Rodriguez026" userId="8bc4a347-7c01-4c7b-ae42-af6a1cf12893" providerId="ADAL" clId="{4837C08D-0C2B-4752-BEA4-1FC50145D76D}" dt="2021-12-12T16:13:50.836" v="368" actId="20577"/>
          <ac:spMkLst>
            <pc:docMk/>
            <pc:sldMk cId="4094621036" sldId="258"/>
            <ac:spMk id="3" creationId="{373E5E7A-3EB6-4147-B80A-D3C194B80DBB}"/>
          </ac:spMkLst>
        </pc:spChg>
      </pc:sldChg>
      <pc:sldChg chg="modSp mod">
        <pc:chgData name="Frank.Rodriguez026" userId="8bc4a347-7c01-4c7b-ae42-af6a1cf12893" providerId="ADAL" clId="{4837C08D-0C2B-4752-BEA4-1FC50145D76D}" dt="2021-12-12T16:07:25.073" v="214" actId="20577"/>
        <pc:sldMkLst>
          <pc:docMk/>
          <pc:sldMk cId="4033572868" sldId="261"/>
        </pc:sldMkLst>
        <pc:spChg chg="mod">
          <ac:chgData name="Frank.Rodriguez026" userId="8bc4a347-7c01-4c7b-ae42-af6a1cf12893" providerId="ADAL" clId="{4837C08D-0C2B-4752-BEA4-1FC50145D76D}" dt="2021-12-12T16:07:25.073" v="214" actId="20577"/>
          <ac:spMkLst>
            <pc:docMk/>
            <pc:sldMk cId="4033572868" sldId="261"/>
            <ac:spMk id="3" creationId="{373E5E7A-3EB6-4147-B80A-D3C194B80DBB}"/>
          </ac:spMkLst>
        </pc:spChg>
      </pc:sldChg>
      <pc:sldChg chg="modSp mod">
        <pc:chgData name="Frank.Rodriguez026" userId="8bc4a347-7c01-4c7b-ae42-af6a1cf12893" providerId="ADAL" clId="{4837C08D-0C2B-4752-BEA4-1FC50145D76D}" dt="2021-12-12T16:02:05.026" v="96" actId="20577"/>
        <pc:sldMkLst>
          <pc:docMk/>
          <pc:sldMk cId="2489229277" sldId="262"/>
        </pc:sldMkLst>
        <pc:spChg chg="mod">
          <ac:chgData name="Frank.Rodriguez026" userId="8bc4a347-7c01-4c7b-ae42-af6a1cf12893" providerId="ADAL" clId="{4837C08D-0C2B-4752-BEA4-1FC50145D76D}" dt="2021-12-12T16:02:05.026" v="96" actId="20577"/>
          <ac:spMkLst>
            <pc:docMk/>
            <pc:sldMk cId="2489229277" sldId="262"/>
            <ac:spMk id="3" creationId="{1C43A7DA-B9CB-4B1A-98A6-F29A744BFE58}"/>
          </ac:spMkLst>
        </pc:spChg>
      </pc:sldChg>
    </pc:docChg>
  </pc:docChgLst>
  <pc:docChgLst>
    <pc:chgData name="Frank.Rodriguez026" userId="S::frank.rodriguez026@mymdc.net::8bc4a347-7c01-4c7b-ae42-af6a1cf12893" providerId="AD" clId="Web-{92D2845B-B872-417E-96B6-0F59750FE7B9}"/>
    <pc:docChg chg="modSld">
      <pc:chgData name="Frank.Rodriguez026" userId="S::frank.rodriguez026@mymdc.net::8bc4a347-7c01-4c7b-ae42-af6a1cf12893" providerId="AD" clId="Web-{92D2845B-B872-417E-96B6-0F59750FE7B9}" dt="2021-12-12T16:22:05.903" v="23" actId="14100"/>
      <pc:docMkLst>
        <pc:docMk/>
      </pc:docMkLst>
      <pc:sldChg chg="modSp">
        <pc:chgData name="Frank.Rodriguez026" userId="S::frank.rodriguez026@mymdc.net::8bc4a347-7c01-4c7b-ae42-af6a1cf12893" providerId="AD" clId="Web-{92D2845B-B872-417E-96B6-0F59750FE7B9}" dt="2021-12-12T16:22:05.903" v="23" actId="14100"/>
        <pc:sldMkLst>
          <pc:docMk/>
          <pc:sldMk cId="3003667739" sldId="256"/>
        </pc:sldMkLst>
        <pc:spChg chg="mod">
          <ac:chgData name="Frank.Rodriguez026" userId="S::frank.rodriguez026@mymdc.net::8bc4a347-7c01-4c7b-ae42-af6a1cf12893" providerId="AD" clId="Web-{92D2845B-B872-417E-96B6-0F59750FE7B9}" dt="2021-12-12T16:21:19.871" v="13" actId="20577"/>
          <ac:spMkLst>
            <pc:docMk/>
            <pc:sldMk cId="3003667739" sldId="256"/>
            <ac:spMk id="2" creationId="{4102291C-4612-4BF3-B5A4-1B09928F49F5}"/>
          </ac:spMkLst>
        </pc:spChg>
        <pc:spChg chg="mod">
          <ac:chgData name="Frank.Rodriguez026" userId="S::frank.rodriguez026@mymdc.net::8bc4a347-7c01-4c7b-ae42-af6a1cf12893" providerId="AD" clId="Web-{92D2845B-B872-417E-96B6-0F59750FE7B9}" dt="2021-12-12T16:22:05.903" v="23" actId="14100"/>
          <ac:spMkLst>
            <pc:docMk/>
            <pc:sldMk cId="3003667739" sldId="256"/>
            <ac:spMk id="3" creationId="{5BB57811-DC0D-40D7-A9DB-CF83F5CBCF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12/13/2021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0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5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2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12/13/2021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12/13/2021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7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tendoffice.com/documents/excel/5146-excel-convert-1-12-to-month.html" TargetMode="External"/><Relationship Id="rId2" Type="http://schemas.openxmlformats.org/officeDocument/2006/relationships/hyperlink" Target="https://gis-mdc.opendata.arcgis.com/datasets/MDC::311-service-requests-miami-dade-county-2019/explore?showTable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umpexcel.com/vba-delete-row-exc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2291C-4612-4BF3-B5A4-1B09928F4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60" y="1861679"/>
            <a:ext cx="5956534" cy="2988617"/>
          </a:xfrm>
        </p:spPr>
        <p:txBody>
          <a:bodyPr>
            <a:normAutofit fontScale="90000"/>
          </a:bodyPr>
          <a:lstStyle/>
          <a:p>
            <a:pPr algn="ctr">
              <a:lnSpc>
                <a:spcPct val="115000"/>
              </a:lnSpc>
            </a:pPr>
            <a:r>
              <a:rPr lang="en-US" sz="3400" dirty="0">
                <a:solidFill>
                  <a:schemeClr val="bg1"/>
                </a:solidFill>
              </a:rPr>
              <a:t>Miami-Dade 311</a:t>
            </a:r>
            <a:br>
              <a:rPr lang="en-US" sz="3400" dirty="0"/>
            </a:b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1"/>
                </a:solidFill>
                <a:ea typeface="+mj-lt"/>
                <a:cs typeface="+mj-lt"/>
              </a:rPr>
              <a:t>HOW MUCH OF THE COUNTY DOES </a:t>
            </a:r>
            <a:r>
              <a:rPr lang="en-US" sz="3400" dirty="0">
                <a:solidFill>
                  <a:schemeClr val="bg1">
                    <a:lumMod val="95000"/>
                  </a:schemeClr>
                </a:solidFill>
                <a:ea typeface="+mj-lt"/>
                <a:cs typeface="+mj-lt"/>
              </a:rPr>
              <a:t>IT</a:t>
            </a:r>
            <a:r>
              <a:rPr lang="en-US" sz="3400" dirty="0">
                <a:solidFill>
                  <a:schemeClr val="bg1"/>
                </a:solidFill>
                <a:ea typeface="+mj-lt"/>
                <a:cs typeface="+mj-lt"/>
              </a:rPr>
              <a:t> COVER </a:t>
            </a:r>
          </a:p>
          <a:p>
            <a:pPr algn="ctr">
              <a:lnSpc>
                <a:spcPct val="114999"/>
              </a:lnSpc>
            </a:pPr>
            <a:r>
              <a:rPr lang="en-US" sz="3400" dirty="0">
                <a:solidFill>
                  <a:schemeClr val="bg1"/>
                </a:solidFill>
              </a:rPr>
              <a:t>and </a:t>
            </a:r>
            <a:r>
              <a:rPr lang="en-US" sz="3400" dirty="0">
                <a:solidFill>
                  <a:schemeClr val="bg1"/>
                </a:solidFill>
                <a:ea typeface="+mj-lt"/>
                <a:cs typeface="+mj-lt"/>
              </a:rPr>
              <a:t>WHO DOES THE MOST WORK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57811-DC0D-40D7-A9DB-CF83F5CBC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83" y="5139330"/>
            <a:ext cx="6385090" cy="836735"/>
          </a:xfrm>
        </p:spPr>
        <p:txBody>
          <a:bodyPr anchor="t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100">
                <a:solidFill>
                  <a:schemeClr val="bg1"/>
                </a:solidFill>
              </a:rPr>
              <a:t>Frank Rodriguez</a:t>
            </a:r>
            <a:endParaRPr lang="en-US"/>
          </a:p>
          <a:p>
            <a:pPr algn="ctr">
              <a:lnSpc>
                <a:spcPct val="140000"/>
              </a:lnSpc>
            </a:pPr>
            <a:r>
              <a:rPr lang="en-US" sz="1100">
                <a:solidFill>
                  <a:schemeClr val="bg1"/>
                </a:solidFill>
              </a:rPr>
              <a:t>Edgar Rincon</a:t>
            </a:r>
            <a:endParaRPr lang="en-US" sz="1100">
              <a:solidFill>
                <a:schemeClr val="bg1"/>
              </a:solidFill>
              <a:ea typeface="Meiryo"/>
            </a:endParaRPr>
          </a:p>
        </p:txBody>
      </p:sp>
      <p:pic>
        <p:nvPicPr>
          <p:cNvPr id="4" name="Picture 3" descr="A black pattern of curved lines">
            <a:extLst>
              <a:ext uri="{FF2B5EF4-FFF2-40B4-BE49-F238E27FC236}">
                <a16:creationId xmlns:a16="http://schemas.microsoft.com/office/drawing/2014/main" id="{9F9CE990-8815-40F3-A60B-BF0EA573A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95" b="-2"/>
          <a:stretch/>
        </p:blipFill>
        <p:spPr>
          <a:xfrm>
            <a:off x="7815431" y="1741919"/>
            <a:ext cx="4376569" cy="442569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7786143F-5C1B-456F-B9D3-0DE919230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6" y="2582388"/>
            <a:ext cx="3328786" cy="166439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1D89C-C864-4972-AFA0-507C45AF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676" y="719747"/>
            <a:ext cx="6627226" cy="67826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300"/>
              <a:t>What is Miami Dade’s 311 Number?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1BABB-6519-447A-810E-E5DA3858AA50}"/>
              </a:ext>
            </a:extLst>
          </p:cNvPr>
          <p:cNvSpPr txBox="1"/>
          <p:nvPr/>
        </p:nvSpPr>
        <p:spPr>
          <a:xfrm>
            <a:off x="4795527" y="1439493"/>
            <a:ext cx="6979023" cy="460225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6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311 is a number to dial for local government services in Miami-Dade county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6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and where the county uses local resources to help the public and which department did the most work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6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gathered a dataset of over 319,000 311 service requests for all of 2019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6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Excel: Cleaning</a:t>
            </a:r>
          </a:p>
          <a:p>
            <a:pPr lvl="1" indent="-285750">
              <a:lnSpc>
                <a:spcPct val="140000"/>
              </a:lnSpc>
              <a:spcBef>
                <a:spcPts val="930"/>
              </a:spcBef>
              <a:buFont typeface="Courier New" panose="02070309020205020404" pitchFamily="49" charset="0"/>
              <a:buChar char="o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ended up using a VBA script to randomly select only 100,000 records.</a:t>
            </a:r>
          </a:p>
          <a:p>
            <a:pPr lvl="1" indent="-285750">
              <a:lnSpc>
                <a:spcPct val="140000"/>
              </a:lnSpc>
              <a:spcBef>
                <a:spcPts val="930"/>
              </a:spcBef>
              <a:buFont typeface="Courier New" panose="02070309020205020404" pitchFamily="49" charset="0"/>
              <a:buChar char="o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Excel functions to get month name out of data</a:t>
            </a:r>
          </a:p>
          <a:p>
            <a:pPr lvl="1" indent="-285750">
              <a:lnSpc>
                <a:spcPct val="140000"/>
              </a:lnSpc>
              <a:spcBef>
                <a:spcPts val="930"/>
              </a:spcBef>
              <a:buFont typeface="Courier New" panose="02070309020205020404" pitchFamily="49" charset="0"/>
              <a:buChar char="o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Removed columns that were empty, one value, or unnecessary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8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5"/>
            <a:ext cx="4062884" cy="63873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6572"/>
            <a:ext cx="408689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95460">
                  <a:lumMod val="50000"/>
                </a:srgbClr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95460">
                  <a:lumMod val="50000"/>
                </a:srgbClr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329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B9B9D-F5AC-4EB6-969E-03670E3D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92" y="658902"/>
            <a:ext cx="3142310" cy="439116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The 311 service truly does cover the entire county.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5E7A-3EB6-4147-B80A-D3C194B8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012" y="550819"/>
            <a:ext cx="7554983" cy="562639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did find the coverage area to go throughout all of Miami Dade County, from Homestead all the way to Aventura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 Waste Management centers in the NE region and central SW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Enforcement department (animals) was in areas surrounding downtown Miami.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 Code Enforcement for Illegal Dumping was primarily in downtown Miami #notsurprising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Works was all over the place depending on department like in Downtown (signals) and in SW Miami Dade (traffic engineering &amp; construction) </a:t>
            </a:r>
          </a:p>
        </p:txBody>
      </p:sp>
    </p:spTree>
    <p:extLst>
      <p:ext uri="{BB962C8B-B14F-4D97-AF65-F5344CB8AC3E}">
        <p14:creationId xmlns:p14="http://schemas.microsoft.com/office/powerpoint/2010/main" val="403357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5"/>
            <a:ext cx="4062884" cy="63873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6572"/>
            <a:ext cx="408689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329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B9B9D-F5AC-4EB6-969E-03670E3D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658902"/>
            <a:ext cx="3615655" cy="495402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But Solid Waste Management seems to get the largest percentage of the all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5E7A-3EB6-4147-B80A-D3C194B8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801" y="541225"/>
            <a:ext cx="6627226" cy="562639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Almost 30% percent of all contacts in our sample were with the Solid Waste Management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44.3% of that was for a Bulky Trash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Solid Waste Management was second only behind Citations and Tags in average days to complete a ticket.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Waste cart issues are many when combining both green (trash) and blue (recycling) there are over 20,000 contacts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2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6A583-2C15-4A1B-973D-20A5C395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A7DA-B9CB-4B1A-98A6-F29A744B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00161"/>
            <a:ext cx="9935571" cy="4343920"/>
          </a:xfrm>
        </p:spPr>
        <p:txBody>
          <a:bodyPr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Miami Dade’s 311 government services cover the whole county, although some departments get more contacts depending on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 Waste Management is doing most of the work when it comes to issues dealt with in the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311 might want to make sure they are maximizing other avenues of contact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Works Traffic Signal Department take the longest in terms of completing their issue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 to improve: 311 needs to make sure their days completed numbers are accurate as there are some value that do not make much sense</a:t>
            </a:r>
          </a:p>
        </p:txBody>
      </p:sp>
    </p:spTree>
    <p:extLst>
      <p:ext uri="{BB962C8B-B14F-4D97-AF65-F5344CB8AC3E}">
        <p14:creationId xmlns:p14="http://schemas.microsoft.com/office/powerpoint/2010/main" val="248922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8E94A-8894-4367-A770-117EAE73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9C84-9B02-4252-9750-4AC54F9E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https://gis-mdc.opendata.arcgis.com/datasets/MDC::311-service-requests-miami-dade-county-2019/explore?showTable=true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Dataset site</a:t>
            </a:r>
            <a:endParaRPr lang="en-US" sz="1800" u="sng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https://www.extendoffice.com/documents/excel/5146-excel-convert-1-12-to-month.html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Help with the month formatting</a:t>
            </a:r>
            <a:endParaRPr lang="en-US" sz="1800" u="sng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https://trumpexcel.com/vba-delete-row-excel/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Help with VBA function to delete rows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269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EED609907D7B46AAE2CF4664A9DB2C" ma:contentTypeVersion="2" ma:contentTypeDescription="Create a new document." ma:contentTypeScope="" ma:versionID="dbaaac7f73fc099bd88720fb319b256f">
  <xsd:schema xmlns:xsd="http://www.w3.org/2001/XMLSchema" xmlns:xs="http://www.w3.org/2001/XMLSchema" xmlns:p="http://schemas.microsoft.com/office/2006/metadata/properties" xmlns:ns2="bfc683e5-463f-454e-86ec-eb2e4fe6d134" targetNamespace="http://schemas.microsoft.com/office/2006/metadata/properties" ma:root="true" ma:fieldsID="c5b84957f6cc59056dc353d7e351f5c5" ns2:_="">
    <xsd:import namespace="bfc683e5-463f-454e-86ec-eb2e4fe6d1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683e5-463f-454e-86ec-eb2e4fe6d1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6EB8A0-35F7-494B-B9F3-282661275D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C78CF3-BB63-4589-83DD-E8F2B5B85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E5E295-6FAE-4170-B01B-232A6F57879D}">
  <ds:schemaRefs>
    <ds:schemaRef ds:uri="bfc683e5-463f-454e-86ec-eb2e4fe6d1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Arial</vt:lpstr>
      <vt:lpstr>Calibri</vt:lpstr>
      <vt:lpstr>Corbel</vt:lpstr>
      <vt:lpstr>Courier New</vt:lpstr>
      <vt:lpstr>ShojiVTI</vt:lpstr>
      <vt:lpstr>Miami-Dade 311  HOW MUCH OF THE COUNTY DOES IT COVER  and WHO DOES THE MOST WORK </vt:lpstr>
      <vt:lpstr>What is Miami Dade’s 311 Number? </vt:lpstr>
      <vt:lpstr>The 311 service truly does cover the entire county.</vt:lpstr>
      <vt:lpstr>But Solid Waste Management seems to get the largest percentage of the all calls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Miami-Dade 311 How much of the county does it cover </dc:title>
  <dc:creator>Frank.Rodriguez026</dc:creator>
  <cp:lastModifiedBy>Frank.Rodriguez026</cp:lastModifiedBy>
  <cp:revision>2</cp:revision>
  <dcterms:created xsi:type="dcterms:W3CDTF">2021-12-11T22:55:03Z</dcterms:created>
  <dcterms:modified xsi:type="dcterms:W3CDTF">2021-12-14T02:44:12Z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0x01010087EED609907D7B46AAE2CF4664A9DB2C</vt:lpwstr>
  </property>
</Properties>
</file>