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Card Default </a:t>
            </a:r>
            <a:r>
              <a:rPr lang="en-US" dirty="0" smtClean="0"/>
              <a:t>Analysis</a:t>
            </a:r>
            <a:endParaRPr lang="en-US" dirty="0"/>
          </a:p>
        </p:txBody>
      </p:sp>
      <p:sp>
        <p:nvSpPr>
          <p:cNvPr id="3" name="Subtitle 2"/>
          <p:cNvSpPr>
            <a:spLocks noGrp="1"/>
          </p:cNvSpPr>
          <p:nvPr>
            <p:ph type="subTitle" idx="1"/>
          </p:nvPr>
        </p:nvSpPr>
        <p:spPr/>
        <p:txBody>
          <a:bodyPr/>
          <a:lstStyle/>
          <a:p>
            <a:r>
              <a:rPr lang="en-US" dirty="0" smtClean="0"/>
              <a:t>												Tirunahari Lokendar</a:t>
            </a:r>
            <a:endParaRPr lang="en-US" dirty="0"/>
          </a:p>
        </p:txBody>
      </p:sp>
    </p:spTree>
    <p:extLst>
      <p:ext uri="{BB962C8B-B14F-4D97-AF65-F5344CB8AC3E}">
        <p14:creationId xmlns:p14="http://schemas.microsoft.com/office/powerpoint/2010/main" val="1045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10054" y="1915136"/>
            <a:ext cx="3852373" cy="4262436"/>
          </a:xfrm>
        </p:spPr>
        <p:txBody>
          <a:bodyPr>
            <a:normAutofit/>
          </a:bodyPr>
          <a:lstStyle/>
          <a:p>
            <a:r>
              <a:rPr lang="en-US" b="1" dirty="0"/>
              <a:t>Best model Random </a:t>
            </a:r>
            <a:r>
              <a:rPr lang="en-US" b="1" dirty="0" smtClean="0"/>
              <a:t>Forest feature importance </a:t>
            </a:r>
            <a:r>
              <a:rPr lang="en-US" b="1" dirty="0" err="1" smtClean="0"/>
              <a:t>plot,top</a:t>
            </a:r>
            <a:r>
              <a:rPr lang="en-US" b="1" dirty="0" smtClean="0"/>
              <a:t> 3 features</a:t>
            </a:r>
          </a:p>
          <a:p>
            <a:endParaRPr lang="en-US" b="1" dirty="0"/>
          </a:p>
          <a:p>
            <a:pPr marL="285750" indent="-285750">
              <a:buFont typeface="Wingdings" panose="05000000000000000000" pitchFamily="2" charset="2"/>
              <a:buChar char="v"/>
            </a:pPr>
            <a:r>
              <a:rPr lang="en-US" b="1" dirty="0"/>
              <a:t>PAY_1</a:t>
            </a:r>
            <a:r>
              <a:rPr lang="en-US" dirty="0"/>
              <a:t>: most </a:t>
            </a:r>
            <a:r>
              <a:rPr lang="en-US" dirty="0" smtClean="0"/>
              <a:t>recent month’s </a:t>
            </a:r>
            <a:r>
              <a:rPr lang="en-US" dirty="0"/>
              <a:t>payment</a:t>
            </a:r>
          </a:p>
          <a:p>
            <a:r>
              <a:rPr lang="en-US" dirty="0" smtClean="0"/>
              <a:t>            status</a:t>
            </a:r>
            <a:r>
              <a:rPr lang="en-US" dirty="0"/>
              <a:t>.</a:t>
            </a:r>
          </a:p>
          <a:p>
            <a:pPr marL="285750" indent="-285750">
              <a:buFont typeface="Wingdings" panose="05000000000000000000" pitchFamily="2" charset="2"/>
              <a:buChar char="v"/>
            </a:pPr>
            <a:r>
              <a:rPr lang="en-US" b="1" dirty="0" smtClean="0"/>
              <a:t>PAY_2</a:t>
            </a:r>
            <a:r>
              <a:rPr lang="en-US" dirty="0"/>
              <a:t>: the month </a:t>
            </a:r>
            <a:r>
              <a:rPr lang="en-US" dirty="0" smtClean="0"/>
              <a:t>prior to </a:t>
            </a:r>
            <a:r>
              <a:rPr lang="en-US" dirty="0"/>
              <a:t>current </a:t>
            </a:r>
            <a:r>
              <a:rPr lang="en-US" dirty="0" smtClean="0"/>
              <a:t>month’s                          	payment </a:t>
            </a:r>
            <a:r>
              <a:rPr lang="en-US" dirty="0"/>
              <a:t>status.</a:t>
            </a:r>
          </a:p>
          <a:p>
            <a:pPr marL="285750" indent="-285750">
              <a:buFont typeface="Wingdings" panose="05000000000000000000" pitchFamily="2" charset="2"/>
              <a:buChar char="v"/>
            </a:pPr>
            <a:r>
              <a:rPr lang="en-US" b="1" dirty="0" smtClean="0"/>
              <a:t>BILL_AMT1</a:t>
            </a:r>
            <a:r>
              <a:rPr lang="en-US" dirty="0"/>
              <a:t>: </a:t>
            </a:r>
            <a:r>
              <a:rPr lang="en-US" dirty="0" smtClean="0"/>
              <a:t>most recent </a:t>
            </a:r>
            <a:r>
              <a:rPr lang="en-US" dirty="0"/>
              <a:t>month’s bill</a:t>
            </a:r>
          </a:p>
          <a:p>
            <a:r>
              <a:rPr lang="en-US" dirty="0" smtClean="0"/>
              <a:t>	amount.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1038" y="1258758"/>
            <a:ext cx="6277708" cy="4385903"/>
          </a:xfrm>
        </p:spPr>
      </p:pic>
    </p:spTree>
    <p:extLst>
      <p:ext uri="{BB962C8B-B14F-4D97-AF65-F5344CB8AC3E}">
        <p14:creationId xmlns:p14="http://schemas.microsoft.com/office/powerpoint/2010/main" val="157364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Random Forest has the best precision and recall </a:t>
            </a:r>
            <a:r>
              <a:rPr lang="en-US" b="1" dirty="0"/>
              <a:t>balance</a:t>
            </a:r>
            <a:r>
              <a:rPr lang="en-US" dirty="0" smtClean="0"/>
              <a:t>.</a:t>
            </a:r>
          </a:p>
          <a:p>
            <a:r>
              <a:rPr lang="en-US" dirty="0"/>
              <a:t>Higher recall can be achieved if low precision is acceptable</a:t>
            </a:r>
            <a:r>
              <a:rPr lang="en-US" dirty="0" smtClean="0"/>
              <a:t>.</a:t>
            </a:r>
          </a:p>
          <a:p>
            <a:r>
              <a:rPr lang="en-US" dirty="0" smtClean="0"/>
              <a:t>This model serves as an aid to human decision.</a:t>
            </a:r>
            <a:endParaRPr lang="en-US" dirty="0"/>
          </a:p>
        </p:txBody>
      </p:sp>
    </p:spTree>
    <p:extLst>
      <p:ext uri="{BB962C8B-B14F-4D97-AF65-F5344CB8AC3E}">
        <p14:creationId xmlns:p14="http://schemas.microsoft.com/office/powerpoint/2010/main" val="266882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6090"/>
          </a:xfrm>
        </p:spPr>
        <p:txBody>
          <a:bodyPr/>
          <a:lstStyle/>
          <a:p>
            <a:r>
              <a:rPr lang="en-US" dirty="0" smtClean="0"/>
              <a:t>Abstract</a:t>
            </a:r>
            <a:endParaRPr lang="en-US" dirty="0"/>
          </a:p>
        </p:txBody>
      </p:sp>
      <p:sp>
        <p:nvSpPr>
          <p:cNvPr id="3" name="Content Placeholder 2"/>
          <p:cNvSpPr>
            <a:spLocks noGrp="1"/>
          </p:cNvSpPr>
          <p:nvPr>
            <p:ph idx="1"/>
          </p:nvPr>
        </p:nvSpPr>
        <p:spPr>
          <a:xfrm>
            <a:off x="2589212" y="1600200"/>
            <a:ext cx="8915400" cy="4311022"/>
          </a:xfrm>
        </p:spPr>
        <p:txBody>
          <a:bodyPr/>
          <a:lstStyle/>
          <a:p>
            <a:r>
              <a:rPr lang="en-US" dirty="0"/>
              <a:t>Credit cards are big source of income when deftly managed. But errors in risk assessment can leads to stains on the balance sheet. The climbing delinquencies will result in significant amount of money loss from the lending institutions, such as those commercial banks. Therefore, it is very crucial for banks to have a risk prediction model and be able to classify the most relative characteristics that are indicative of people who have higher probability to default on credit card loans. A robust model is not only a useful tool for the lending institutions to make decision on credit card applications, but it can also help the clients to be aware of the behaviors that may damage their credit scores.</a:t>
            </a:r>
          </a:p>
          <a:p>
            <a:r>
              <a:rPr lang="en-US" dirty="0"/>
              <a:t>This model will help financial institutions, commercial banks and other loan institutes to predict a defaulter earlier.</a:t>
            </a:r>
          </a:p>
        </p:txBody>
      </p:sp>
    </p:spTree>
    <p:extLst>
      <p:ext uri="{BB962C8B-B14F-4D97-AF65-F5344CB8AC3E}">
        <p14:creationId xmlns:p14="http://schemas.microsoft.com/office/powerpoint/2010/main" val="111192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smtClean="0"/>
              <a:t>Financial </a:t>
            </a:r>
            <a:r>
              <a:rPr lang="en-US" dirty="0"/>
              <a:t>threats are displaying a trend about the credit risk of commercial banks as the incredible improvement in the financial industry has arisen. In this way, one of the biggest threats faces by commercial banks is the risk prediction of credit clients.</a:t>
            </a:r>
          </a:p>
          <a:p>
            <a:r>
              <a:rPr lang="en-US" dirty="0"/>
              <a:t>The goal is to predict the probability of credit default based on credit card owner's payment </a:t>
            </a:r>
            <a:r>
              <a:rPr lang="en-US" dirty="0" err="1"/>
              <a:t>history,credit</a:t>
            </a:r>
            <a:r>
              <a:rPr lang="en-US" dirty="0"/>
              <a:t> </a:t>
            </a:r>
            <a:r>
              <a:rPr lang="en-US" dirty="0" err="1"/>
              <a:t>limit,age</a:t>
            </a:r>
            <a:r>
              <a:rPr lang="en-US" dirty="0"/>
              <a:t> </a:t>
            </a:r>
            <a:r>
              <a:rPr lang="en-US" dirty="0" err="1"/>
              <a:t>etc</a:t>
            </a:r>
            <a:endParaRPr lang="en-US" dirty="0"/>
          </a:p>
          <a:p>
            <a:endParaRPr lang="en-US" dirty="0"/>
          </a:p>
        </p:txBody>
      </p:sp>
    </p:spTree>
    <p:extLst>
      <p:ext uri="{BB962C8B-B14F-4D97-AF65-F5344CB8AC3E}">
        <p14:creationId xmlns:p14="http://schemas.microsoft.com/office/powerpoint/2010/main" val="26186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Information</a:t>
            </a:r>
          </a:p>
        </p:txBody>
      </p:sp>
      <p:sp>
        <p:nvSpPr>
          <p:cNvPr id="3" name="Content Placeholder 2"/>
          <p:cNvSpPr>
            <a:spLocks noGrp="1"/>
          </p:cNvSpPr>
          <p:nvPr>
            <p:ph idx="1"/>
          </p:nvPr>
        </p:nvSpPr>
        <p:spPr/>
        <p:txBody>
          <a:bodyPr/>
          <a:lstStyle/>
          <a:p>
            <a:r>
              <a:rPr lang="en-US" dirty="0"/>
              <a:t>The data set for training and testing contains the information of customers default payment. There are 30,000 different instances and 25 attributes total; each instance represents one customer, and attributes consist demographic information about the customers and their past payment history from April to September.</a:t>
            </a:r>
          </a:p>
          <a:p>
            <a:endParaRPr lang="en-US" dirty="0"/>
          </a:p>
        </p:txBody>
      </p:sp>
    </p:spTree>
    <p:extLst>
      <p:ext uri="{BB962C8B-B14F-4D97-AF65-F5344CB8AC3E}">
        <p14:creationId xmlns:p14="http://schemas.microsoft.com/office/powerpoint/2010/main" val="112738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information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865706"/>
              </p:ext>
            </p:extLst>
          </p:nvPr>
        </p:nvGraphicFramePr>
        <p:xfrm>
          <a:off x="4035669" y="1679331"/>
          <a:ext cx="6110654" cy="4304390"/>
        </p:xfrm>
        <a:graphic>
          <a:graphicData uri="http://schemas.openxmlformats.org/drawingml/2006/table">
            <a:tbl>
              <a:tblPr firstRow="1" firstCol="1" bandRow="1">
                <a:tableStyleId>{5C22544A-7EE6-4342-B048-85BDC9FD1C3A}</a:tableStyleId>
              </a:tblPr>
              <a:tblGrid>
                <a:gridCol w="1099976">
                  <a:extLst>
                    <a:ext uri="{9D8B030D-6E8A-4147-A177-3AD203B41FA5}">
                      <a16:colId xmlns:a16="http://schemas.microsoft.com/office/drawing/2014/main" val="3665187211"/>
                    </a:ext>
                  </a:extLst>
                </a:gridCol>
                <a:gridCol w="5010678">
                  <a:extLst>
                    <a:ext uri="{9D8B030D-6E8A-4147-A177-3AD203B41FA5}">
                      <a16:colId xmlns:a16="http://schemas.microsoft.com/office/drawing/2014/main" val="4079030589"/>
                    </a:ext>
                  </a:extLst>
                </a:gridCol>
              </a:tblGrid>
              <a:tr h="800100">
                <a:tc gridSpan="2">
                  <a:txBody>
                    <a:bodyPr/>
                    <a:lstStyle/>
                    <a:p>
                      <a:pPr marL="0" marR="0">
                        <a:lnSpc>
                          <a:spcPct val="107000"/>
                        </a:lnSpc>
                        <a:spcBef>
                          <a:spcPts val="0"/>
                        </a:spcBef>
                        <a:spcAft>
                          <a:spcPts val="0"/>
                        </a:spcAft>
                        <a:tabLst>
                          <a:tab pos="2869565" algn="ctr"/>
                        </a:tabLst>
                      </a:pPr>
                      <a:r>
                        <a:rPr lang="en-US" sz="900" dirty="0">
                          <a:effectLst/>
                        </a:rPr>
                        <a:t>ID	: unique identification number assigned to each customer</a:t>
                      </a:r>
                      <a:endParaRPr lang="en-US" sz="800" dirty="0">
                        <a:effectLst/>
                      </a:endParaRPr>
                    </a:p>
                    <a:p>
                      <a:pPr marL="0" marR="0">
                        <a:lnSpc>
                          <a:spcPct val="107000"/>
                        </a:lnSpc>
                        <a:spcBef>
                          <a:spcPts val="0"/>
                        </a:spcBef>
                        <a:spcAft>
                          <a:spcPts val="5"/>
                        </a:spcAft>
                        <a:tabLst>
                          <a:tab pos="2157095" algn="ctr"/>
                        </a:tabLst>
                      </a:pPr>
                      <a:r>
                        <a:rPr lang="en-US" sz="900" dirty="0">
                          <a:effectLst/>
                        </a:rPr>
                        <a:t>LIMIT BAL	: amount of given credit access line</a:t>
                      </a:r>
                      <a:endParaRPr lang="en-US" sz="800" dirty="0">
                        <a:effectLst/>
                      </a:endParaRPr>
                    </a:p>
                    <a:p>
                      <a:pPr marL="0" marR="0">
                        <a:lnSpc>
                          <a:spcPct val="107000"/>
                        </a:lnSpc>
                        <a:spcBef>
                          <a:spcPts val="0"/>
                        </a:spcBef>
                        <a:spcAft>
                          <a:spcPts val="50"/>
                        </a:spcAft>
                        <a:tabLst>
                          <a:tab pos="2021840" algn="ctr"/>
                        </a:tabLst>
                      </a:pPr>
                      <a:r>
                        <a:rPr lang="en-US" sz="900" dirty="0">
                          <a:effectLst/>
                        </a:rPr>
                        <a:t>SEX	: gender (1 = male; 2 = female)</a:t>
                      </a:r>
                      <a:endParaRPr lang="en-US" sz="800" dirty="0">
                        <a:effectLst/>
                      </a:endParaRPr>
                    </a:p>
                    <a:p>
                      <a:pPr marL="635" marR="0" lvl="0" indent="0" algn="just" defTabSz="457200" rtl="0" eaLnBrk="1" fontAlgn="auto" latinLnBrk="0" hangingPunct="1">
                        <a:lnSpc>
                          <a:spcPct val="107000"/>
                        </a:lnSpc>
                        <a:spcBef>
                          <a:spcPts val="0"/>
                        </a:spcBef>
                        <a:spcAft>
                          <a:spcPts val="0"/>
                        </a:spcAft>
                        <a:buClrTx/>
                        <a:buSzTx/>
                        <a:buFontTx/>
                        <a:buNone/>
                        <a:tabLst/>
                        <a:defRPr/>
                      </a:pPr>
                      <a:r>
                        <a:rPr lang="en-US" sz="900" dirty="0">
                          <a:effectLst/>
                        </a:rPr>
                        <a:t>EDUCATION : highest degree obtained (1 = graduate school; 2 = university; 3 </a:t>
                      </a:r>
                      <a:r>
                        <a:rPr lang="en-US" sz="900" dirty="0" smtClean="0">
                          <a:effectLst/>
                        </a:rPr>
                        <a:t>=</a:t>
                      </a:r>
                      <a:r>
                        <a:rPr lang="en-US" sz="800" dirty="0" smtClean="0">
                          <a:effectLst/>
                        </a:rPr>
                        <a:t>high school; 4 = others; 5 = unknown;              6                                                                                                                                       6  = unknown)</a:t>
                      </a:r>
                      <a:endParaRPr lang="en-US" sz="700" dirty="0" smtClean="0">
                        <a:effectLst/>
                      </a:endParaRPr>
                    </a:p>
                    <a:p>
                      <a:pPr marL="635" marR="0" algn="just">
                        <a:lnSpc>
                          <a:spcPct val="107000"/>
                        </a:lnSpc>
                        <a:spcBef>
                          <a:spcPts val="0"/>
                        </a:spcBef>
                        <a:spcAft>
                          <a:spcPts val="0"/>
                        </a:spcAft>
                      </a:pP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963" marB="0"/>
                </a:tc>
                <a:tc hMerge="1">
                  <a:txBody>
                    <a:bodyPr/>
                    <a:lstStyle/>
                    <a:p>
                      <a:endParaRPr lang="en-US"/>
                    </a:p>
                  </a:txBody>
                  <a:tcPr/>
                </a:tc>
                <a:extLst>
                  <a:ext uri="{0D108BD9-81ED-4DB2-BD59-A6C34878D82A}">
                    <a16:rowId xmlns:a16="http://schemas.microsoft.com/office/drawing/2014/main" val="2244966800"/>
                  </a:ext>
                </a:extLst>
              </a:tr>
              <a:tr h="1026594">
                <a:tc>
                  <a:txBody>
                    <a:bodyPr/>
                    <a:lstStyle/>
                    <a:p>
                      <a:pPr marL="0" marR="73025">
                        <a:lnSpc>
                          <a:spcPct val="104000"/>
                        </a:lnSpc>
                        <a:spcBef>
                          <a:spcPts val="0"/>
                        </a:spcBef>
                        <a:spcAft>
                          <a:spcPts val="0"/>
                        </a:spcAft>
                      </a:pPr>
                      <a:r>
                        <a:rPr lang="en-US" sz="900" dirty="0">
                          <a:effectLst/>
                        </a:rPr>
                        <a:t>a MARRIAGE</a:t>
                      </a:r>
                      <a:endParaRPr lang="en-US" sz="800" dirty="0">
                        <a:effectLst/>
                      </a:endParaRPr>
                    </a:p>
                    <a:p>
                      <a:pPr marL="0" marR="0">
                        <a:lnSpc>
                          <a:spcPct val="107000"/>
                        </a:lnSpc>
                        <a:spcBef>
                          <a:spcPts val="0"/>
                        </a:spcBef>
                        <a:spcAft>
                          <a:spcPts val="0"/>
                        </a:spcAft>
                      </a:pPr>
                      <a:r>
                        <a:rPr lang="en-US" sz="900" dirty="0">
                          <a:effectLst/>
                        </a:rPr>
                        <a:t>AGE</a:t>
                      </a:r>
                      <a:endParaRPr lang="en-US" sz="800" dirty="0">
                        <a:effectLst/>
                      </a:endParaRPr>
                    </a:p>
                    <a:p>
                      <a:pPr marL="0" marR="0">
                        <a:lnSpc>
                          <a:spcPct val="107000"/>
                        </a:lnSpc>
                        <a:spcBef>
                          <a:spcPts val="0"/>
                        </a:spcBef>
                        <a:spcAft>
                          <a:spcPts val="0"/>
                        </a:spcAft>
                      </a:pPr>
                      <a:r>
                        <a:rPr lang="en-US" sz="900" dirty="0">
                          <a:effectLst/>
                        </a:rPr>
                        <a:t>PAY 0</a:t>
                      </a:r>
                      <a:endParaRPr lang="en-US" sz="800" dirty="0">
                        <a:effectLst/>
                      </a:endParaRPr>
                    </a:p>
                    <a:p>
                      <a:pPr marL="0" marR="0">
                        <a:lnSpc>
                          <a:spcPct val="107000"/>
                        </a:lnSpc>
                        <a:spcBef>
                          <a:spcPts val="0"/>
                        </a:spcBef>
                        <a:spcAft>
                          <a:spcPts val="480"/>
                        </a:spcAft>
                      </a:pPr>
                      <a:r>
                        <a:rPr lang="en-US" sz="900" dirty="0">
                          <a:effectLst/>
                        </a:rPr>
                        <a:t>PAY 2</a:t>
                      </a:r>
                      <a:endParaRPr lang="en-US" sz="800" dirty="0">
                        <a:effectLst/>
                      </a:endParaRPr>
                    </a:p>
                    <a:p>
                      <a:pPr marL="0" marR="0">
                        <a:lnSpc>
                          <a:spcPct val="107000"/>
                        </a:lnSpc>
                        <a:spcBef>
                          <a:spcPts val="0"/>
                        </a:spcBef>
                        <a:spcAft>
                          <a:spcPts val="0"/>
                        </a:spcAft>
                      </a:pPr>
                      <a:r>
                        <a:rPr lang="en-US" sz="900" dirty="0">
                          <a:effectLst/>
                        </a:rPr>
                        <a:t>PAY 3</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963" marB="0"/>
                </a:tc>
                <a:tc>
                  <a:txBody>
                    <a:bodyPr/>
                    <a:lstStyle/>
                    <a:p>
                      <a:pPr marL="19685" marR="0">
                        <a:lnSpc>
                          <a:spcPct val="107000"/>
                        </a:lnSpc>
                        <a:spcBef>
                          <a:spcPts val="0"/>
                        </a:spcBef>
                        <a:spcAft>
                          <a:spcPts val="0"/>
                        </a:spcAft>
                      </a:pPr>
                      <a:r>
                        <a:rPr lang="en-US" sz="900" dirty="0" smtClean="0">
                          <a:effectLst/>
                        </a:rPr>
                        <a:t>: </a:t>
                      </a:r>
                      <a:r>
                        <a:rPr lang="en-US" sz="900" dirty="0">
                          <a:effectLst/>
                        </a:rPr>
                        <a:t>marital status (1 = married; 2 = single; 3 = others)</a:t>
                      </a:r>
                      <a:endParaRPr lang="en-US" sz="800" dirty="0">
                        <a:effectLst/>
                      </a:endParaRPr>
                    </a:p>
                    <a:p>
                      <a:pPr marL="38100" marR="0">
                        <a:lnSpc>
                          <a:spcPct val="107000"/>
                        </a:lnSpc>
                        <a:spcBef>
                          <a:spcPts val="0"/>
                        </a:spcBef>
                        <a:spcAft>
                          <a:spcPts val="0"/>
                        </a:spcAft>
                      </a:pPr>
                      <a:r>
                        <a:rPr lang="en-US" sz="900" dirty="0">
                          <a:effectLst/>
                        </a:rPr>
                        <a:t>: age in year</a:t>
                      </a:r>
                      <a:endParaRPr lang="en-US" sz="800" dirty="0">
                        <a:effectLst/>
                      </a:endParaRPr>
                    </a:p>
                    <a:p>
                      <a:pPr marL="62230" marR="0">
                        <a:lnSpc>
                          <a:spcPct val="107000"/>
                        </a:lnSpc>
                        <a:spcBef>
                          <a:spcPts val="0"/>
                        </a:spcBef>
                        <a:spcAft>
                          <a:spcPts val="0"/>
                        </a:spcAft>
                      </a:pPr>
                      <a:r>
                        <a:rPr lang="en-US" sz="900" dirty="0">
                          <a:effectLst/>
                        </a:rPr>
                        <a:t>: monthly payment record in September</a:t>
                      </a:r>
                      <a:endParaRPr lang="en-US" sz="800" dirty="0">
                        <a:effectLst/>
                      </a:endParaRPr>
                    </a:p>
                    <a:p>
                      <a:pPr marL="62230" marR="0">
                        <a:lnSpc>
                          <a:spcPct val="107000"/>
                        </a:lnSpc>
                        <a:spcBef>
                          <a:spcPts val="0"/>
                        </a:spcBef>
                        <a:spcAft>
                          <a:spcPts val="480"/>
                        </a:spcAft>
                      </a:pPr>
                      <a:r>
                        <a:rPr lang="en-US" sz="900" dirty="0">
                          <a:effectLst/>
                        </a:rPr>
                        <a:t>: monthly payment record in August</a:t>
                      </a:r>
                      <a:endParaRPr lang="en-US" sz="800" dirty="0">
                        <a:effectLst/>
                      </a:endParaRPr>
                    </a:p>
                    <a:p>
                      <a:pPr marL="62230" marR="0">
                        <a:lnSpc>
                          <a:spcPct val="107000"/>
                        </a:lnSpc>
                        <a:spcBef>
                          <a:spcPts val="0"/>
                        </a:spcBef>
                        <a:spcAft>
                          <a:spcPts val="0"/>
                        </a:spcAft>
                      </a:pPr>
                      <a:r>
                        <a:rPr lang="en-US" sz="900" dirty="0">
                          <a:effectLst/>
                        </a:rPr>
                        <a:t>: monthly payment record in July</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963" marB="0"/>
                </a:tc>
                <a:extLst>
                  <a:ext uri="{0D108BD9-81ED-4DB2-BD59-A6C34878D82A}">
                    <a16:rowId xmlns:a16="http://schemas.microsoft.com/office/drawing/2014/main" val="1379227814"/>
                  </a:ext>
                </a:extLst>
              </a:tr>
              <a:tr h="2416281">
                <a:tc>
                  <a:txBody>
                    <a:bodyPr/>
                    <a:lstStyle/>
                    <a:p>
                      <a:pPr marL="0" marR="0">
                        <a:lnSpc>
                          <a:spcPct val="107000"/>
                        </a:lnSpc>
                        <a:spcBef>
                          <a:spcPts val="0"/>
                        </a:spcBef>
                        <a:spcAft>
                          <a:spcPts val="0"/>
                        </a:spcAft>
                      </a:pPr>
                      <a:r>
                        <a:rPr lang="en-US" sz="900" dirty="0">
                          <a:effectLst/>
                        </a:rPr>
                        <a:t>PAY 4</a:t>
                      </a:r>
                      <a:endParaRPr lang="en-US" sz="800" dirty="0">
                        <a:effectLst/>
                      </a:endParaRPr>
                    </a:p>
                    <a:p>
                      <a:pPr marL="0" marR="0">
                        <a:lnSpc>
                          <a:spcPct val="107000"/>
                        </a:lnSpc>
                        <a:spcBef>
                          <a:spcPts val="0"/>
                        </a:spcBef>
                        <a:spcAft>
                          <a:spcPts val="0"/>
                        </a:spcAft>
                      </a:pPr>
                      <a:r>
                        <a:rPr lang="en-US" sz="900" dirty="0">
                          <a:effectLst/>
                        </a:rPr>
                        <a:t>PAY 5</a:t>
                      </a:r>
                      <a:endParaRPr lang="en-US" sz="800" dirty="0">
                        <a:effectLst/>
                      </a:endParaRPr>
                    </a:p>
                    <a:p>
                      <a:pPr marL="0" marR="0">
                        <a:lnSpc>
                          <a:spcPct val="107000"/>
                        </a:lnSpc>
                        <a:spcBef>
                          <a:spcPts val="0"/>
                        </a:spcBef>
                        <a:spcAft>
                          <a:spcPts val="0"/>
                        </a:spcAft>
                      </a:pPr>
                      <a:r>
                        <a:rPr lang="en-US" sz="900" dirty="0">
                          <a:effectLst/>
                        </a:rPr>
                        <a:t>PAY 6</a:t>
                      </a:r>
                      <a:endParaRPr lang="en-US" sz="800" dirty="0">
                        <a:effectLst/>
                      </a:endParaRPr>
                    </a:p>
                    <a:p>
                      <a:pPr marL="0" marR="0">
                        <a:lnSpc>
                          <a:spcPct val="107000"/>
                        </a:lnSpc>
                        <a:spcBef>
                          <a:spcPts val="0"/>
                        </a:spcBef>
                        <a:spcAft>
                          <a:spcPts val="0"/>
                        </a:spcAft>
                      </a:pPr>
                      <a:r>
                        <a:rPr lang="en-US" sz="900" dirty="0">
                          <a:effectLst/>
                        </a:rPr>
                        <a:t>BILL AMT1</a:t>
                      </a:r>
                      <a:endParaRPr lang="en-US" sz="800" dirty="0">
                        <a:effectLst/>
                      </a:endParaRPr>
                    </a:p>
                    <a:p>
                      <a:pPr marL="0" marR="0">
                        <a:lnSpc>
                          <a:spcPct val="107000"/>
                        </a:lnSpc>
                        <a:spcBef>
                          <a:spcPts val="0"/>
                        </a:spcBef>
                        <a:spcAft>
                          <a:spcPts val="0"/>
                        </a:spcAft>
                      </a:pPr>
                      <a:r>
                        <a:rPr lang="en-US" sz="900" dirty="0">
                          <a:effectLst/>
                        </a:rPr>
                        <a:t>BILL AMT2</a:t>
                      </a:r>
                      <a:endParaRPr lang="en-US" sz="800" dirty="0">
                        <a:effectLst/>
                      </a:endParaRPr>
                    </a:p>
                    <a:p>
                      <a:pPr marL="0" marR="0">
                        <a:lnSpc>
                          <a:spcPct val="107000"/>
                        </a:lnSpc>
                        <a:spcBef>
                          <a:spcPts val="0"/>
                        </a:spcBef>
                        <a:spcAft>
                          <a:spcPts val="0"/>
                        </a:spcAft>
                      </a:pPr>
                      <a:r>
                        <a:rPr lang="en-US" sz="900" dirty="0">
                          <a:effectLst/>
                        </a:rPr>
                        <a:t>BILL AMT3</a:t>
                      </a:r>
                      <a:endParaRPr lang="en-US" sz="800" dirty="0">
                        <a:effectLst/>
                      </a:endParaRPr>
                    </a:p>
                    <a:p>
                      <a:pPr marL="0" marR="0">
                        <a:lnSpc>
                          <a:spcPct val="107000"/>
                        </a:lnSpc>
                        <a:spcBef>
                          <a:spcPts val="0"/>
                        </a:spcBef>
                        <a:spcAft>
                          <a:spcPts val="0"/>
                        </a:spcAft>
                      </a:pPr>
                      <a:r>
                        <a:rPr lang="en-US" sz="900" dirty="0">
                          <a:effectLst/>
                        </a:rPr>
                        <a:t>BILL AMT4</a:t>
                      </a:r>
                      <a:endParaRPr lang="en-US" sz="800" dirty="0">
                        <a:effectLst/>
                      </a:endParaRPr>
                    </a:p>
                    <a:p>
                      <a:pPr marL="0" marR="0">
                        <a:lnSpc>
                          <a:spcPct val="107000"/>
                        </a:lnSpc>
                        <a:spcBef>
                          <a:spcPts val="0"/>
                        </a:spcBef>
                        <a:spcAft>
                          <a:spcPts val="0"/>
                        </a:spcAft>
                      </a:pPr>
                      <a:r>
                        <a:rPr lang="en-US" sz="900" dirty="0">
                          <a:effectLst/>
                        </a:rPr>
                        <a:t>BILL AMT5</a:t>
                      </a:r>
                      <a:endParaRPr lang="en-US" sz="800" dirty="0">
                        <a:effectLst/>
                      </a:endParaRPr>
                    </a:p>
                    <a:p>
                      <a:pPr marL="0" marR="0">
                        <a:lnSpc>
                          <a:spcPct val="107000"/>
                        </a:lnSpc>
                        <a:spcBef>
                          <a:spcPts val="0"/>
                        </a:spcBef>
                        <a:spcAft>
                          <a:spcPts val="0"/>
                        </a:spcAft>
                      </a:pPr>
                      <a:r>
                        <a:rPr lang="en-US" sz="900" dirty="0">
                          <a:effectLst/>
                        </a:rPr>
                        <a:t>BILL AMT6</a:t>
                      </a:r>
                      <a:endParaRPr lang="en-US" sz="800" dirty="0">
                        <a:effectLst/>
                      </a:endParaRPr>
                    </a:p>
                    <a:p>
                      <a:pPr marL="0" marR="0">
                        <a:lnSpc>
                          <a:spcPct val="107000"/>
                        </a:lnSpc>
                        <a:spcBef>
                          <a:spcPts val="0"/>
                        </a:spcBef>
                        <a:spcAft>
                          <a:spcPts val="0"/>
                        </a:spcAft>
                      </a:pPr>
                      <a:r>
                        <a:rPr lang="en-US" sz="900" dirty="0">
                          <a:effectLst/>
                        </a:rPr>
                        <a:t>PAY AMT1</a:t>
                      </a:r>
                      <a:endParaRPr lang="en-US" sz="800" dirty="0">
                        <a:effectLst/>
                      </a:endParaRPr>
                    </a:p>
                    <a:p>
                      <a:pPr marL="0" marR="0">
                        <a:lnSpc>
                          <a:spcPct val="107000"/>
                        </a:lnSpc>
                        <a:spcBef>
                          <a:spcPts val="0"/>
                        </a:spcBef>
                        <a:spcAft>
                          <a:spcPts val="0"/>
                        </a:spcAft>
                      </a:pPr>
                      <a:r>
                        <a:rPr lang="en-US" sz="900" dirty="0">
                          <a:effectLst/>
                        </a:rPr>
                        <a:t>PAY AMT2</a:t>
                      </a:r>
                      <a:endParaRPr lang="en-US" sz="800" dirty="0">
                        <a:effectLst/>
                      </a:endParaRPr>
                    </a:p>
                    <a:p>
                      <a:pPr marL="0" marR="0">
                        <a:lnSpc>
                          <a:spcPct val="107000"/>
                        </a:lnSpc>
                        <a:spcBef>
                          <a:spcPts val="0"/>
                        </a:spcBef>
                        <a:spcAft>
                          <a:spcPts val="0"/>
                        </a:spcAft>
                      </a:pPr>
                      <a:r>
                        <a:rPr lang="en-US" sz="900" dirty="0">
                          <a:effectLst/>
                        </a:rPr>
                        <a:t>PAY AMT3 PAY AMT4 PAY AMT5</a:t>
                      </a:r>
                      <a:endParaRPr lang="en-US" sz="800" dirty="0">
                        <a:effectLst/>
                      </a:endParaRPr>
                    </a:p>
                    <a:p>
                      <a:pPr marL="0" marR="0">
                        <a:lnSpc>
                          <a:spcPct val="107000"/>
                        </a:lnSpc>
                        <a:spcBef>
                          <a:spcPts val="0"/>
                        </a:spcBef>
                        <a:spcAft>
                          <a:spcPts val="0"/>
                        </a:spcAft>
                      </a:pPr>
                      <a:r>
                        <a:rPr lang="en-US" sz="900" dirty="0">
                          <a:effectLst/>
                        </a:rPr>
                        <a:t>PAY AMT6</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963" marB="0" anchor="b"/>
                </a:tc>
                <a:tc>
                  <a:txBody>
                    <a:bodyPr/>
                    <a:lstStyle/>
                    <a:p>
                      <a:pPr marL="61595" marR="2056765">
                        <a:lnSpc>
                          <a:spcPct val="107000"/>
                        </a:lnSpc>
                        <a:spcBef>
                          <a:spcPts val="0"/>
                        </a:spcBef>
                        <a:spcAft>
                          <a:spcPts val="5"/>
                        </a:spcAft>
                      </a:pPr>
                      <a:r>
                        <a:rPr lang="en-US" sz="900" dirty="0">
                          <a:effectLst/>
                        </a:rPr>
                        <a:t>: monthly payment record in June : monthly payment record in May</a:t>
                      </a:r>
                      <a:endParaRPr lang="en-US" sz="800" dirty="0">
                        <a:effectLst/>
                      </a:endParaRPr>
                    </a:p>
                    <a:p>
                      <a:pPr marL="61595" marR="0">
                        <a:lnSpc>
                          <a:spcPct val="107000"/>
                        </a:lnSpc>
                        <a:spcBef>
                          <a:spcPts val="0"/>
                        </a:spcBef>
                        <a:spcAft>
                          <a:spcPts val="0"/>
                        </a:spcAft>
                      </a:pPr>
                      <a:r>
                        <a:rPr lang="en-US" sz="900" dirty="0">
                          <a:effectLst/>
                        </a:rPr>
                        <a:t>: monthly payment record in April</a:t>
                      </a:r>
                      <a:endParaRPr lang="en-US" sz="800" dirty="0">
                        <a:effectLst/>
                      </a:endParaRPr>
                    </a:p>
                    <a:p>
                      <a:pPr marL="53975" marR="0">
                        <a:lnSpc>
                          <a:spcPct val="107000"/>
                        </a:lnSpc>
                        <a:spcBef>
                          <a:spcPts val="0"/>
                        </a:spcBef>
                        <a:spcAft>
                          <a:spcPts val="0"/>
                        </a:spcAft>
                      </a:pPr>
                      <a:r>
                        <a:rPr lang="en-US" sz="900" dirty="0">
                          <a:effectLst/>
                        </a:rPr>
                        <a:t>: total amount owed in September</a:t>
                      </a:r>
                      <a:endParaRPr lang="en-US" sz="800" dirty="0">
                        <a:effectLst/>
                      </a:endParaRPr>
                    </a:p>
                    <a:p>
                      <a:pPr marL="53975" marR="0">
                        <a:lnSpc>
                          <a:spcPct val="107000"/>
                        </a:lnSpc>
                        <a:spcBef>
                          <a:spcPts val="0"/>
                        </a:spcBef>
                        <a:spcAft>
                          <a:spcPts val="0"/>
                        </a:spcAft>
                      </a:pPr>
                      <a:r>
                        <a:rPr lang="en-US" sz="900" dirty="0">
                          <a:effectLst/>
                        </a:rPr>
                        <a:t>: total amount owed in August</a:t>
                      </a:r>
                      <a:endParaRPr lang="en-US" sz="800" dirty="0">
                        <a:effectLst/>
                      </a:endParaRPr>
                    </a:p>
                    <a:p>
                      <a:pPr marL="53975" marR="0">
                        <a:lnSpc>
                          <a:spcPct val="107000"/>
                        </a:lnSpc>
                        <a:spcBef>
                          <a:spcPts val="0"/>
                        </a:spcBef>
                        <a:spcAft>
                          <a:spcPts val="0"/>
                        </a:spcAft>
                      </a:pPr>
                      <a:r>
                        <a:rPr lang="en-US" sz="900" dirty="0">
                          <a:effectLst/>
                        </a:rPr>
                        <a:t>: total amount owed in July</a:t>
                      </a:r>
                      <a:endParaRPr lang="en-US" sz="800" dirty="0">
                        <a:effectLst/>
                      </a:endParaRPr>
                    </a:p>
                    <a:p>
                      <a:pPr marL="53975" marR="0">
                        <a:lnSpc>
                          <a:spcPct val="107000"/>
                        </a:lnSpc>
                        <a:spcBef>
                          <a:spcPts val="0"/>
                        </a:spcBef>
                        <a:spcAft>
                          <a:spcPts val="0"/>
                        </a:spcAft>
                      </a:pPr>
                      <a:r>
                        <a:rPr lang="en-US" sz="900" dirty="0">
                          <a:effectLst/>
                        </a:rPr>
                        <a:t>: total amount owed in June</a:t>
                      </a:r>
                      <a:endParaRPr lang="en-US" sz="800" dirty="0">
                        <a:effectLst/>
                      </a:endParaRPr>
                    </a:p>
                    <a:p>
                      <a:pPr marL="53975" marR="0">
                        <a:lnSpc>
                          <a:spcPct val="107000"/>
                        </a:lnSpc>
                        <a:spcBef>
                          <a:spcPts val="0"/>
                        </a:spcBef>
                        <a:spcAft>
                          <a:spcPts val="0"/>
                        </a:spcAft>
                      </a:pPr>
                      <a:r>
                        <a:rPr lang="en-US" sz="900" dirty="0">
                          <a:effectLst/>
                        </a:rPr>
                        <a:t>: total amount owed in May</a:t>
                      </a:r>
                      <a:endParaRPr lang="en-US" sz="800" dirty="0">
                        <a:effectLst/>
                      </a:endParaRPr>
                    </a:p>
                    <a:p>
                      <a:pPr marL="53975" marR="0">
                        <a:lnSpc>
                          <a:spcPct val="107000"/>
                        </a:lnSpc>
                        <a:spcBef>
                          <a:spcPts val="0"/>
                        </a:spcBef>
                        <a:spcAft>
                          <a:spcPts val="0"/>
                        </a:spcAft>
                      </a:pPr>
                      <a:r>
                        <a:rPr lang="en-US" sz="900" dirty="0">
                          <a:effectLst/>
                        </a:rPr>
                        <a:t>: total amount owed in April</a:t>
                      </a:r>
                      <a:endParaRPr lang="en-US" sz="800" dirty="0">
                        <a:effectLst/>
                      </a:endParaRPr>
                    </a:p>
                    <a:p>
                      <a:pPr marL="45085" marR="0">
                        <a:lnSpc>
                          <a:spcPct val="107000"/>
                        </a:lnSpc>
                        <a:spcBef>
                          <a:spcPts val="0"/>
                        </a:spcBef>
                        <a:spcAft>
                          <a:spcPts val="0"/>
                        </a:spcAft>
                      </a:pPr>
                      <a:r>
                        <a:rPr lang="en-US" sz="900" dirty="0">
                          <a:effectLst/>
                        </a:rPr>
                        <a:t>: amount of previous payment in September</a:t>
                      </a:r>
                      <a:endParaRPr lang="en-US" sz="800" dirty="0">
                        <a:effectLst/>
                      </a:endParaRPr>
                    </a:p>
                    <a:p>
                      <a:pPr marL="45085" marR="0">
                        <a:lnSpc>
                          <a:spcPct val="107000"/>
                        </a:lnSpc>
                        <a:spcBef>
                          <a:spcPts val="0"/>
                        </a:spcBef>
                        <a:spcAft>
                          <a:spcPts val="0"/>
                        </a:spcAft>
                      </a:pPr>
                      <a:r>
                        <a:rPr lang="en-US" sz="900" dirty="0">
                          <a:effectLst/>
                        </a:rPr>
                        <a:t>: amount of previous payment in August</a:t>
                      </a:r>
                      <a:endParaRPr lang="en-US" sz="800" dirty="0">
                        <a:effectLst/>
                      </a:endParaRPr>
                    </a:p>
                    <a:p>
                      <a:pPr marL="45085" marR="0">
                        <a:lnSpc>
                          <a:spcPct val="107000"/>
                        </a:lnSpc>
                        <a:spcBef>
                          <a:spcPts val="0"/>
                        </a:spcBef>
                        <a:spcAft>
                          <a:spcPts val="0"/>
                        </a:spcAft>
                      </a:pPr>
                      <a:r>
                        <a:rPr lang="en-US" sz="900" dirty="0">
                          <a:effectLst/>
                        </a:rPr>
                        <a:t>: amount of previous payment in July</a:t>
                      </a:r>
                      <a:endParaRPr lang="en-US" sz="800" dirty="0">
                        <a:effectLst/>
                      </a:endParaRPr>
                    </a:p>
                    <a:p>
                      <a:pPr marL="45085" marR="1786890">
                        <a:lnSpc>
                          <a:spcPct val="107000"/>
                        </a:lnSpc>
                        <a:spcBef>
                          <a:spcPts val="0"/>
                        </a:spcBef>
                        <a:spcAft>
                          <a:spcPts val="0"/>
                        </a:spcAft>
                      </a:pPr>
                      <a:r>
                        <a:rPr lang="en-US" sz="900" dirty="0">
                          <a:effectLst/>
                        </a:rPr>
                        <a:t>: amount of previous payment in June : amount of previous payment in May</a:t>
                      </a:r>
                      <a:endParaRPr lang="en-US" sz="800" dirty="0">
                        <a:effectLst/>
                      </a:endParaRPr>
                    </a:p>
                    <a:p>
                      <a:pPr marL="45085" marR="0">
                        <a:lnSpc>
                          <a:spcPct val="107000"/>
                        </a:lnSpc>
                        <a:spcBef>
                          <a:spcPts val="0"/>
                        </a:spcBef>
                        <a:spcAft>
                          <a:spcPts val="0"/>
                        </a:spcAft>
                      </a:pPr>
                      <a:r>
                        <a:rPr lang="en-US" sz="900" dirty="0">
                          <a:effectLst/>
                        </a:rPr>
                        <a:t>: amount of previous payment in April</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963" marB="0" anchor="b"/>
                </a:tc>
                <a:extLst>
                  <a:ext uri="{0D108BD9-81ED-4DB2-BD59-A6C34878D82A}">
                    <a16:rowId xmlns:a16="http://schemas.microsoft.com/office/drawing/2014/main" val="631307078"/>
                  </a:ext>
                </a:extLst>
              </a:tr>
            </a:tbl>
          </a:graphicData>
        </a:graphic>
      </p:graphicFrame>
    </p:spTree>
    <p:extLst>
      <p:ext uri="{BB962C8B-B14F-4D97-AF65-F5344CB8AC3E}">
        <p14:creationId xmlns:p14="http://schemas.microsoft.com/office/powerpoint/2010/main" val="317892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1776046" y="1617785"/>
            <a:ext cx="9728566" cy="4293437"/>
          </a:xfrm>
        </p:spPr>
        <p:txBody>
          <a:bodyPr>
            <a:normAutofit fontScale="85000" lnSpcReduction="20000"/>
          </a:bodyPr>
          <a:lstStyle/>
          <a:p>
            <a:r>
              <a:rPr lang="en-US" dirty="0"/>
              <a:t>Exploratory data analysis</a:t>
            </a:r>
          </a:p>
          <a:p>
            <a:pPr marL="0" indent="0">
              <a:buNone/>
            </a:pPr>
            <a:r>
              <a:rPr lang="en-US" dirty="0" smtClean="0"/>
              <a:t>		○ </a:t>
            </a:r>
            <a:r>
              <a:rPr lang="en-US" dirty="0"/>
              <a:t>Diagnose data for cleaning.</a:t>
            </a:r>
          </a:p>
          <a:p>
            <a:pPr marL="457200" lvl="1" indent="0">
              <a:buNone/>
            </a:pPr>
            <a:r>
              <a:rPr lang="en-US" dirty="0" smtClean="0"/>
              <a:t>	○ </a:t>
            </a:r>
            <a:r>
              <a:rPr lang="en-US" dirty="0"/>
              <a:t>Use data visualization to understand data and find the correlations between</a:t>
            </a:r>
          </a:p>
          <a:p>
            <a:pPr marL="0" indent="0">
              <a:buNone/>
            </a:pPr>
            <a:r>
              <a:rPr lang="en-US" dirty="0" smtClean="0"/>
              <a:t>		    variables</a:t>
            </a:r>
            <a:r>
              <a:rPr lang="en-US" dirty="0"/>
              <a:t>. The questions regarding which factors would be strong indicators </a:t>
            </a:r>
            <a:r>
              <a:rPr lang="en-US" dirty="0" smtClean="0"/>
              <a:t>of</a:t>
            </a:r>
          </a:p>
          <a:p>
            <a:pPr marL="0" indent="0">
              <a:buNone/>
            </a:pPr>
            <a:r>
              <a:rPr lang="en-US" dirty="0" smtClean="0"/>
              <a:t>                     credit card default payment will get answered.</a:t>
            </a:r>
          </a:p>
          <a:p>
            <a:r>
              <a:rPr lang="en-US" dirty="0" smtClean="0"/>
              <a:t> </a:t>
            </a:r>
            <a:r>
              <a:rPr lang="en-US" dirty="0"/>
              <a:t>Data preparation and transformation</a:t>
            </a:r>
          </a:p>
          <a:p>
            <a:pPr marL="0" indent="0">
              <a:buNone/>
            </a:pPr>
            <a:r>
              <a:rPr lang="en-US" dirty="0" smtClean="0"/>
              <a:t>		○ </a:t>
            </a:r>
            <a:r>
              <a:rPr lang="en-US" dirty="0"/>
              <a:t>Prepare data to build a model</a:t>
            </a:r>
          </a:p>
          <a:p>
            <a:r>
              <a:rPr lang="en-US" dirty="0"/>
              <a:t> </a:t>
            </a:r>
            <a:r>
              <a:rPr lang="en-US" dirty="0" smtClean="0"/>
              <a:t>Data </a:t>
            </a:r>
            <a:r>
              <a:rPr lang="en-US" dirty="0"/>
              <a:t>modelling</a:t>
            </a:r>
          </a:p>
          <a:p>
            <a:pPr marL="0" indent="0">
              <a:buNone/>
            </a:pPr>
            <a:r>
              <a:rPr lang="en-US" dirty="0" smtClean="0"/>
              <a:t>		○ </a:t>
            </a:r>
            <a:r>
              <a:rPr lang="en-US" dirty="0"/>
              <a:t>Predictive data analysis (logistic regression, </a:t>
            </a:r>
            <a:r>
              <a:rPr lang="en-US" dirty="0" smtClean="0"/>
              <a:t>random </a:t>
            </a:r>
            <a:r>
              <a:rPr lang="en-US" dirty="0" err="1" smtClean="0"/>
              <a:t>forests,xgboost,adaboost,neural</a:t>
            </a:r>
            <a:r>
              <a:rPr lang="en-US" dirty="0" smtClean="0"/>
              <a:t> 				networks </a:t>
            </a:r>
            <a:r>
              <a:rPr lang="en-US" dirty="0" err="1"/>
              <a:t>etc</a:t>
            </a:r>
            <a:r>
              <a:rPr lang="en-US" dirty="0" smtClean="0"/>
              <a:t>)</a:t>
            </a:r>
          </a:p>
          <a:p>
            <a:pPr marL="0" indent="0">
              <a:buNone/>
            </a:pPr>
            <a:r>
              <a:rPr lang="en-US" dirty="0" smtClean="0"/>
              <a:t>		○ Tune each model</a:t>
            </a:r>
          </a:p>
          <a:p>
            <a:r>
              <a:rPr lang="en-US" dirty="0" smtClean="0"/>
              <a:t>Model </a:t>
            </a:r>
            <a:r>
              <a:rPr lang="en-US" dirty="0"/>
              <a:t>evaluation and model presentation</a:t>
            </a:r>
          </a:p>
          <a:p>
            <a:pPr marL="0" indent="0">
              <a:buNone/>
            </a:pPr>
            <a:r>
              <a:rPr lang="en-US" dirty="0" smtClean="0"/>
              <a:t>	 	○ </a:t>
            </a:r>
            <a:r>
              <a:rPr lang="en-US" dirty="0"/>
              <a:t>Determine metrics of model evaluation</a:t>
            </a:r>
          </a:p>
          <a:p>
            <a:pPr marL="0" indent="0">
              <a:buNone/>
            </a:pPr>
            <a:r>
              <a:rPr lang="en-US" dirty="0" smtClean="0"/>
              <a:t>		○ </a:t>
            </a:r>
            <a:r>
              <a:rPr lang="en-US" dirty="0"/>
              <a:t>Compare different models</a:t>
            </a:r>
          </a:p>
          <a:p>
            <a:endParaRPr lang="en-US" dirty="0"/>
          </a:p>
        </p:txBody>
      </p:sp>
    </p:spTree>
    <p:extLst>
      <p:ext uri="{BB962C8B-B14F-4D97-AF65-F5344CB8AC3E}">
        <p14:creationId xmlns:p14="http://schemas.microsoft.com/office/powerpoint/2010/main" val="410067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23416404"/>
              </p:ext>
            </p:extLst>
          </p:nvPr>
        </p:nvGraphicFramePr>
        <p:xfrm>
          <a:off x="583097" y="185531"/>
          <a:ext cx="10787268" cy="6492240"/>
        </p:xfrm>
        <a:graphic>
          <a:graphicData uri="http://schemas.openxmlformats.org/drawingml/2006/table">
            <a:tbl>
              <a:tblPr firstRow="1" bandRow="1">
                <a:tableStyleId>{5C22544A-7EE6-4342-B048-85BDC9FD1C3A}</a:tableStyleId>
              </a:tblPr>
              <a:tblGrid>
                <a:gridCol w="4590595">
                  <a:extLst>
                    <a:ext uri="{9D8B030D-6E8A-4147-A177-3AD203B41FA5}">
                      <a16:colId xmlns:a16="http://schemas.microsoft.com/office/drawing/2014/main" val="486531502"/>
                    </a:ext>
                  </a:extLst>
                </a:gridCol>
                <a:gridCol w="1618722">
                  <a:extLst>
                    <a:ext uri="{9D8B030D-6E8A-4147-A177-3AD203B41FA5}">
                      <a16:colId xmlns:a16="http://schemas.microsoft.com/office/drawing/2014/main" val="2840099804"/>
                    </a:ext>
                  </a:extLst>
                </a:gridCol>
                <a:gridCol w="1074933">
                  <a:extLst>
                    <a:ext uri="{9D8B030D-6E8A-4147-A177-3AD203B41FA5}">
                      <a16:colId xmlns:a16="http://schemas.microsoft.com/office/drawing/2014/main" val="1822971214"/>
                    </a:ext>
                  </a:extLst>
                </a:gridCol>
                <a:gridCol w="1345565">
                  <a:extLst>
                    <a:ext uri="{9D8B030D-6E8A-4147-A177-3AD203B41FA5}">
                      <a16:colId xmlns:a16="http://schemas.microsoft.com/office/drawing/2014/main" val="1150413253"/>
                    </a:ext>
                  </a:extLst>
                </a:gridCol>
                <a:gridCol w="2157453">
                  <a:extLst>
                    <a:ext uri="{9D8B030D-6E8A-4147-A177-3AD203B41FA5}">
                      <a16:colId xmlns:a16="http://schemas.microsoft.com/office/drawing/2014/main" val="1056574587"/>
                    </a:ext>
                  </a:extLst>
                </a:gridCol>
              </a:tblGrid>
              <a:tr h="364834">
                <a:tc>
                  <a:txBody>
                    <a:bodyPr/>
                    <a:lstStyle/>
                    <a:p>
                      <a:r>
                        <a:rPr lang="en-US" dirty="0" smtClean="0"/>
                        <a:t>Model</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Roc-</a:t>
                      </a:r>
                      <a:r>
                        <a:rPr lang="en-US" dirty="0" err="1" smtClean="0"/>
                        <a:t>Auc</a:t>
                      </a:r>
                      <a:endParaRPr lang="en-US" dirty="0"/>
                    </a:p>
                  </a:txBody>
                  <a:tcPr/>
                </a:tc>
                <a:extLst>
                  <a:ext uri="{0D108BD9-81ED-4DB2-BD59-A6C34878D82A}">
                    <a16:rowId xmlns:a16="http://schemas.microsoft.com/office/drawing/2014/main" val="960861282"/>
                  </a:ext>
                </a:extLst>
              </a:tr>
              <a:tr h="364834">
                <a:tc>
                  <a:txBody>
                    <a:bodyPr/>
                    <a:lstStyle/>
                    <a:p>
                      <a:r>
                        <a:rPr lang="en-US" b="1" dirty="0" smtClean="0"/>
                        <a:t>Logistic</a:t>
                      </a:r>
                      <a:r>
                        <a:rPr lang="en-US" b="1" baseline="0" dirty="0" smtClean="0"/>
                        <a:t> Regression</a:t>
                      </a:r>
                      <a:endParaRPr lang="en-US" b="1" dirty="0"/>
                    </a:p>
                  </a:txBody>
                  <a:tcPr/>
                </a:tc>
                <a:tc>
                  <a:txBody>
                    <a:bodyPr/>
                    <a:lstStyle/>
                    <a:p>
                      <a:r>
                        <a:rPr lang="en-US" dirty="0" smtClean="0"/>
                        <a:t>0.38</a:t>
                      </a:r>
                      <a:endParaRPr lang="en-US" dirty="0"/>
                    </a:p>
                  </a:txBody>
                  <a:tcPr/>
                </a:tc>
                <a:tc>
                  <a:txBody>
                    <a:bodyPr/>
                    <a:lstStyle/>
                    <a:p>
                      <a:r>
                        <a:rPr lang="en-US" dirty="0" smtClean="0"/>
                        <a:t>0.65</a:t>
                      </a:r>
                      <a:endParaRPr lang="en-US" dirty="0"/>
                    </a:p>
                  </a:txBody>
                  <a:tcPr/>
                </a:tc>
                <a:tc>
                  <a:txBody>
                    <a:bodyPr/>
                    <a:lstStyle/>
                    <a:p>
                      <a:r>
                        <a:rPr lang="en-US" dirty="0" smtClean="0"/>
                        <a:t>0.48</a:t>
                      </a:r>
                      <a:endParaRPr lang="en-US" dirty="0"/>
                    </a:p>
                  </a:txBody>
                  <a:tcPr/>
                </a:tc>
                <a:tc>
                  <a:txBody>
                    <a:bodyPr/>
                    <a:lstStyle/>
                    <a:p>
                      <a:r>
                        <a:rPr lang="en-US" dirty="0" smtClean="0"/>
                        <a:t>0.71</a:t>
                      </a:r>
                      <a:endParaRPr lang="en-US" dirty="0"/>
                    </a:p>
                  </a:txBody>
                  <a:tcPr/>
                </a:tc>
                <a:extLst>
                  <a:ext uri="{0D108BD9-81ED-4DB2-BD59-A6C34878D82A}">
                    <a16:rowId xmlns:a16="http://schemas.microsoft.com/office/drawing/2014/main" val="1807449425"/>
                  </a:ext>
                </a:extLst>
              </a:tr>
              <a:tr h="3648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Logistic</a:t>
                      </a:r>
                      <a:r>
                        <a:rPr lang="en-US" baseline="0" dirty="0" smtClean="0"/>
                        <a:t> Regression – (SMOTE)</a:t>
                      </a:r>
                      <a:endParaRPr lang="en-US" dirty="0" smtClean="0"/>
                    </a:p>
                  </a:txBody>
                  <a:tcPr/>
                </a:tc>
                <a:tc>
                  <a:txBody>
                    <a:bodyPr/>
                    <a:lstStyle/>
                    <a:p>
                      <a:r>
                        <a:rPr lang="en-US" dirty="0" smtClean="0"/>
                        <a:t>0.37</a:t>
                      </a:r>
                      <a:endParaRPr lang="en-US" dirty="0"/>
                    </a:p>
                  </a:txBody>
                  <a:tcPr/>
                </a:tc>
                <a:tc>
                  <a:txBody>
                    <a:bodyPr/>
                    <a:lstStyle/>
                    <a:p>
                      <a:r>
                        <a:rPr lang="en-US" dirty="0" smtClean="0"/>
                        <a:t>0.65</a:t>
                      </a:r>
                      <a:endParaRPr lang="en-US" dirty="0"/>
                    </a:p>
                  </a:txBody>
                  <a:tcPr/>
                </a:tc>
                <a:tc>
                  <a:txBody>
                    <a:bodyPr/>
                    <a:lstStyle/>
                    <a:p>
                      <a:r>
                        <a:rPr lang="en-US" dirty="0" smtClean="0"/>
                        <a:t>0.47</a:t>
                      </a:r>
                      <a:endParaRPr lang="en-US" dirty="0"/>
                    </a:p>
                  </a:txBody>
                  <a:tcPr/>
                </a:tc>
                <a:tc>
                  <a:txBody>
                    <a:bodyPr/>
                    <a:lstStyle/>
                    <a:p>
                      <a:r>
                        <a:rPr lang="en-US" dirty="0" smtClean="0"/>
                        <a:t>0.72</a:t>
                      </a:r>
                      <a:endParaRPr lang="en-US" dirty="0"/>
                    </a:p>
                  </a:txBody>
                  <a:tcPr/>
                </a:tc>
                <a:extLst>
                  <a:ext uri="{0D108BD9-81ED-4DB2-BD59-A6C34878D82A}">
                    <a16:rowId xmlns:a16="http://schemas.microsoft.com/office/drawing/2014/main" val="2113975500"/>
                  </a:ext>
                </a:extLst>
              </a:tr>
              <a:tr h="3648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Logistic</a:t>
                      </a:r>
                      <a:r>
                        <a:rPr lang="en-US" baseline="0" dirty="0" smtClean="0"/>
                        <a:t> Regression  - </a:t>
                      </a:r>
                      <a:r>
                        <a:rPr lang="en-US" dirty="0" smtClean="0"/>
                        <a:t>(ADASYN)</a:t>
                      </a:r>
                      <a:endParaRPr lang="en-US" dirty="0"/>
                    </a:p>
                  </a:txBody>
                  <a:tcPr/>
                </a:tc>
                <a:tc>
                  <a:txBody>
                    <a:bodyPr/>
                    <a:lstStyle/>
                    <a:p>
                      <a:r>
                        <a:rPr lang="en-US" dirty="0" smtClean="0"/>
                        <a:t>0.35</a:t>
                      </a:r>
                      <a:endParaRPr lang="en-US" dirty="0"/>
                    </a:p>
                  </a:txBody>
                  <a:tcPr/>
                </a:tc>
                <a:tc>
                  <a:txBody>
                    <a:bodyPr/>
                    <a:lstStyle/>
                    <a:p>
                      <a:r>
                        <a:rPr lang="en-US" dirty="0" smtClean="0"/>
                        <a:t>0.70</a:t>
                      </a:r>
                      <a:endParaRPr lang="en-US" dirty="0"/>
                    </a:p>
                  </a:txBody>
                  <a:tcPr>
                    <a:solidFill>
                      <a:srgbClr val="FFFF00"/>
                    </a:solidFill>
                  </a:tcPr>
                </a:tc>
                <a:tc>
                  <a:txBody>
                    <a:bodyPr/>
                    <a:lstStyle/>
                    <a:p>
                      <a:r>
                        <a:rPr lang="en-US" dirty="0" smtClean="0"/>
                        <a:t>0.46</a:t>
                      </a:r>
                      <a:endParaRPr lang="en-US" dirty="0"/>
                    </a:p>
                  </a:txBody>
                  <a:tcPr/>
                </a:tc>
                <a:tc>
                  <a:txBody>
                    <a:bodyPr/>
                    <a:lstStyle/>
                    <a:p>
                      <a:r>
                        <a:rPr lang="en-US" dirty="0" smtClean="0"/>
                        <a:t>0.67</a:t>
                      </a:r>
                      <a:endParaRPr lang="en-US" dirty="0"/>
                    </a:p>
                  </a:txBody>
                  <a:tcPr/>
                </a:tc>
                <a:extLst>
                  <a:ext uri="{0D108BD9-81ED-4DB2-BD59-A6C34878D82A}">
                    <a16:rowId xmlns:a16="http://schemas.microsoft.com/office/drawing/2014/main" val="1836480876"/>
                  </a:ext>
                </a:extLst>
              </a:tr>
              <a:tr h="638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Tuned</a:t>
                      </a:r>
                      <a:r>
                        <a:rPr lang="en-US" baseline="0" dirty="0" smtClean="0"/>
                        <a:t> </a:t>
                      </a:r>
                      <a:r>
                        <a:rPr lang="en-US" dirty="0" smtClean="0"/>
                        <a:t>Logistic</a:t>
                      </a:r>
                      <a:r>
                        <a:rPr lang="en-US" baseline="0" dirty="0" smtClean="0"/>
                        <a:t> Regression – (Random </a:t>
                      </a:r>
                      <a:r>
                        <a:rPr lang="en-US" baseline="0" dirty="0" err="1" smtClean="0"/>
                        <a:t>os</a:t>
                      </a:r>
                      <a:r>
                        <a:rPr lang="en-US" baseline="0" dirty="0" smtClean="0"/>
                        <a:t>)</a:t>
                      </a:r>
                      <a:endParaRPr lang="en-US" dirty="0"/>
                    </a:p>
                  </a:txBody>
                  <a:tcPr/>
                </a:tc>
                <a:tc>
                  <a:txBody>
                    <a:bodyPr/>
                    <a:lstStyle/>
                    <a:p>
                      <a:r>
                        <a:rPr lang="en-US" dirty="0" smtClean="0"/>
                        <a:t>0.50</a:t>
                      </a:r>
                      <a:endParaRPr lang="en-US" dirty="0"/>
                    </a:p>
                  </a:txBody>
                  <a:tcPr/>
                </a:tc>
                <a:tc>
                  <a:txBody>
                    <a:bodyPr/>
                    <a:lstStyle/>
                    <a:p>
                      <a:r>
                        <a:rPr lang="en-US" dirty="0" smtClean="0"/>
                        <a:t>0.52</a:t>
                      </a:r>
                      <a:endParaRPr lang="en-US" dirty="0"/>
                    </a:p>
                  </a:txBody>
                  <a:tcPr/>
                </a:tc>
                <a:tc>
                  <a:txBody>
                    <a:bodyPr/>
                    <a:lstStyle/>
                    <a:p>
                      <a:r>
                        <a:rPr lang="en-US" dirty="0" smtClean="0"/>
                        <a:t>0.51</a:t>
                      </a:r>
                      <a:endParaRPr lang="en-US" dirty="0"/>
                    </a:p>
                  </a:txBody>
                  <a:tcPr/>
                </a:tc>
                <a:tc>
                  <a:txBody>
                    <a:bodyPr/>
                    <a:lstStyle/>
                    <a:p>
                      <a:r>
                        <a:rPr lang="en-US" dirty="0" smtClean="0"/>
                        <a:t>0.70</a:t>
                      </a:r>
                      <a:endParaRPr lang="en-US" dirty="0"/>
                    </a:p>
                  </a:txBody>
                  <a:tcPr/>
                </a:tc>
                <a:extLst>
                  <a:ext uri="{0D108BD9-81ED-4DB2-BD59-A6C34878D82A}">
                    <a16:rowId xmlns:a16="http://schemas.microsoft.com/office/drawing/2014/main" val="2262800916"/>
                  </a:ext>
                </a:extLst>
              </a:tr>
              <a:tr h="364834">
                <a:tc>
                  <a:txBody>
                    <a:bodyPr/>
                    <a:lstStyle/>
                    <a:p>
                      <a:r>
                        <a:rPr lang="en-US" dirty="0" smtClean="0"/>
                        <a:t>Tuned</a:t>
                      </a:r>
                      <a:r>
                        <a:rPr lang="en-US" baseline="0" dirty="0" smtClean="0"/>
                        <a:t> </a:t>
                      </a:r>
                      <a:r>
                        <a:rPr lang="en-US" dirty="0" smtClean="0"/>
                        <a:t>Logistic</a:t>
                      </a:r>
                      <a:r>
                        <a:rPr lang="en-US" baseline="0" dirty="0" smtClean="0"/>
                        <a:t> Regression – (SMOTE</a:t>
                      </a:r>
                      <a:endParaRPr lang="en-US" dirty="0"/>
                    </a:p>
                  </a:txBody>
                  <a:tcPr/>
                </a:tc>
                <a:tc>
                  <a:txBody>
                    <a:bodyPr/>
                    <a:lstStyle/>
                    <a:p>
                      <a:r>
                        <a:rPr lang="en-US" dirty="0" smtClean="0"/>
                        <a:t>0.50</a:t>
                      </a:r>
                      <a:endParaRPr lang="en-US" dirty="0"/>
                    </a:p>
                  </a:txBody>
                  <a:tcPr/>
                </a:tc>
                <a:tc>
                  <a:txBody>
                    <a:bodyPr/>
                    <a:lstStyle/>
                    <a:p>
                      <a:r>
                        <a:rPr lang="en-US" dirty="0" smtClean="0"/>
                        <a:t>0.52</a:t>
                      </a:r>
                      <a:endParaRPr lang="en-US" dirty="0"/>
                    </a:p>
                  </a:txBody>
                  <a:tcPr/>
                </a:tc>
                <a:tc>
                  <a:txBody>
                    <a:bodyPr/>
                    <a:lstStyle/>
                    <a:p>
                      <a:r>
                        <a:rPr lang="en-US" dirty="0" smtClean="0"/>
                        <a:t>0.51</a:t>
                      </a:r>
                      <a:endParaRPr lang="en-US" dirty="0"/>
                    </a:p>
                  </a:txBody>
                  <a:tcPr/>
                </a:tc>
                <a:tc>
                  <a:txBody>
                    <a:bodyPr/>
                    <a:lstStyle/>
                    <a:p>
                      <a:r>
                        <a:rPr lang="en-US" dirty="0" smtClean="0"/>
                        <a:t>0.70</a:t>
                      </a:r>
                      <a:endParaRPr lang="en-US" dirty="0"/>
                    </a:p>
                  </a:txBody>
                  <a:tcPr/>
                </a:tc>
                <a:extLst>
                  <a:ext uri="{0D108BD9-81ED-4DB2-BD59-A6C34878D82A}">
                    <a16:rowId xmlns:a16="http://schemas.microsoft.com/office/drawing/2014/main" val="1910892025"/>
                  </a:ext>
                </a:extLst>
              </a:tr>
              <a:tr h="364834">
                <a:tc>
                  <a:txBody>
                    <a:bodyPr/>
                    <a:lstStyle/>
                    <a:p>
                      <a:r>
                        <a:rPr lang="en-US" dirty="0" smtClean="0"/>
                        <a:t>Tuned</a:t>
                      </a:r>
                      <a:r>
                        <a:rPr lang="en-US" baseline="0" dirty="0" smtClean="0"/>
                        <a:t> </a:t>
                      </a:r>
                      <a:r>
                        <a:rPr lang="en-US" dirty="0" smtClean="0"/>
                        <a:t>Logistic</a:t>
                      </a:r>
                      <a:r>
                        <a:rPr lang="en-US" baseline="0" dirty="0" smtClean="0"/>
                        <a:t> Regression – (ADASYN)</a:t>
                      </a:r>
                      <a:endParaRPr lang="en-US" dirty="0"/>
                    </a:p>
                  </a:txBody>
                  <a:tcPr/>
                </a:tc>
                <a:tc>
                  <a:txBody>
                    <a:bodyPr/>
                    <a:lstStyle/>
                    <a:p>
                      <a:r>
                        <a:rPr lang="en-US" dirty="0" smtClean="0"/>
                        <a:t>0.50</a:t>
                      </a:r>
                      <a:endParaRPr lang="en-US" dirty="0"/>
                    </a:p>
                  </a:txBody>
                  <a:tcPr/>
                </a:tc>
                <a:tc>
                  <a:txBody>
                    <a:bodyPr/>
                    <a:lstStyle/>
                    <a:p>
                      <a:r>
                        <a:rPr lang="en-US" dirty="0" smtClean="0"/>
                        <a:t>0.52</a:t>
                      </a:r>
                      <a:endParaRPr lang="en-US" dirty="0"/>
                    </a:p>
                  </a:txBody>
                  <a:tcPr/>
                </a:tc>
                <a:tc>
                  <a:txBody>
                    <a:bodyPr/>
                    <a:lstStyle/>
                    <a:p>
                      <a:r>
                        <a:rPr lang="en-US" dirty="0" smtClean="0"/>
                        <a:t>0.51</a:t>
                      </a:r>
                      <a:endParaRPr lang="en-US" dirty="0"/>
                    </a:p>
                  </a:txBody>
                  <a:tcPr/>
                </a:tc>
                <a:tc>
                  <a:txBody>
                    <a:bodyPr/>
                    <a:lstStyle/>
                    <a:p>
                      <a:r>
                        <a:rPr lang="en-US" dirty="0" smtClean="0"/>
                        <a:t>0.65</a:t>
                      </a:r>
                      <a:endParaRPr lang="en-US" dirty="0"/>
                    </a:p>
                  </a:txBody>
                  <a:tcPr/>
                </a:tc>
                <a:extLst>
                  <a:ext uri="{0D108BD9-81ED-4DB2-BD59-A6C34878D82A}">
                    <a16:rowId xmlns:a16="http://schemas.microsoft.com/office/drawing/2014/main" val="668905880"/>
                  </a:ext>
                </a:extLst>
              </a:tr>
              <a:tr h="364834">
                <a:tc>
                  <a:txBody>
                    <a:bodyPr/>
                    <a:lstStyle/>
                    <a:p>
                      <a:r>
                        <a:rPr lang="en-US" b="1" dirty="0" smtClean="0"/>
                        <a:t>Random Forest</a:t>
                      </a:r>
                      <a:r>
                        <a:rPr lang="en-US" b="1" baseline="0" dirty="0" smtClean="0"/>
                        <a:t> </a:t>
                      </a:r>
                      <a:r>
                        <a:rPr lang="en-US" baseline="0" dirty="0" smtClean="0"/>
                        <a:t>– (Random </a:t>
                      </a:r>
                      <a:r>
                        <a:rPr lang="en-US" baseline="0" dirty="0" err="1" smtClean="0"/>
                        <a:t>os</a:t>
                      </a:r>
                      <a:r>
                        <a:rPr lang="en-US" baseline="0" dirty="0" smtClean="0"/>
                        <a:t>)</a:t>
                      </a:r>
                      <a:endParaRPr lang="en-US" dirty="0"/>
                    </a:p>
                  </a:txBody>
                  <a:tcPr/>
                </a:tc>
                <a:tc>
                  <a:txBody>
                    <a:bodyPr/>
                    <a:lstStyle/>
                    <a:p>
                      <a:r>
                        <a:rPr lang="en-US" dirty="0" smtClean="0"/>
                        <a:t>0.58</a:t>
                      </a:r>
                      <a:endParaRPr lang="en-US" dirty="0"/>
                    </a:p>
                  </a:txBody>
                  <a:tcPr/>
                </a:tc>
                <a:tc>
                  <a:txBody>
                    <a:bodyPr/>
                    <a:lstStyle/>
                    <a:p>
                      <a:r>
                        <a:rPr lang="en-US" dirty="0" smtClean="0"/>
                        <a:t>0.43</a:t>
                      </a:r>
                      <a:endParaRPr lang="en-US" dirty="0"/>
                    </a:p>
                  </a:txBody>
                  <a:tcPr/>
                </a:tc>
                <a:tc>
                  <a:txBody>
                    <a:bodyPr/>
                    <a:lstStyle/>
                    <a:p>
                      <a:r>
                        <a:rPr lang="en-US" dirty="0" smtClean="0"/>
                        <a:t>0.50</a:t>
                      </a:r>
                      <a:endParaRPr lang="en-US" dirty="0"/>
                    </a:p>
                  </a:txBody>
                  <a:tcPr/>
                </a:tc>
                <a:tc>
                  <a:txBody>
                    <a:bodyPr/>
                    <a:lstStyle/>
                    <a:p>
                      <a:r>
                        <a:rPr lang="en-US" dirty="0" smtClean="0"/>
                        <a:t>0.75</a:t>
                      </a:r>
                      <a:endParaRPr lang="en-US" dirty="0"/>
                    </a:p>
                  </a:txBody>
                  <a:tcPr>
                    <a:solidFill>
                      <a:srgbClr val="FFFF00"/>
                    </a:solidFill>
                  </a:tcPr>
                </a:tc>
                <a:extLst>
                  <a:ext uri="{0D108BD9-81ED-4DB2-BD59-A6C34878D82A}">
                    <a16:rowId xmlns:a16="http://schemas.microsoft.com/office/drawing/2014/main" val="3060082492"/>
                  </a:ext>
                </a:extLst>
              </a:tr>
              <a:tr h="364834">
                <a:tc>
                  <a:txBody>
                    <a:bodyPr/>
                    <a:lstStyle/>
                    <a:p>
                      <a:r>
                        <a:rPr lang="en-US" dirty="0" smtClean="0"/>
                        <a:t>Random Forest</a:t>
                      </a:r>
                      <a:r>
                        <a:rPr lang="en-US" baseline="0" dirty="0" smtClean="0"/>
                        <a:t> – (SMOTE)</a:t>
                      </a:r>
                      <a:endParaRPr lang="en-US" dirty="0"/>
                    </a:p>
                  </a:txBody>
                  <a:tcPr/>
                </a:tc>
                <a:tc>
                  <a:txBody>
                    <a:bodyPr/>
                    <a:lstStyle/>
                    <a:p>
                      <a:r>
                        <a:rPr lang="en-US" dirty="0" smtClean="0"/>
                        <a:t>0.49</a:t>
                      </a:r>
                      <a:endParaRPr lang="en-US" dirty="0"/>
                    </a:p>
                  </a:txBody>
                  <a:tcPr/>
                </a:tc>
                <a:tc>
                  <a:txBody>
                    <a:bodyPr/>
                    <a:lstStyle/>
                    <a:p>
                      <a:r>
                        <a:rPr lang="en-US" dirty="0" smtClean="0"/>
                        <a:t>0.49</a:t>
                      </a:r>
                      <a:endParaRPr lang="en-US" dirty="0"/>
                    </a:p>
                  </a:txBody>
                  <a:tcPr/>
                </a:tc>
                <a:tc>
                  <a:txBody>
                    <a:bodyPr/>
                    <a:lstStyle/>
                    <a:p>
                      <a:r>
                        <a:rPr lang="en-US" dirty="0" smtClean="0"/>
                        <a:t>0.49</a:t>
                      </a:r>
                      <a:endParaRPr lang="en-US" dirty="0"/>
                    </a:p>
                  </a:txBody>
                  <a:tcPr/>
                </a:tc>
                <a:tc>
                  <a:txBody>
                    <a:bodyPr/>
                    <a:lstStyle/>
                    <a:p>
                      <a:r>
                        <a:rPr lang="en-US" dirty="0" smtClean="0"/>
                        <a:t>0.74</a:t>
                      </a:r>
                      <a:endParaRPr lang="en-US" dirty="0"/>
                    </a:p>
                  </a:txBody>
                  <a:tcPr/>
                </a:tc>
                <a:extLst>
                  <a:ext uri="{0D108BD9-81ED-4DB2-BD59-A6C34878D82A}">
                    <a16:rowId xmlns:a16="http://schemas.microsoft.com/office/drawing/2014/main" val="913782569"/>
                  </a:ext>
                </a:extLst>
              </a:tr>
              <a:tr h="364834">
                <a:tc>
                  <a:txBody>
                    <a:bodyPr/>
                    <a:lstStyle/>
                    <a:p>
                      <a:r>
                        <a:rPr lang="en-US" dirty="0" smtClean="0"/>
                        <a:t>Random Forest</a:t>
                      </a:r>
                      <a:r>
                        <a:rPr lang="en-US" baseline="0" dirty="0" smtClean="0"/>
                        <a:t> – (ADASYN)</a:t>
                      </a:r>
                      <a:endParaRPr lang="en-US" dirty="0"/>
                    </a:p>
                  </a:txBody>
                  <a:tcPr/>
                </a:tc>
                <a:tc>
                  <a:txBody>
                    <a:bodyPr/>
                    <a:lstStyle/>
                    <a:p>
                      <a:r>
                        <a:rPr lang="en-US" dirty="0" smtClean="0"/>
                        <a:t>0.49</a:t>
                      </a:r>
                      <a:endParaRPr lang="en-US" dirty="0"/>
                    </a:p>
                  </a:txBody>
                  <a:tcPr/>
                </a:tc>
                <a:tc>
                  <a:txBody>
                    <a:bodyPr/>
                    <a:lstStyle/>
                    <a:p>
                      <a:r>
                        <a:rPr lang="en-US" dirty="0" smtClean="0"/>
                        <a:t>0.49</a:t>
                      </a:r>
                      <a:endParaRPr lang="en-US" dirty="0"/>
                    </a:p>
                  </a:txBody>
                  <a:tcPr/>
                </a:tc>
                <a:tc>
                  <a:txBody>
                    <a:bodyPr/>
                    <a:lstStyle/>
                    <a:p>
                      <a:r>
                        <a:rPr lang="en-US" dirty="0" smtClean="0"/>
                        <a:t>0.49</a:t>
                      </a:r>
                      <a:endParaRPr lang="en-US" dirty="0"/>
                    </a:p>
                  </a:txBody>
                  <a:tcPr/>
                </a:tc>
                <a:tc>
                  <a:txBody>
                    <a:bodyPr/>
                    <a:lstStyle/>
                    <a:p>
                      <a:r>
                        <a:rPr lang="en-US" dirty="0" smtClean="0"/>
                        <a:t>0.73</a:t>
                      </a:r>
                      <a:endParaRPr lang="en-US" dirty="0"/>
                    </a:p>
                  </a:txBody>
                  <a:tcPr/>
                </a:tc>
                <a:extLst>
                  <a:ext uri="{0D108BD9-81ED-4DB2-BD59-A6C34878D82A}">
                    <a16:rowId xmlns:a16="http://schemas.microsoft.com/office/drawing/2014/main" val="1274582109"/>
                  </a:ext>
                </a:extLst>
              </a:tr>
              <a:tr h="364834">
                <a:tc>
                  <a:txBody>
                    <a:bodyPr/>
                    <a:lstStyle/>
                    <a:p>
                      <a:r>
                        <a:rPr lang="en-US" dirty="0" smtClean="0"/>
                        <a:t>Tuned Random Forest</a:t>
                      </a:r>
                      <a:r>
                        <a:rPr lang="en-US" baseline="0" dirty="0" smtClean="0"/>
                        <a:t> –(SMOTE)</a:t>
                      </a:r>
                      <a:endParaRPr lang="en-US" dirty="0"/>
                    </a:p>
                  </a:txBody>
                  <a:tcPr/>
                </a:tc>
                <a:tc>
                  <a:txBody>
                    <a:bodyPr/>
                    <a:lstStyle/>
                    <a:p>
                      <a:r>
                        <a:rPr lang="en-US" dirty="0" smtClean="0"/>
                        <a:t>0.50</a:t>
                      </a:r>
                      <a:endParaRPr lang="en-US" dirty="0"/>
                    </a:p>
                  </a:txBody>
                  <a:tcPr/>
                </a:tc>
                <a:tc>
                  <a:txBody>
                    <a:bodyPr/>
                    <a:lstStyle/>
                    <a:p>
                      <a:r>
                        <a:rPr lang="en-US" dirty="0" smtClean="0"/>
                        <a:t>0.52</a:t>
                      </a:r>
                      <a:endParaRPr lang="en-US" dirty="0"/>
                    </a:p>
                  </a:txBody>
                  <a:tcPr/>
                </a:tc>
                <a:tc>
                  <a:txBody>
                    <a:bodyPr/>
                    <a:lstStyle/>
                    <a:p>
                      <a:r>
                        <a:rPr lang="en-US" dirty="0" smtClean="0"/>
                        <a:t>0.51</a:t>
                      </a:r>
                      <a:endParaRPr lang="en-US" dirty="0"/>
                    </a:p>
                  </a:txBody>
                  <a:tcPr/>
                </a:tc>
                <a:tc>
                  <a:txBody>
                    <a:bodyPr/>
                    <a:lstStyle/>
                    <a:p>
                      <a:r>
                        <a:rPr lang="en-US" dirty="0" smtClean="0"/>
                        <a:t>0.76</a:t>
                      </a:r>
                      <a:endParaRPr lang="en-US" dirty="0"/>
                    </a:p>
                  </a:txBody>
                  <a:tcPr/>
                </a:tc>
                <a:extLst>
                  <a:ext uri="{0D108BD9-81ED-4DB2-BD59-A6C34878D82A}">
                    <a16:rowId xmlns:a16="http://schemas.microsoft.com/office/drawing/2014/main" val="677669250"/>
                  </a:ext>
                </a:extLst>
              </a:tr>
              <a:tr h="364834">
                <a:tc>
                  <a:txBody>
                    <a:bodyPr/>
                    <a:lstStyle/>
                    <a:p>
                      <a:r>
                        <a:rPr lang="en-US" dirty="0" smtClean="0"/>
                        <a:t>Tuned Random Forest</a:t>
                      </a:r>
                      <a:r>
                        <a:rPr lang="en-US" baseline="0" dirty="0" smtClean="0"/>
                        <a:t> – (Random </a:t>
                      </a:r>
                      <a:r>
                        <a:rPr lang="en-US" baseline="0" dirty="0" err="1" smtClean="0"/>
                        <a:t>os</a:t>
                      </a:r>
                      <a:r>
                        <a:rPr lang="en-US" baseline="0" dirty="0" smtClean="0"/>
                        <a:t>)</a:t>
                      </a:r>
                      <a:endParaRPr lang="en-US" dirty="0"/>
                    </a:p>
                  </a:txBody>
                  <a:tcPr>
                    <a:solidFill>
                      <a:srgbClr val="92D050"/>
                    </a:solidFill>
                  </a:tcPr>
                </a:tc>
                <a:tc>
                  <a:txBody>
                    <a:bodyPr/>
                    <a:lstStyle/>
                    <a:p>
                      <a:r>
                        <a:rPr lang="en-US" dirty="0" smtClean="0"/>
                        <a:t>0.55</a:t>
                      </a:r>
                      <a:endParaRPr lang="en-US" dirty="0"/>
                    </a:p>
                  </a:txBody>
                  <a:tcPr>
                    <a:solidFill>
                      <a:srgbClr val="92D050"/>
                    </a:solidFill>
                  </a:tcPr>
                </a:tc>
                <a:tc>
                  <a:txBody>
                    <a:bodyPr/>
                    <a:lstStyle/>
                    <a:p>
                      <a:r>
                        <a:rPr lang="en-US" dirty="0" smtClean="0"/>
                        <a:t>0.51</a:t>
                      </a:r>
                      <a:endParaRPr lang="en-US" dirty="0"/>
                    </a:p>
                  </a:txBody>
                  <a:tcPr>
                    <a:solidFill>
                      <a:srgbClr val="92D050"/>
                    </a:solidFill>
                  </a:tcPr>
                </a:tc>
                <a:tc>
                  <a:txBody>
                    <a:bodyPr/>
                    <a:lstStyle/>
                    <a:p>
                      <a:r>
                        <a:rPr lang="en-US" dirty="0" smtClean="0"/>
                        <a:t>0.53</a:t>
                      </a:r>
                      <a:endParaRPr lang="en-US" dirty="0"/>
                    </a:p>
                  </a:txBody>
                  <a:tcPr>
                    <a:solidFill>
                      <a:srgbClr val="92D050"/>
                    </a:solidFill>
                  </a:tcPr>
                </a:tc>
                <a:tc>
                  <a:txBody>
                    <a:bodyPr/>
                    <a:lstStyle/>
                    <a:p>
                      <a:r>
                        <a:rPr lang="en-US" dirty="0" smtClean="0"/>
                        <a:t>0.77</a:t>
                      </a:r>
                      <a:endParaRPr lang="en-US" dirty="0"/>
                    </a:p>
                  </a:txBody>
                  <a:tcPr>
                    <a:solidFill>
                      <a:srgbClr val="92D050"/>
                    </a:solidFill>
                  </a:tcPr>
                </a:tc>
                <a:extLst>
                  <a:ext uri="{0D108BD9-81ED-4DB2-BD59-A6C34878D82A}">
                    <a16:rowId xmlns:a16="http://schemas.microsoft.com/office/drawing/2014/main" val="1499589472"/>
                  </a:ext>
                </a:extLst>
              </a:tr>
              <a:tr h="364834">
                <a:tc>
                  <a:txBody>
                    <a:bodyPr/>
                    <a:lstStyle/>
                    <a:p>
                      <a:r>
                        <a:rPr lang="en-US" dirty="0" smtClean="0"/>
                        <a:t>Tuned Random Forest</a:t>
                      </a:r>
                      <a:r>
                        <a:rPr lang="en-US" baseline="0" dirty="0" smtClean="0"/>
                        <a:t> –(ADASYN)</a:t>
                      </a:r>
                      <a:endParaRPr lang="en-US" dirty="0"/>
                    </a:p>
                  </a:txBody>
                  <a:tcPr/>
                </a:tc>
                <a:tc>
                  <a:txBody>
                    <a:bodyPr/>
                    <a:lstStyle/>
                    <a:p>
                      <a:r>
                        <a:rPr lang="en-US" dirty="0" smtClean="0"/>
                        <a:t>0.48</a:t>
                      </a:r>
                      <a:endParaRPr lang="en-US" dirty="0"/>
                    </a:p>
                  </a:txBody>
                  <a:tcPr/>
                </a:tc>
                <a:tc>
                  <a:txBody>
                    <a:bodyPr/>
                    <a:lstStyle/>
                    <a:p>
                      <a:r>
                        <a:rPr lang="en-US" dirty="0" smtClean="0"/>
                        <a:t>0.52</a:t>
                      </a:r>
                      <a:endParaRPr lang="en-US" dirty="0"/>
                    </a:p>
                  </a:txBody>
                  <a:tcPr/>
                </a:tc>
                <a:tc>
                  <a:txBody>
                    <a:bodyPr/>
                    <a:lstStyle/>
                    <a:p>
                      <a:r>
                        <a:rPr lang="en-US" dirty="0" smtClean="0"/>
                        <a:t>0.50</a:t>
                      </a:r>
                      <a:endParaRPr lang="en-US" dirty="0"/>
                    </a:p>
                  </a:txBody>
                  <a:tcPr/>
                </a:tc>
                <a:tc>
                  <a:txBody>
                    <a:bodyPr/>
                    <a:lstStyle/>
                    <a:p>
                      <a:r>
                        <a:rPr lang="en-US" dirty="0" smtClean="0"/>
                        <a:t>0.7</a:t>
                      </a:r>
                      <a:endParaRPr lang="en-US" dirty="0"/>
                    </a:p>
                  </a:txBody>
                  <a:tcPr/>
                </a:tc>
                <a:extLst>
                  <a:ext uri="{0D108BD9-81ED-4DB2-BD59-A6C34878D82A}">
                    <a16:rowId xmlns:a16="http://schemas.microsoft.com/office/drawing/2014/main" val="1093057239"/>
                  </a:ext>
                </a:extLst>
              </a:tr>
              <a:tr h="364834">
                <a:tc>
                  <a:txBody>
                    <a:bodyPr/>
                    <a:lstStyle/>
                    <a:p>
                      <a:r>
                        <a:rPr lang="en-US" b="1" dirty="0" err="1" smtClean="0"/>
                        <a:t>Xgboost</a:t>
                      </a:r>
                      <a:r>
                        <a:rPr lang="en-US" b="1" dirty="0" smtClean="0"/>
                        <a:t> </a:t>
                      </a:r>
                      <a:r>
                        <a:rPr lang="en-US" dirty="0" smtClean="0"/>
                        <a:t>– (SMOTE)</a:t>
                      </a:r>
                      <a:endParaRPr lang="en-US" dirty="0"/>
                    </a:p>
                  </a:txBody>
                  <a:tcPr/>
                </a:tc>
                <a:tc>
                  <a:txBody>
                    <a:bodyPr/>
                    <a:lstStyle/>
                    <a:p>
                      <a:r>
                        <a:rPr lang="en-US" dirty="0" smtClean="0"/>
                        <a:t>0.60</a:t>
                      </a:r>
                      <a:endParaRPr lang="en-US" dirty="0"/>
                    </a:p>
                  </a:txBody>
                  <a:tcPr>
                    <a:solidFill>
                      <a:srgbClr val="FFFF00"/>
                    </a:solidFill>
                  </a:tcPr>
                </a:tc>
                <a:tc>
                  <a:txBody>
                    <a:bodyPr/>
                    <a:lstStyle/>
                    <a:p>
                      <a:r>
                        <a:rPr lang="en-US" dirty="0" smtClean="0"/>
                        <a:t>0.41</a:t>
                      </a:r>
                      <a:endParaRPr lang="en-US" dirty="0"/>
                    </a:p>
                  </a:txBody>
                  <a:tcPr/>
                </a:tc>
                <a:tc>
                  <a:txBody>
                    <a:bodyPr/>
                    <a:lstStyle/>
                    <a:p>
                      <a:r>
                        <a:rPr lang="en-US" dirty="0" smtClean="0"/>
                        <a:t>0.49</a:t>
                      </a:r>
                      <a:endParaRPr lang="en-US" dirty="0"/>
                    </a:p>
                  </a:txBody>
                  <a:tcPr/>
                </a:tc>
                <a:tc>
                  <a:txBody>
                    <a:bodyPr/>
                    <a:lstStyle/>
                    <a:p>
                      <a:r>
                        <a:rPr lang="en-US" dirty="0" smtClean="0"/>
                        <a:t>0.72</a:t>
                      </a:r>
                      <a:endParaRPr lang="en-US" dirty="0"/>
                    </a:p>
                  </a:txBody>
                  <a:tcPr/>
                </a:tc>
                <a:extLst>
                  <a:ext uri="{0D108BD9-81ED-4DB2-BD59-A6C34878D82A}">
                    <a16:rowId xmlns:a16="http://schemas.microsoft.com/office/drawing/2014/main" val="2983754855"/>
                  </a:ext>
                </a:extLst>
              </a:tr>
              <a:tr h="364834">
                <a:tc>
                  <a:txBody>
                    <a:bodyPr/>
                    <a:lstStyle/>
                    <a:p>
                      <a:r>
                        <a:rPr lang="en-US" dirty="0" err="1" smtClean="0"/>
                        <a:t>Xgboost</a:t>
                      </a:r>
                      <a:r>
                        <a:rPr lang="en-US" baseline="0" dirty="0" smtClean="0"/>
                        <a:t> - (Random </a:t>
                      </a:r>
                      <a:r>
                        <a:rPr lang="en-US" baseline="0" dirty="0" err="1" smtClean="0"/>
                        <a:t>os</a:t>
                      </a:r>
                      <a:r>
                        <a:rPr lang="en-US" baseline="0" dirty="0" smtClean="0"/>
                        <a:t>)</a:t>
                      </a:r>
                      <a:endParaRPr lang="en-US" dirty="0"/>
                    </a:p>
                  </a:txBody>
                  <a:tcPr/>
                </a:tc>
                <a:tc>
                  <a:txBody>
                    <a:bodyPr/>
                    <a:lstStyle/>
                    <a:p>
                      <a:r>
                        <a:rPr lang="en-US" dirty="0" smtClean="0"/>
                        <a:t>0.47</a:t>
                      </a:r>
                      <a:endParaRPr lang="en-US" dirty="0"/>
                    </a:p>
                  </a:txBody>
                  <a:tcPr/>
                </a:tc>
                <a:tc>
                  <a:txBody>
                    <a:bodyPr/>
                    <a:lstStyle/>
                    <a:p>
                      <a:r>
                        <a:rPr lang="en-US" dirty="0" smtClean="0"/>
                        <a:t>0.62</a:t>
                      </a:r>
                      <a:endParaRPr lang="en-US" dirty="0"/>
                    </a:p>
                  </a:txBody>
                  <a:tcPr/>
                </a:tc>
                <a:tc>
                  <a:txBody>
                    <a:bodyPr/>
                    <a:lstStyle/>
                    <a:p>
                      <a:r>
                        <a:rPr lang="en-US" dirty="0" smtClean="0"/>
                        <a:t>0.54</a:t>
                      </a:r>
                      <a:endParaRPr lang="en-US" dirty="0"/>
                    </a:p>
                  </a:txBody>
                  <a:tcPr>
                    <a:solidFill>
                      <a:srgbClr val="FFFF00"/>
                    </a:solidFill>
                  </a:tcPr>
                </a:tc>
                <a:tc>
                  <a:txBody>
                    <a:bodyPr/>
                    <a:lstStyle/>
                    <a:p>
                      <a:r>
                        <a:rPr lang="en-US" dirty="0" smtClean="0"/>
                        <a:t>0.80</a:t>
                      </a:r>
                      <a:endParaRPr lang="en-US" dirty="0"/>
                    </a:p>
                  </a:txBody>
                  <a:tcPr/>
                </a:tc>
                <a:extLst>
                  <a:ext uri="{0D108BD9-81ED-4DB2-BD59-A6C34878D82A}">
                    <a16:rowId xmlns:a16="http://schemas.microsoft.com/office/drawing/2014/main" val="1102235897"/>
                  </a:ext>
                </a:extLst>
              </a:tr>
              <a:tr h="364834">
                <a:tc>
                  <a:txBody>
                    <a:bodyPr/>
                    <a:lstStyle/>
                    <a:p>
                      <a:r>
                        <a:rPr lang="en-US" dirty="0" err="1" smtClean="0"/>
                        <a:t>Xgboost</a:t>
                      </a:r>
                      <a:r>
                        <a:rPr lang="en-US" dirty="0" smtClean="0"/>
                        <a:t> – (ADASYN)</a:t>
                      </a:r>
                      <a:endParaRPr lang="en-US" dirty="0"/>
                    </a:p>
                  </a:txBody>
                  <a:tcPr/>
                </a:tc>
                <a:tc>
                  <a:txBody>
                    <a:bodyPr/>
                    <a:lstStyle/>
                    <a:p>
                      <a:r>
                        <a:rPr lang="en-US" dirty="0" smtClean="0"/>
                        <a:t>0.45</a:t>
                      </a:r>
                      <a:endParaRPr lang="en-US" dirty="0"/>
                    </a:p>
                  </a:txBody>
                  <a:tcPr/>
                </a:tc>
                <a:tc>
                  <a:txBody>
                    <a:bodyPr/>
                    <a:lstStyle/>
                    <a:p>
                      <a:r>
                        <a:rPr lang="en-US" dirty="0" smtClean="0"/>
                        <a:t>0.55</a:t>
                      </a:r>
                      <a:endParaRPr lang="en-US" dirty="0"/>
                    </a:p>
                  </a:txBody>
                  <a:tcPr/>
                </a:tc>
                <a:tc>
                  <a:txBody>
                    <a:bodyPr/>
                    <a:lstStyle/>
                    <a:p>
                      <a:r>
                        <a:rPr lang="en-US" dirty="0" smtClean="0"/>
                        <a:t>0.49</a:t>
                      </a:r>
                      <a:endParaRPr lang="en-US" dirty="0"/>
                    </a:p>
                  </a:txBody>
                  <a:tcPr/>
                </a:tc>
                <a:tc>
                  <a:txBody>
                    <a:bodyPr/>
                    <a:lstStyle/>
                    <a:p>
                      <a:r>
                        <a:rPr lang="en-US" dirty="0" smtClean="0"/>
                        <a:t>0.85</a:t>
                      </a:r>
                      <a:endParaRPr lang="en-US" dirty="0"/>
                    </a:p>
                  </a:txBody>
                  <a:tcPr/>
                </a:tc>
                <a:extLst>
                  <a:ext uri="{0D108BD9-81ED-4DB2-BD59-A6C34878D82A}">
                    <a16:rowId xmlns:a16="http://schemas.microsoft.com/office/drawing/2014/main" val="3694703437"/>
                  </a:ext>
                </a:extLst>
              </a:tr>
              <a:tr h="364834">
                <a:tc>
                  <a:txBody>
                    <a:bodyPr/>
                    <a:lstStyle/>
                    <a:p>
                      <a:r>
                        <a:rPr lang="en-US" dirty="0" smtClean="0"/>
                        <a:t>Tuned </a:t>
                      </a:r>
                      <a:r>
                        <a:rPr lang="en-US" dirty="0" err="1" smtClean="0"/>
                        <a:t>Xgboost</a:t>
                      </a:r>
                      <a:r>
                        <a:rPr lang="en-US" dirty="0" smtClean="0"/>
                        <a:t> – (Random </a:t>
                      </a:r>
                      <a:r>
                        <a:rPr lang="en-US" dirty="0" err="1" smtClean="0"/>
                        <a:t>os</a:t>
                      </a:r>
                      <a:r>
                        <a:rPr lang="en-US" dirty="0" smtClean="0"/>
                        <a:t>)</a:t>
                      </a:r>
                      <a:endParaRPr lang="en-US" dirty="0"/>
                    </a:p>
                  </a:txBody>
                  <a:tcPr/>
                </a:tc>
                <a:tc>
                  <a:txBody>
                    <a:bodyPr/>
                    <a:lstStyle/>
                    <a:p>
                      <a:r>
                        <a:rPr lang="en-US" dirty="0" smtClean="0"/>
                        <a:t>0.47</a:t>
                      </a:r>
                      <a:endParaRPr lang="en-US" dirty="0"/>
                    </a:p>
                  </a:txBody>
                  <a:tcPr/>
                </a:tc>
                <a:tc>
                  <a:txBody>
                    <a:bodyPr/>
                    <a:lstStyle/>
                    <a:p>
                      <a:r>
                        <a:rPr lang="en-US" dirty="0" smtClean="0"/>
                        <a:t>0.62</a:t>
                      </a:r>
                      <a:endParaRPr lang="en-US" dirty="0"/>
                    </a:p>
                  </a:txBody>
                  <a:tcPr/>
                </a:tc>
                <a:tc>
                  <a:txBody>
                    <a:bodyPr/>
                    <a:lstStyle/>
                    <a:p>
                      <a:r>
                        <a:rPr lang="en-US" dirty="0" smtClean="0"/>
                        <a:t>0.53</a:t>
                      </a:r>
                      <a:endParaRPr lang="en-US" dirty="0"/>
                    </a:p>
                  </a:txBody>
                  <a:tcPr/>
                </a:tc>
                <a:tc>
                  <a:txBody>
                    <a:bodyPr/>
                    <a:lstStyle/>
                    <a:p>
                      <a:r>
                        <a:rPr lang="en-US" dirty="0" smtClean="0"/>
                        <a:t>0.83</a:t>
                      </a:r>
                      <a:endParaRPr lang="en-US" dirty="0"/>
                    </a:p>
                  </a:txBody>
                  <a:tcPr/>
                </a:tc>
                <a:extLst>
                  <a:ext uri="{0D108BD9-81ED-4DB2-BD59-A6C34878D82A}">
                    <a16:rowId xmlns:a16="http://schemas.microsoft.com/office/drawing/2014/main" val="1372354826"/>
                  </a:ext>
                </a:extLst>
              </a:tr>
            </a:tbl>
          </a:graphicData>
        </a:graphic>
      </p:graphicFrame>
    </p:spTree>
    <p:extLst>
      <p:ext uri="{BB962C8B-B14F-4D97-AF65-F5344CB8AC3E}">
        <p14:creationId xmlns:p14="http://schemas.microsoft.com/office/powerpoint/2010/main" val="186303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3272453"/>
              </p:ext>
            </p:extLst>
          </p:nvPr>
        </p:nvGraphicFramePr>
        <p:xfrm>
          <a:off x="811951" y="237766"/>
          <a:ext cx="10921515" cy="4820920"/>
        </p:xfrm>
        <a:graphic>
          <a:graphicData uri="http://schemas.openxmlformats.org/drawingml/2006/table">
            <a:tbl>
              <a:tblPr firstRow="1" bandRow="1">
                <a:tableStyleId>{5C22544A-7EE6-4342-B048-85BDC9FD1C3A}</a:tableStyleId>
              </a:tblPr>
              <a:tblGrid>
                <a:gridCol w="4651513">
                  <a:extLst>
                    <a:ext uri="{9D8B030D-6E8A-4147-A177-3AD203B41FA5}">
                      <a16:colId xmlns:a16="http://schemas.microsoft.com/office/drawing/2014/main" val="3981853269"/>
                    </a:ext>
                  </a:extLst>
                </a:gridCol>
                <a:gridCol w="1484243">
                  <a:extLst>
                    <a:ext uri="{9D8B030D-6E8A-4147-A177-3AD203B41FA5}">
                      <a16:colId xmlns:a16="http://schemas.microsoft.com/office/drawing/2014/main" val="3460434477"/>
                    </a:ext>
                  </a:extLst>
                </a:gridCol>
                <a:gridCol w="1338470">
                  <a:extLst>
                    <a:ext uri="{9D8B030D-6E8A-4147-A177-3AD203B41FA5}">
                      <a16:colId xmlns:a16="http://schemas.microsoft.com/office/drawing/2014/main" val="3666862597"/>
                    </a:ext>
                  </a:extLst>
                </a:gridCol>
                <a:gridCol w="1262986">
                  <a:extLst>
                    <a:ext uri="{9D8B030D-6E8A-4147-A177-3AD203B41FA5}">
                      <a16:colId xmlns:a16="http://schemas.microsoft.com/office/drawing/2014/main" val="813201930"/>
                    </a:ext>
                  </a:extLst>
                </a:gridCol>
                <a:gridCol w="2184303">
                  <a:extLst>
                    <a:ext uri="{9D8B030D-6E8A-4147-A177-3AD203B41FA5}">
                      <a16:colId xmlns:a16="http://schemas.microsoft.com/office/drawing/2014/main" val="1789134655"/>
                    </a:ext>
                  </a:extLst>
                </a:gridCol>
              </a:tblGrid>
              <a:tr h="370840">
                <a:tc>
                  <a:txBody>
                    <a:bodyPr/>
                    <a:lstStyle/>
                    <a:p>
                      <a:r>
                        <a:rPr lang="en-US" dirty="0" smtClean="0"/>
                        <a:t>Model</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Roc-AUC</a:t>
                      </a:r>
                      <a:endParaRPr lang="en-US" dirty="0"/>
                    </a:p>
                  </a:txBody>
                  <a:tcPr/>
                </a:tc>
                <a:extLst>
                  <a:ext uri="{0D108BD9-81ED-4DB2-BD59-A6C34878D82A}">
                    <a16:rowId xmlns:a16="http://schemas.microsoft.com/office/drawing/2014/main" val="1574126508"/>
                  </a:ext>
                </a:extLst>
              </a:tr>
              <a:tr h="370840">
                <a:tc>
                  <a:txBody>
                    <a:bodyPr/>
                    <a:lstStyle/>
                    <a:p>
                      <a:r>
                        <a:rPr lang="en-US" dirty="0" smtClean="0"/>
                        <a:t>Tuned </a:t>
                      </a:r>
                      <a:r>
                        <a:rPr lang="en-US" dirty="0" err="1" smtClean="0"/>
                        <a:t>Xgboost</a:t>
                      </a:r>
                      <a:r>
                        <a:rPr lang="en-US" dirty="0" smtClean="0"/>
                        <a:t>  -(ADASYN)</a:t>
                      </a:r>
                      <a:endParaRPr lang="en-US" dirty="0"/>
                    </a:p>
                  </a:txBody>
                  <a:tcPr/>
                </a:tc>
                <a:tc>
                  <a:txBody>
                    <a:bodyPr/>
                    <a:lstStyle/>
                    <a:p>
                      <a:r>
                        <a:rPr lang="en-US" dirty="0" smtClean="0"/>
                        <a:t>0.46</a:t>
                      </a:r>
                      <a:endParaRPr lang="en-US" dirty="0"/>
                    </a:p>
                  </a:txBody>
                  <a:tcPr/>
                </a:tc>
                <a:tc>
                  <a:txBody>
                    <a:bodyPr/>
                    <a:lstStyle/>
                    <a:p>
                      <a:r>
                        <a:rPr lang="en-US" dirty="0" smtClean="0"/>
                        <a:t>0.51</a:t>
                      </a:r>
                      <a:endParaRPr lang="en-US" dirty="0"/>
                    </a:p>
                  </a:txBody>
                  <a:tcPr/>
                </a:tc>
                <a:tc>
                  <a:txBody>
                    <a:bodyPr/>
                    <a:lstStyle/>
                    <a:p>
                      <a:r>
                        <a:rPr lang="en-US" dirty="0" smtClean="0"/>
                        <a:t>0.49</a:t>
                      </a:r>
                      <a:endParaRPr lang="en-US" dirty="0"/>
                    </a:p>
                  </a:txBody>
                  <a:tcPr/>
                </a:tc>
                <a:tc>
                  <a:txBody>
                    <a:bodyPr/>
                    <a:lstStyle/>
                    <a:p>
                      <a:r>
                        <a:rPr lang="en-US" dirty="0" smtClean="0"/>
                        <a:t>0.87</a:t>
                      </a:r>
                      <a:endParaRPr lang="en-US" dirty="0"/>
                    </a:p>
                  </a:txBody>
                  <a:tcPr/>
                </a:tc>
                <a:extLst>
                  <a:ext uri="{0D108BD9-81ED-4DB2-BD59-A6C34878D82A}">
                    <a16:rowId xmlns:a16="http://schemas.microsoft.com/office/drawing/2014/main" val="3579490027"/>
                  </a:ext>
                </a:extLst>
              </a:tr>
              <a:tr h="370840">
                <a:tc>
                  <a:txBody>
                    <a:bodyPr/>
                    <a:lstStyle/>
                    <a:p>
                      <a:r>
                        <a:rPr lang="en-US" dirty="0" smtClean="0"/>
                        <a:t>Tuned </a:t>
                      </a:r>
                      <a:r>
                        <a:rPr lang="en-US" dirty="0" err="1" smtClean="0"/>
                        <a:t>Xgboost</a:t>
                      </a:r>
                      <a:r>
                        <a:rPr lang="en-US" dirty="0" smtClean="0"/>
                        <a:t> – (SMOTE)</a:t>
                      </a:r>
                      <a:endParaRPr lang="en-US" dirty="0"/>
                    </a:p>
                  </a:txBody>
                  <a:tcPr/>
                </a:tc>
                <a:tc>
                  <a:txBody>
                    <a:bodyPr/>
                    <a:lstStyle/>
                    <a:p>
                      <a:r>
                        <a:rPr lang="en-US" dirty="0" smtClean="0"/>
                        <a:t>0.41</a:t>
                      </a:r>
                      <a:endParaRPr lang="en-US" dirty="0"/>
                    </a:p>
                  </a:txBody>
                  <a:tcPr/>
                </a:tc>
                <a:tc>
                  <a:txBody>
                    <a:bodyPr/>
                    <a:lstStyle/>
                    <a:p>
                      <a:r>
                        <a:rPr lang="en-US" dirty="0" smtClean="0"/>
                        <a:t>0.57</a:t>
                      </a:r>
                      <a:endParaRPr lang="en-US" dirty="0"/>
                    </a:p>
                  </a:txBody>
                  <a:tcPr/>
                </a:tc>
                <a:tc>
                  <a:txBody>
                    <a:bodyPr/>
                    <a:lstStyle/>
                    <a:p>
                      <a:r>
                        <a:rPr lang="en-US" dirty="0" smtClean="0"/>
                        <a:t>0.48</a:t>
                      </a:r>
                      <a:endParaRPr lang="en-US" dirty="0"/>
                    </a:p>
                  </a:txBody>
                  <a:tcPr/>
                </a:tc>
                <a:tc>
                  <a:txBody>
                    <a:bodyPr/>
                    <a:lstStyle/>
                    <a:p>
                      <a:r>
                        <a:rPr lang="en-US" dirty="0" smtClean="0"/>
                        <a:t>0.82</a:t>
                      </a:r>
                      <a:endParaRPr lang="en-US" dirty="0"/>
                    </a:p>
                  </a:txBody>
                  <a:tcPr/>
                </a:tc>
                <a:extLst>
                  <a:ext uri="{0D108BD9-81ED-4DB2-BD59-A6C34878D82A}">
                    <a16:rowId xmlns:a16="http://schemas.microsoft.com/office/drawing/2014/main" val="775402259"/>
                  </a:ext>
                </a:extLst>
              </a:tr>
              <a:tr h="370840">
                <a:tc>
                  <a:txBody>
                    <a:bodyPr/>
                    <a:lstStyle/>
                    <a:p>
                      <a:r>
                        <a:rPr lang="en-US" b="1" dirty="0" err="1" smtClean="0"/>
                        <a:t>AdaBoost</a:t>
                      </a:r>
                      <a:r>
                        <a:rPr lang="en-US" baseline="0" dirty="0" smtClean="0"/>
                        <a:t> – (SMOTE)</a:t>
                      </a:r>
                      <a:endParaRPr lang="en-US" dirty="0"/>
                    </a:p>
                  </a:txBody>
                  <a:tcPr/>
                </a:tc>
                <a:tc>
                  <a:txBody>
                    <a:bodyPr/>
                    <a:lstStyle/>
                    <a:p>
                      <a:r>
                        <a:rPr lang="en-US" dirty="0" smtClean="0"/>
                        <a:t>0.46</a:t>
                      </a:r>
                      <a:endParaRPr lang="en-US" dirty="0"/>
                    </a:p>
                  </a:txBody>
                  <a:tcPr/>
                </a:tc>
                <a:tc>
                  <a:txBody>
                    <a:bodyPr/>
                    <a:lstStyle/>
                    <a:p>
                      <a:r>
                        <a:rPr lang="en-US" dirty="0" smtClean="0"/>
                        <a:t>0.60</a:t>
                      </a:r>
                      <a:endParaRPr lang="en-US" dirty="0"/>
                    </a:p>
                  </a:txBody>
                  <a:tcPr/>
                </a:tc>
                <a:tc>
                  <a:txBody>
                    <a:bodyPr/>
                    <a:lstStyle/>
                    <a:p>
                      <a:r>
                        <a:rPr lang="en-US" dirty="0" smtClean="0"/>
                        <a:t>0.52</a:t>
                      </a:r>
                      <a:endParaRPr lang="en-US" dirty="0"/>
                    </a:p>
                  </a:txBody>
                  <a:tcPr/>
                </a:tc>
                <a:tc>
                  <a:txBody>
                    <a:bodyPr/>
                    <a:lstStyle/>
                    <a:p>
                      <a:r>
                        <a:rPr lang="en-US" dirty="0" smtClean="0"/>
                        <a:t>0.78</a:t>
                      </a:r>
                      <a:endParaRPr lang="en-US" dirty="0"/>
                    </a:p>
                  </a:txBody>
                  <a:tcPr/>
                </a:tc>
                <a:extLst>
                  <a:ext uri="{0D108BD9-81ED-4DB2-BD59-A6C34878D82A}">
                    <a16:rowId xmlns:a16="http://schemas.microsoft.com/office/drawing/2014/main" val="2239550679"/>
                  </a:ext>
                </a:extLst>
              </a:tr>
              <a:tr h="370840">
                <a:tc>
                  <a:txBody>
                    <a:bodyPr/>
                    <a:lstStyle/>
                    <a:p>
                      <a:r>
                        <a:rPr lang="en-US" dirty="0" err="1" smtClean="0"/>
                        <a:t>AdaBoost</a:t>
                      </a:r>
                      <a:r>
                        <a:rPr lang="en-US" dirty="0" smtClean="0"/>
                        <a:t> – (Random</a:t>
                      </a:r>
                      <a:r>
                        <a:rPr lang="en-US" baseline="0" dirty="0" smtClean="0"/>
                        <a:t> </a:t>
                      </a:r>
                      <a:r>
                        <a:rPr lang="en-US" baseline="0" dirty="0" err="1" smtClean="0"/>
                        <a:t>os</a:t>
                      </a:r>
                      <a:r>
                        <a:rPr lang="en-US" baseline="0" dirty="0" smtClean="0"/>
                        <a:t>)</a:t>
                      </a:r>
                      <a:endParaRPr lang="en-US" dirty="0"/>
                    </a:p>
                  </a:txBody>
                  <a:tcPr/>
                </a:tc>
                <a:tc>
                  <a:txBody>
                    <a:bodyPr/>
                    <a:lstStyle/>
                    <a:p>
                      <a:r>
                        <a:rPr lang="en-US" dirty="0" smtClean="0"/>
                        <a:t>0.40</a:t>
                      </a:r>
                      <a:endParaRPr lang="en-US" dirty="0"/>
                    </a:p>
                  </a:txBody>
                  <a:tcPr/>
                </a:tc>
                <a:tc>
                  <a:txBody>
                    <a:bodyPr/>
                    <a:lstStyle/>
                    <a:p>
                      <a:r>
                        <a:rPr lang="en-US" dirty="0" smtClean="0"/>
                        <a:t>0.56</a:t>
                      </a:r>
                      <a:endParaRPr lang="en-US" dirty="0"/>
                    </a:p>
                  </a:txBody>
                  <a:tcPr/>
                </a:tc>
                <a:tc>
                  <a:txBody>
                    <a:bodyPr/>
                    <a:lstStyle/>
                    <a:p>
                      <a:r>
                        <a:rPr lang="en-US" dirty="0" smtClean="0"/>
                        <a:t>0.47</a:t>
                      </a:r>
                      <a:endParaRPr lang="en-US" dirty="0"/>
                    </a:p>
                  </a:txBody>
                  <a:tcPr/>
                </a:tc>
                <a:tc>
                  <a:txBody>
                    <a:bodyPr/>
                    <a:lstStyle/>
                    <a:p>
                      <a:r>
                        <a:rPr lang="en-US" dirty="0" smtClean="0"/>
                        <a:t>0.81</a:t>
                      </a:r>
                      <a:endParaRPr lang="en-US" dirty="0"/>
                    </a:p>
                  </a:txBody>
                  <a:tcPr/>
                </a:tc>
                <a:extLst>
                  <a:ext uri="{0D108BD9-81ED-4DB2-BD59-A6C34878D82A}">
                    <a16:rowId xmlns:a16="http://schemas.microsoft.com/office/drawing/2014/main" val="902838709"/>
                  </a:ext>
                </a:extLst>
              </a:tr>
              <a:tr h="370840">
                <a:tc>
                  <a:txBody>
                    <a:bodyPr/>
                    <a:lstStyle/>
                    <a:p>
                      <a:r>
                        <a:rPr lang="en-US" dirty="0" smtClean="0"/>
                        <a:t>Tuned </a:t>
                      </a:r>
                      <a:r>
                        <a:rPr lang="en-US" dirty="0" err="1" smtClean="0"/>
                        <a:t>AdaBoost</a:t>
                      </a:r>
                      <a:r>
                        <a:rPr lang="en-US" baseline="0" dirty="0" smtClean="0"/>
                        <a:t> – (Random </a:t>
                      </a:r>
                      <a:r>
                        <a:rPr lang="en-US" baseline="0" dirty="0" err="1" smtClean="0"/>
                        <a:t>os</a:t>
                      </a:r>
                      <a:r>
                        <a:rPr lang="en-US" baseline="0" dirty="0" smtClean="0"/>
                        <a:t>)</a:t>
                      </a:r>
                      <a:endParaRPr lang="en-US" dirty="0"/>
                    </a:p>
                  </a:txBody>
                  <a:tcPr/>
                </a:tc>
                <a:tc>
                  <a:txBody>
                    <a:bodyPr/>
                    <a:lstStyle/>
                    <a:p>
                      <a:r>
                        <a:rPr lang="en-US" dirty="0" smtClean="0"/>
                        <a:t>0.47</a:t>
                      </a:r>
                      <a:endParaRPr lang="en-US" dirty="0"/>
                    </a:p>
                  </a:txBody>
                  <a:tcPr/>
                </a:tc>
                <a:tc>
                  <a:txBody>
                    <a:bodyPr/>
                    <a:lstStyle/>
                    <a:p>
                      <a:r>
                        <a:rPr lang="en-US" dirty="0" smtClean="0"/>
                        <a:t>0.61</a:t>
                      </a:r>
                      <a:endParaRPr lang="en-US" dirty="0"/>
                    </a:p>
                  </a:txBody>
                  <a:tcPr/>
                </a:tc>
                <a:tc>
                  <a:txBody>
                    <a:bodyPr/>
                    <a:lstStyle/>
                    <a:p>
                      <a:r>
                        <a:rPr lang="en-US" dirty="0" smtClean="0"/>
                        <a:t>0.53</a:t>
                      </a:r>
                      <a:endParaRPr lang="en-US" dirty="0"/>
                    </a:p>
                  </a:txBody>
                  <a:tcPr/>
                </a:tc>
                <a:tc>
                  <a:txBody>
                    <a:bodyPr/>
                    <a:lstStyle/>
                    <a:p>
                      <a:r>
                        <a:rPr lang="en-US" dirty="0" smtClean="0"/>
                        <a:t>0.78</a:t>
                      </a:r>
                      <a:endParaRPr lang="en-US" dirty="0"/>
                    </a:p>
                  </a:txBody>
                  <a:tcPr/>
                </a:tc>
                <a:extLst>
                  <a:ext uri="{0D108BD9-81ED-4DB2-BD59-A6C34878D82A}">
                    <a16:rowId xmlns:a16="http://schemas.microsoft.com/office/drawing/2014/main" val="2383110990"/>
                  </a:ext>
                </a:extLst>
              </a:tr>
              <a:tr h="370840">
                <a:tc>
                  <a:txBody>
                    <a:bodyPr/>
                    <a:lstStyle/>
                    <a:p>
                      <a:r>
                        <a:rPr lang="en-US" dirty="0" smtClean="0"/>
                        <a:t>Tuned </a:t>
                      </a:r>
                      <a:r>
                        <a:rPr lang="en-US" dirty="0" err="1" smtClean="0"/>
                        <a:t>AdaBoost</a:t>
                      </a:r>
                      <a:r>
                        <a:rPr lang="en-US" baseline="0" dirty="0" smtClean="0"/>
                        <a:t> – (ADASYN)</a:t>
                      </a:r>
                      <a:endParaRPr lang="en-US" dirty="0"/>
                    </a:p>
                  </a:txBody>
                  <a:tcPr/>
                </a:tc>
                <a:tc>
                  <a:txBody>
                    <a:bodyPr/>
                    <a:lstStyle/>
                    <a:p>
                      <a:r>
                        <a:rPr lang="en-US" dirty="0" smtClean="0"/>
                        <a:t>0.42</a:t>
                      </a:r>
                      <a:endParaRPr lang="en-US" dirty="0"/>
                    </a:p>
                  </a:txBody>
                  <a:tcPr/>
                </a:tc>
                <a:tc>
                  <a:txBody>
                    <a:bodyPr/>
                    <a:lstStyle/>
                    <a:p>
                      <a:r>
                        <a:rPr lang="en-US" dirty="0" smtClean="0"/>
                        <a:t>0.56</a:t>
                      </a:r>
                      <a:endParaRPr lang="en-US" dirty="0"/>
                    </a:p>
                  </a:txBody>
                  <a:tcPr/>
                </a:tc>
                <a:tc>
                  <a:txBody>
                    <a:bodyPr/>
                    <a:lstStyle/>
                    <a:p>
                      <a:r>
                        <a:rPr lang="en-US" dirty="0" smtClean="0"/>
                        <a:t>0.48</a:t>
                      </a:r>
                      <a:endParaRPr lang="en-US" dirty="0"/>
                    </a:p>
                  </a:txBody>
                  <a:tcPr/>
                </a:tc>
                <a:tc>
                  <a:txBody>
                    <a:bodyPr/>
                    <a:lstStyle/>
                    <a:p>
                      <a:r>
                        <a:rPr lang="en-US" dirty="0" smtClean="0"/>
                        <a:t>0.82</a:t>
                      </a:r>
                      <a:endParaRPr lang="en-US" dirty="0"/>
                    </a:p>
                  </a:txBody>
                  <a:tcPr/>
                </a:tc>
                <a:extLst>
                  <a:ext uri="{0D108BD9-81ED-4DB2-BD59-A6C34878D82A}">
                    <a16:rowId xmlns:a16="http://schemas.microsoft.com/office/drawing/2014/main" val="1823829238"/>
                  </a:ext>
                </a:extLst>
              </a:tr>
              <a:tr h="370840">
                <a:tc>
                  <a:txBody>
                    <a:bodyPr/>
                    <a:lstStyle/>
                    <a:p>
                      <a:r>
                        <a:rPr lang="en-US" dirty="0" smtClean="0"/>
                        <a:t>Tuned </a:t>
                      </a:r>
                      <a:r>
                        <a:rPr lang="en-US" dirty="0" err="1" smtClean="0"/>
                        <a:t>AdaBoost</a:t>
                      </a:r>
                      <a:r>
                        <a:rPr lang="en-US" baseline="0" dirty="0" smtClean="0"/>
                        <a:t>  - (SMOTE)</a:t>
                      </a:r>
                      <a:endParaRPr lang="en-US" dirty="0"/>
                    </a:p>
                  </a:txBody>
                  <a:tcPr/>
                </a:tc>
                <a:tc>
                  <a:txBody>
                    <a:bodyPr/>
                    <a:lstStyle/>
                    <a:p>
                      <a:r>
                        <a:rPr lang="en-US" dirty="0" smtClean="0"/>
                        <a:t>0.44</a:t>
                      </a:r>
                      <a:endParaRPr lang="en-US" dirty="0"/>
                    </a:p>
                  </a:txBody>
                  <a:tcPr/>
                </a:tc>
                <a:tc>
                  <a:txBody>
                    <a:bodyPr/>
                    <a:lstStyle/>
                    <a:p>
                      <a:r>
                        <a:rPr lang="en-US" dirty="0" smtClean="0"/>
                        <a:t>0.56</a:t>
                      </a:r>
                      <a:endParaRPr lang="en-US" dirty="0"/>
                    </a:p>
                  </a:txBody>
                  <a:tcPr/>
                </a:tc>
                <a:tc>
                  <a:txBody>
                    <a:bodyPr/>
                    <a:lstStyle/>
                    <a:p>
                      <a:r>
                        <a:rPr lang="en-US" dirty="0" smtClean="0"/>
                        <a:t>0.49</a:t>
                      </a:r>
                      <a:endParaRPr lang="en-US" dirty="0"/>
                    </a:p>
                  </a:txBody>
                  <a:tcPr/>
                </a:tc>
                <a:tc>
                  <a:txBody>
                    <a:bodyPr/>
                    <a:lstStyle/>
                    <a:p>
                      <a:r>
                        <a:rPr lang="en-US" dirty="0" smtClean="0"/>
                        <a:t>0.83</a:t>
                      </a:r>
                      <a:endParaRPr lang="en-US" dirty="0"/>
                    </a:p>
                  </a:txBody>
                  <a:tcPr/>
                </a:tc>
                <a:extLst>
                  <a:ext uri="{0D108BD9-81ED-4DB2-BD59-A6C34878D82A}">
                    <a16:rowId xmlns:a16="http://schemas.microsoft.com/office/drawing/2014/main" val="1210317684"/>
                  </a:ext>
                </a:extLst>
              </a:tr>
              <a:tr h="370840">
                <a:tc>
                  <a:txBody>
                    <a:bodyPr/>
                    <a:lstStyle/>
                    <a:p>
                      <a:r>
                        <a:rPr lang="en-US" b="1" dirty="0" smtClean="0"/>
                        <a:t>Neural Networks</a:t>
                      </a:r>
                      <a:endParaRPr lang="en-US" b="1" dirty="0"/>
                    </a:p>
                  </a:txBody>
                  <a:tcPr/>
                </a:tc>
                <a:tc>
                  <a:txBody>
                    <a:bodyPr/>
                    <a:lstStyle/>
                    <a:p>
                      <a:r>
                        <a:rPr lang="en-US" dirty="0" smtClean="0"/>
                        <a:t>0.40</a:t>
                      </a:r>
                      <a:endParaRPr lang="en-US" dirty="0"/>
                    </a:p>
                  </a:txBody>
                  <a:tcPr/>
                </a:tc>
                <a:tc>
                  <a:txBody>
                    <a:bodyPr/>
                    <a:lstStyle/>
                    <a:p>
                      <a:r>
                        <a:rPr lang="en-US" dirty="0" smtClean="0"/>
                        <a:t>0.69</a:t>
                      </a:r>
                      <a:endParaRPr lang="en-US" dirty="0"/>
                    </a:p>
                  </a:txBody>
                  <a:tcPr/>
                </a:tc>
                <a:tc>
                  <a:txBody>
                    <a:bodyPr/>
                    <a:lstStyle/>
                    <a:p>
                      <a:r>
                        <a:rPr lang="en-US" dirty="0" smtClean="0"/>
                        <a:t>0.50</a:t>
                      </a:r>
                      <a:endParaRPr lang="en-US" dirty="0"/>
                    </a:p>
                  </a:txBody>
                  <a:tcPr/>
                </a:tc>
                <a:tc>
                  <a:txBody>
                    <a:bodyPr/>
                    <a:lstStyle/>
                    <a:p>
                      <a:r>
                        <a:rPr lang="en-US" dirty="0" smtClean="0"/>
                        <a:t>0.76</a:t>
                      </a:r>
                      <a:endParaRPr lang="en-US" dirty="0"/>
                    </a:p>
                  </a:txBody>
                  <a:tcPr/>
                </a:tc>
                <a:extLst>
                  <a:ext uri="{0D108BD9-81ED-4DB2-BD59-A6C34878D82A}">
                    <a16:rowId xmlns:a16="http://schemas.microsoft.com/office/drawing/2014/main" val="1470350988"/>
                  </a:ext>
                </a:extLst>
              </a:tr>
              <a:tr h="370840">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1934577"/>
                  </a:ext>
                </a:extLst>
              </a:tr>
              <a:tr h="370840">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77858444"/>
                  </a:ext>
                </a:extLst>
              </a:tr>
              <a:tr h="370840">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25413709"/>
                  </a:ext>
                </a:extLst>
              </a:tr>
              <a:tr h="370840">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3622798"/>
                  </a:ext>
                </a:extLst>
              </a:tr>
            </a:tbl>
          </a:graphicData>
        </a:graphic>
      </p:graphicFrame>
    </p:spTree>
    <p:extLst>
      <p:ext uri="{BB962C8B-B14F-4D97-AF65-F5344CB8AC3E}">
        <p14:creationId xmlns:p14="http://schemas.microsoft.com/office/powerpoint/2010/main" val="421691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Though main objective is to find out the defaulter which basically means we need high recall for our model it is desirable to have a high precision since the bank wouldn’t want to lose customers who were denied a loan based on the model’s prediction that they would be defaulter.</a:t>
            </a:r>
          </a:p>
          <a:p>
            <a:r>
              <a:rPr lang="en-US" dirty="0"/>
              <a:t>Keeping all the above things in mind random forest is suggested.</a:t>
            </a:r>
          </a:p>
          <a:p>
            <a:endParaRPr lang="en-US" dirty="0"/>
          </a:p>
        </p:txBody>
      </p:sp>
    </p:spTree>
    <p:extLst>
      <p:ext uri="{BB962C8B-B14F-4D97-AF65-F5344CB8AC3E}">
        <p14:creationId xmlns:p14="http://schemas.microsoft.com/office/powerpoint/2010/main" val="29432781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87</TotalTime>
  <Words>1016</Words>
  <Application>Microsoft Office PowerPoint</Application>
  <PresentationFormat>Widescreen</PresentationFormat>
  <Paragraphs>208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Credit Card Default Analysis</vt:lpstr>
      <vt:lpstr>Abstract</vt:lpstr>
      <vt:lpstr>Problem statement </vt:lpstr>
      <vt:lpstr>Data set Information</vt:lpstr>
      <vt:lpstr>Attribute information</vt:lpstr>
      <vt:lpstr>Approach</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tirunahari lokendar</dc:creator>
  <cp:lastModifiedBy>tirunahari lokendar</cp:lastModifiedBy>
  <cp:revision>8</cp:revision>
  <dcterms:created xsi:type="dcterms:W3CDTF">2022-09-04T06:54:47Z</dcterms:created>
  <dcterms:modified xsi:type="dcterms:W3CDTF">2022-12-18T03:13:39Z</dcterms:modified>
</cp:coreProperties>
</file>