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77" r:id="rId5"/>
    <p:sldId id="279" r:id="rId6"/>
    <p:sldId id="280" r:id="rId7"/>
    <p:sldId id="281" r:id="rId8"/>
    <p:sldId id="282" r:id="rId9"/>
    <p:sldId id="283" r:id="rId10"/>
    <p:sldId id="292" r:id="rId11"/>
    <p:sldId id="290" r:id="rId12"/>
    <p:sldId id="291" r:id="rId13"/>
    <p:sldId id="285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007" y="503163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Modern data assignment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Submitted by:- Lokendra yadav</a:t>
            </a:r>
          </a:p>
          <a:p>
            <a:pPr algn="ctr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School of data science and forecasting(DAVV)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881D834-8D5D-4DBE-967B-E80C68BE04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2063" y="235751"/>
            <a:ext cx="4150493" cy="3193249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907D3E0-1DA6-4CCB-9916-A09AC7F4D9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009199" y="3811473"/>
            <a:ext cx="4656223" cy="2423370"/>
          </a:xfr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A4FF5B77-29EE-44BD-99E9-0CA7F924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2688" y="3523342"/>
            <a:ext cx="4710113" cy="576262"/>
          </a:xfrm>
        </p:spPr>
        <p:txBody>
          <a:bodyPr/>
          <a:lstStyle/>
          <a:p>
            <a:pPr algn="l"/>
            <a:r>
              <a:rPr lang="en-US" sz="1800" b="0" i="0" dirty="0">
                <a:effectLst/>
                <a:latin typeface="charter"/>
              </a:rPr>
              <a:t>The user should type keyword or hashtag (</a:t>
            </a:r>
            <a:r>
              <a:rPr lang="en-US" sz="1800" b="1" dirty="0">
                <a:latin typeface="charter"/>
              </a:rPr>
              <a:t>article-370</a:t>
            </a:r>
            <a:r>
              <a:rPr lang="en-US" sz="1800" b="0" i="0" dirty="0">
                <a:effectLst/>
                <a:latin typeface="charter"/>
              </a:rPr>
              <a:t>) and type how many tweets (</a:t>
            </a:r>
            <a:r>
              <a:rPr lang="en-US" sz="1800" b="1" dirty="0">
                <a:latin typeface="charter"/>
              </a:rPr>
              <a:t>10</a:t>
            </a:r>
            <a:r>
              <a:rPr lang="en-US" sz="1800" b="1" i="0" dirty="0">
                <a:effectLst/>
                <a:latin typeface="charter"/>
              </a:rPr>
              <a:t>00</a:t>
            </a:r>
            <a:r>
              <a:rPr lang="en-US" sz="1800" b="0" i="0" dirty="0">
                <a:effectLst/>
                <a:latin typeface="charter"/>
              </a:rPr>
              <a:t>) that want to get and </a:t>
            </a:r>
            <a:r>
              <a:rPr lang="en-US" sz="1800" b="0" i="0" dirty="0" err="1">
                <a:effectLst/>
                <a:latin typeface="charter"/>
              </a:rPr>
              <a:t>analyse</a:t>
            </a:r>
            <a:r>
              <a:rPr lang="en-US" sz="1800" b="0" i="0" dirty="0">
                <a:effectLst/>
                <a:latin typeface="charter"/>
              </a:rPr>
              <a:t>.</a:t>
            </a:r>
          </a:p>
          <a:p>
            <a:pPr algn="l"/>
            <a:r>
              <a:rPr lang="en-US" sz="1800" b="0" i="0" dirty="0">
                <a:effectLst/>
                <a:latin typeface="charter"/>
              </a:rPr>
              <a:t>The number of tweets parameter is important because of the limit.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6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88AC58-1765-45D6-B0CC-157331BF92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702" y="1830819"/>
            <a:ext cx="4490145" cy="3649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EE6C-4DF2-47B1-A0F8-D7CAF029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917" y="2044412"/>
            <a:ext cx="4995332" cy="36491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charter"/>
              </a:rPr>
              <a:t>208</a:t>
            </a:r>
            <a:r>
              <a:rPr lang="en-US" b="1" i="0" dirty="0">
                <a:effectLst/>
                <a:latin typeface="charter"/>
              </a:rPr>
              <a:t> (20.8%)</a:t>
            </a:r>
            <a:r>
              <a:rPr lang="en-US" b="0" i="0" dirty="0">
                <a:effectLst/>
                <a:latin typeface="charter"/>
              </a:rPr>
              <a:t> of tweets include positive sentiment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harter"/>
              </a:rPr>
              <a:t>568 (22.4%)</a:t>
            </a:r>
            <a:r>
              <a:rPr lang="en-US" b="0" i="0" dirty="0">
                <a:effectLst/>
                <a:latin typeface="charter"/>
              </a:rPr>
              <a:t> of tweets include negative sentiment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charter"/>
              </a:rPr>
              <a:t>224</a:t>
            </a:r>
            <a:r>
              <a:rPr lang="en-US" b="1" i="0" dirty="0">
                <a:effectLst/>
                <a:latin typeface="charter"/>
              </a:rPr>
              <a:t> (56.8%)</a:t>
            </a:r>
            <a:r>
              <a:rPr lang="en-US" b="0" i="0" dirty="0">
                <a:effectLst/>
                <a:latin typeface="charter"/>
              </a:rPr>
              <a:t> of tweets include neutral sentiment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3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50F3F6-46C1-4F07-994D-C4164324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53" y="2700866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2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024D-EA6E-446D-824D-C5AD8E3D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Stage-1</a:t>
            </a:r>
            <a:br>
              <a:rPr lang="en-US" dirty="0"/>
            </a:br>
            <a:r>
              <a:rPr lang="en-US" sz="2000" dirty="0"/>
              <a:t>Find recent tweets using the keyword and store the raw data in log files</a:t>
            </a:r>
            <a:r>
              <a:rPr lang="en-US" sz="3100" dirty="0"/>
              <a:t>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FC78C6-29D9-4DB6-A922-B44875F31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244193"/>
            <a:ext cx="4995863" cy="344435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58C628-D64D-423C-A940-19703EFF9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For extracting tweets first we have to install </a:t>
            </a:r>
            <a:r>
              <a:rPr lang="en-US" dirty="0" err="1"/>
              <a:t>tweepy</a:t>
            </a:r>
            <a:r>
              <a:rPr lang="en-US" dirty="0"/>
              <a:t> library, by which we are going to authenticate our system with twitter’s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pPr algn="l"/>
            <a:r>
              <a:rPr lang="en-US" b="0" i="0" dirty="0" err="1">
                <a:effectLst/>
                <a:latin typeface="charter"/>
              </a:rPr>
              <a:t>Tweepy</a:t>
            </a:r>
            <a:r>
              <a:rPr lang="en-US" b="0" i="0" dirty="0">
                <a:effectLst/>
                <a:latin typeface="charter"/>
              </a:rPr>
              <a:t> supports both OAuth 1a (application-user) and OAuth 2 (application-only) authentication. Authentication is handled by the </a:t>
            </a:r>
            <a:r>
              <a:rPr lang="en-US" b="0" i="0" dirty="0" err="1">
                <a:effectLst/>
                <a:latin typeface="charter"/>
              </a:rPr>
              <a:t>tweepy.AuthHandler</a:t>
            </a:r>
            <a:r>
              <a:rPr lang="en-US" b="0" i="0" dirty="0">
                <a:effectLst/>
                <a:latin typeface="charter"/>
              </a:rPr>
              <a:t> class.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OAuth 2 is a method of authentication where an application makes API requests without the user context. Use this method if you just need read-only access to public information.</a:t>
            </a:r>
          </a:p>
          <a:p>
            <a:pPr algn="l"/>
            <a:r>
              <a:rPr lang="en-US" b="0" i="0" dirty="0">
                <a:effectLst/>
                <a:latin typeface="charter"/>
              </a:rPr>
              <a:t>You first register our client application and acquire a consumer key and secret. Then you create an </a:t>
            </a:r>
            <a:r>
              <a:rPr lang="en-US" b="0" i="0" dirty="0" err="1">
                <a:effectLst/>
                <a:latin typeface="charter"/>
              </a:rPr>
              <a:t>AppAuthHandler</a:t>
            </a:r>
            <a:r>
              <a:rPr lang="en-US" b="0" i="0" dirty="0">
                <a:effectLst/>
                <a:latin typeface="charter"/>
              </a:rPr>
              <a:t> instance, passing in our consumer key and secret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314F4-92AD-4A02-8EBF-7F84762C8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061" y="79900"/>
            <a:ext cx="4578658" cy="35566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207C9-04A0-4AFE-B26F-0563E523A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061" y="2547893"/>
            <a:ext cx="4995332" cy="5362112"/>
          </a:xfrm>
        </p:spPr>
        <p:txBody>
          <a:bodyPr/>
          <a:lstStyle/>
          <a:p>
            <a:r>
              <a:rPr lang="en-US" dirty="0"/>
              <a:t>write a program that takes keyword as input and finds recent tweets containing that keyword using twitter’s official API and store the raw data (tweet JSON object) in files .</a:t>
            </a:r>
          </a:p>
          <a:p>
            <a:r>
              <a:rPr lang="en-US" dirty="0"/>
              <a:t>After getting tweets we are storing them in a json format(</a:t>
            </a:r>
            <a:r>
              <a:rPr lang="en-US" dirty="0" err="1"/>
              <a:t>data.json</a:t>
            </a:r>
            <a:r>
              <a:rPr lang="en-US" dirty="0"/>
              <a:t>) ad mentioned in problem statement.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CFFF8-3CD1-4A20-9F67-A3BBD367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81" y="79900"/>
            <a:ext cx="6908719" cy="66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0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0FB1A0-5488-4ADE-AFAB-70F2B8A0E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6425" y="941033"/>
            <a:ext cx="4994275" cy="502476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03963-5D09-4256-A177-424A0D210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we're going to write tweet JSON object per LINE in the log file. Each line can then be parsed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259898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ED35-B465-4940-8415-8A599FFC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82" y="338665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Stage-2</a:t>
            </a:r>
            <a:br>
              <a:rPr lang="en-US" dirty="0"/>
            </a:br>
            <a:r>
              <a:rPr lang="en-US" sz="2000" dirty="0"/>
              <a:t>Process and clean the raw data and save the processed data in log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00D78-5465-4F79-AAE9-ACC557E0FD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917577"/>
            <a:ext cx="4995863" cy="387362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60424-3891-402E-B44F-3F91BC40F2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cleaning and preprocessing the data we are importing necessary libraries.</a:t>
            </a:r>
          </a:p>
        </p:txBody>
      </p:sp>
    </p:spTree>
    <p:extLst>
      <p:ext uri="{BB962C8B-B14F-4D97-AF65-F5344CB8AC3E}">
        <p14:creationId xmlns:p14="http://schemas.microsoft.com/office/powerpoint/2010/main" val="409701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B4A586-2B4C-4CDA-8337-F05A5A4285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367161"/>
            <a:ext cx="4995863" cy="41121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FEA25-BFEE-4CE8-A8B2-AD1ACD5E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367161"/>
            <a:ext cx="4995332" cy="4424039"/>
          </a:xfrm>
        </p:spPr>
        <p:txBody>
          <a:bodyPr/>
          <a:lstStyle/>
          <a:p>
            <a:r>
              <a:rPr lang="en-US" dirty="0"/>
              <a:t>In stage 1 we had store a data in json format(</a:t>
            </a:r>
            <a:r>
              <a:rPr lang="en-US" dirty="0" err="1"/>
              <a:t>data.json</a:t>
            </a:r>
            <a:r>
              <a:rPr lang="en-US" dirty="0"/>
              <a:t>).</a:t>
            </a:r>
          </a:p>
          <a:p>
            <a:r>
              <a:rPr lang="en-US" dirty="0"/>
              <a:t>Here we are reading a json file In pandas </a:t>
            </a:r>
            <a:r>
              <a:rPr lang="en-US" dirty="0" err="1"/>
              <a:t>dataframe</a:t>
            </a:r>
            <a:r>
              <a:rPr lang="en-US" dirty="0"/>
              <a:t> because we have to perform preprocessing on data and preprocessing is directly not possible on the json format.</a:t>
            </a:r>
          </a:p>
          <a:p>
            <a:r>
              <a:rPr lang="en-US" dirty="0"/>
              <a:t>After that we are extracting ‘text’ column on which we are </a:t>
            </a:r>
            <a:r>
              <a:rPr lang="en-US" dirty="0" err="1"/>
              <a:t>goint</a:t>
            </a:r>
            <a:r>
              <a:rPr lang="en-US" dirty="0"/>
              <a:t> to perform our all task.</a:t>
            </a:r>
          </a:p>
        </p:txBody>
      </p:sp>
    </p:spTree>
    <p:extLst>
      <p:ext uri="{BB962C8B-B14F-4D97-AF65-F5344CB8AC3E}">
        <p14:creationId xmlns:p14="http://schemas.microsoft.com/office/powerpoint/2010/main" val="310470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BE9072-1F89-4FFA-8AAE-C5EFAC83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967" y="4748403"/>
            <a:ext cx="9434934" cy="800142"/>
          </a:xfrm>
        </p:spPr>
        <p:txBody>
          <a:bodyPr/>
          <a:lstStyle/>
          <a:p>
            <a:endParaRPr lang="en-US" b="0" i="0" dirty="0">
              <a:effectLst/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In the above code we remove all the </a:t>
            </a:r>
            <a:r>
              <a:rPr lang="en-US" b="0" i="0" dirty="0" err="1">
                <a:effectLst/>
                <a:latin typeface="-apple-system"/>
              </a:rPr>
              <a:t>puntuations</a:t>
            </a:r>
            <a:r>
              <a:rPr lang="en-US" b="0" i="0" dirty="0">
                <a:effectLst/>
                <a:latin typeface="-apple-system"/>
              </a:rPr>
              <a:t>, emails, rt, hyperlinks. extra whitespace and convert the whole text into lowercase. And in second code we are removing emojis, symbols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56272B-3007-4AE6-ADC1-163BF5C89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861" y="650481"/>
            <a:ext cx="4997450" cy="2158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BDA022-1006-4D7B-ABF1-F666E55AC6AF}"/>
              </a:ext>
            </a:extLst>
          </p:cNvPr>
          <p:cNvPicPr>
            <a:picLocks noGrp="1" noChangeAspect="1"/>
          </p:cNvPicPr>
          <p:nvPr>
            <p:ph sz="half" idx="4"/>
          </p:nvPr>
        </p:nvPicPr>
        <p:blipFill>
          <a:blip r:embed="rId3"/>
          <a:stretch>
            <a:fillRect/>
          </a:stretch>
        </p:blipFill>
        <p:spPr>
          <a:xfrm>
            <a:off x="6266833" y="686518"/>
            <a:ext cx="4995863" cy="2086650"/>
          </a:xfrm>
        </p:spPr>
      </p:pic>
    </p:spTree>
    <p:extLst>
      <p:ext uri="{BB962C8B-B14F-4D97-AF65-F5344CB8AC3E}">
        <p14:creationId xmlns:p14="http://schemas.microsoft.com/office/powerpoint/2010/main" val="121963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92E068-27E6-4B66-AF5B-30A51D92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96" y="2938509"/>
            <a:ext cx="4694327" cy="2808546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E553A2-6DDC-468D-A668-3F952D45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9186" y="1600200"/>
            <a:ext cx="3680885" cy="1828800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In this code we will tokenize the reviews </a:t>
            </a:r>
            <a:r>
              <a:rPr lang="en-US" sz="2000" b="0" i="0" dirty="0" err="1">
                <a:effectLst/>
                <a:latin typeface="-apple-system"/>
              </a:rPr>
              <a:t>text.Tokenization</a:t>
            </a:r>
            <a:r>
              <a:rPr lang="en-US" sz="2000" b="0" i="0" dirty="0">
                <a:effectLst/>
                <a:latin typeface="-apple-system"/>
              </a:rPr>
              <a:t> is the important step in text analytics. The process of breaking down a text paragraph into smaller chunks such as words or sentence is called Tokenization.</a:t>
            </a:r>
          </a:p>
          <a:p>
            <a:r>
              <a:rPr lang="en-US" sz="2000" dirty="0">
                <a:latin typeface="-apple-system"/>
              </a:rPr>
              <a:t>As mentioned in problem statement</a:t>
            </a:r>
            <a:endParaRPr lang="en-US" sz="2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AA3ADD5-9D9B-4D55-A953-1B9FB1D21FB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111929" y="653599"/>
            <a:ext cx="4995863" cy="1423776"/>
          </a:xfrm>
        </p:spPr>
      </p:pic>
    </p:spTree>
    <p:extLst>
      <p:ext uri="{BB962C8B-B14F-4D97-AF65-F5344CB8AC3E}">
        <p14:creationId xmlns:p14="http://schemas.microsoft.com/office/powerpoint/2010/main" val="132686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D73-3F6E-4A84-BD1D-5015656B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54" y="285007"/>
            <a:ext cx="10131425" cy="1204597"/>
          </a:xfrm>
        </p:spPr>
        <p:txBody>
          <a:bodyPr/>
          <a:lstStyle/>
          <a:p>
            <a:r>
              <a:rPr lang="en-US" dirty="0"/>
              <a:t>Stage-3</a:t>
            </a:r>
            <a:br>
              <a:rPr lang="en-US" dirty="0"/>
            </a:br>
            <a:r>
              <a:rPr lang="en-US" sz="2000" dirty="0"/>
              <a:t>problem(a)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A8F3DB-C54B-4970-BA14-C6BD319D95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699" y="1665603"/>
            <a:ext cx="4997450" cy="1204597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3CBE5B9-729E-4D47-BF2D-599884AB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8752" y="4065157"/>
            <a:ext cx="4722813" cy="576262"/>
          </a:xfrm>
        </p:spPr>
        <p:txBody>
          <a:bodyPr/>
          <a:lstStyle/>
          <a:p>
            <a:r>
              <a:rPr lang="en-US" dirty="0"/>
              <a:t>Here we are using our preprocessed stage 2 data</a:t>
            </a:r>
          </a:p>
          <a:p>
            <a:r>
              <a:rPr lang="en-US" dirty="0"/>
              <a:t>In this code we are extracting how many word are present in our tweets in descending manner.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B16B65-051C-4127-B292-A0EABD09F4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189938" y="3180919"/>
            <a:ext cx="1661948" cy="2921000"/>
          </a:xfrm>
        </p:spPr>
      </p:pic>
    </p:spTree>
    <p:extLst>
      <p:ext uri="{BB962C8B-B14F-4D97-AF65-F5344CB8AC3E}">
        <p14:creationId xmlns:p14="http://schemas.microsoft.com/office/powerpoint/2010/main" val="40645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69</TotalTime>
  <Words>492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charter</vt:lpstr>
      <vt:lpstr>Celestial</vt:lpstr>
      <vt:lpstr>Modern data assignment</vt:lpstr>
      <vt:lpstr>Stage-1 Find recent tweets using the keyword and store the raw data in log files.</vt:lpstr>
      <vt:lpstr>PowerPoint Presentation</vt:lpstr>
      <vt:lpstr>PowerPoint Presentation</vt:lpstr>
      <vt:lpstr>Stage-2 Process and clean the raw data and save the processed data in log files</vt:lpstr>
      <vt:lpstr>PowerPoint Presentation</vt:lpstr>
      <vt:lpstr>PowerPoint Presentation</vt:lpstr>
      <vt:lpstr>PowerPoint Presentation</vt:lpstr>
      <vt:lpstr>Stage-3 problem(a)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assignment</dc:title>
  <dc:creator>lokendra yadav</dc:creator>
  <cp:lastModifiedBy>lokendra yadav</cp:lastModifiedBy>
  <cp:revision>7</cp:revision>
  <dcterms:created xsi:type="dcterms:W3CDTF">2021-12-02T10:47:00Z</dcterms:created>
  <dcterms:modified xsi:type="dcterms:W3CDTF">2021-12-02T11:56:53Z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