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73" r:id="rId2"/>
    <p:sldId id="275" r:id="rId3"/>
    <p:sldId id="256" r:id="rId4"/>
    <p:sldId id="257" r:id="rId5"/>
    <p:sldId id="258" r:id="rId6"/>
    <p:sldId id="259" r:id="rId7"/>
    <p:sldId id="262" r:id="rId8"/>
    <p:sldId id="271" r:id="rId9"/>
    <p:sldId id="261" r:id="rId10"/>
    <p:sldId id="267" r:id="rId11"/>
    <p:sldId id="268" r:id="rId12"/>
    <p:sldId id="269" r:id="rId13"/>
    <p:sldId id="264" r:id="rId14"/>
    <p:sldId id="263" r:id="rId15"/>
    <p:sldId id="265" r:id="rId16"/>
    <p:sldId id="266" r:id="rId17"/>
    <p:sldId id="272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301" autoAdjust="0"/>
    <p:restoredTop sz="94660"/>
  </p:normalViewPr>
  <p:slideViewPr>
    <p:cSldViewPr>
      <p:cViewPr varScale="1">
        <p:scale>
          <a:sx n="83" d="100"/>
          <a:sy n="83" d="100"/>
        </p:scale>
        <p:origin x="-1397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A2B7A8-4A61-4F3B-BCF2-84958678FA14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BCA0E-0FA9-4CFD-A092-14F93511A8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BCA0E-0FA9-4CFD-A092-14F93511A8B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A336-E6DC-4739-A604-CF8B90374BED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3BA4-3CCA-47D3-A00A-66482F300C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A336-E6DC-4739-A604-CF8B90374BED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3BA4-3CCA-47D3-A00A-66482F300C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A336-E6DC-4739-A604-CF8B90374BED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3BA4-3CCA-47D3-A00A-66482F300C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A336-E6DC-4739-A604-CF8B90374BED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3BA4-3CCA-47D3-A00A-66482F300C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A336-E6DC-4739-A604-CF8B90374BED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3BA4-3CCA-47D3-A00A-66482F300C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A336-E6DC-4739-A604-CF8B90374BED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3BA4-3CCA-47D3-A00A-66482F300C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A336-E6DC-4739-A604-CF8B90374BED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3BA4-3CCA-47D3-A00A-66482F300C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A336-E6DC-4739-A604-CF8B90374BED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3BA4-3CCA-47D3-A00A-66482F300C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A336-E6DC-4739-A604-CF8B90374BED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3BA4-3CCA-47D3-A00A-66482F300C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A336-E6DC-4739-A604-CF8B90374BED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3BA4-3CCA-47D3-A00A-66482F300C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A336-E6DC-4739-A604-CF8B90374BED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3BA4-3CCA-47D3-A00A-66482F300C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2A336-E6DC-4739-A604-CF8B90374BED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E3BA4-3CCA-47D3-A00A-66482F300C6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2214317316300154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gritechtommorow.com/" TargetMode="External"/><Relationship Id="rId2" Type="http://schemas.openxmlformats.org/officeDocument/2006/relationships/hyperlink" Target="https://www.researchgate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antix.net/en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pperplate Gothic Bold" panose="020E0705020206020404" pitchFamily="34" charset="0"/>
              </a:rPr>
              <a:t>SHRI G. S. INSTITUTE OF TECHNOLOGY &amp; SCIENCE, INDORE</a:t>
            </a:r>
            <a:r>
              <a:rPr lang="en-I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I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pperplate Gothic Bold" panose="020E0705020206020404" pitchFamily="34" charset="0"/>
                <a:sym typeface="+mn-ea"/>
              </a:rPr>
              <a:t>Department of Computer Engineering</a:t>
            </a:r>
            <a:r>
              <a:rPr lang="en-US" sz="2800" b="1" cap="none" spc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pperplate Gothic Bold" panose="020E0705020206020404" pitchFamily="34" charset="0"/>
              </a:rPr>
              <a:t/>
            </a:r>
            <a:br>
              <a:rPr lang="en-US" sz="2800" b="1" cap="none" spc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pperplate Gothic Bold" panose="020E0705020206020404" pitchFamily="34" charset="0"/>
              </a:rPr>
            </a:br>
            <a:endParaRPr lang="en-US" altLang="en-US" sz="28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pperplate Gothic Bold" panose="020E07050202060204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28" y="3571876"/>
            <a:ext cx="6115048" cy="857256"/>
          </a:xfrm>
        </p:spPr>
        <p:txBody>
          <a:bodyPr>
            <a:noAutofit/>
          </a:bodyPr>
          <a:lstStyle/>
          <a:p>
            <a:r>
              <a:rPr lang="en-IN" altLang="en-US" sz="2000" b="1" dirty="0" smtClean="0"/>
              <a:t>Session </a:t>
            </a:r>
            <a:r>
              <a:rPr lang="en-IN" altLang="en-US" sz="2000" b="1" dirty="0"/>
              <a:t>June 2019 – December 2020</a:t>
            </a:r>
          </a:p>
          <a:p>
            <a:r>
              <a:rPr lang="en-IN" altLang="en-US" sz="2000" b="1" dirty="0"/>
              <a:t>Topic:- </a:t>
            </a:r>
            <a:r>
              <a:rPr lang="en-IN" altLang="en-US" sz="2000" b="1" dirty="0" smtClean="0"/>
              <a:t>AI in </a:t>
            </a:r>
            <a:r>
              <a:rPr lang="en-IN" altLang="en-US" sz="2000" b="1" dirty="0" smtClean="0"/>
              <a:t>Agriculture</a:t>
            </a:r>
            <a:endParaRPr lang="en-IN" altLang="en-US" sz="2000" b="1" dirty="0"/>
          </a:p>
        </p:txBody>
      </p:sp>
      <p:pic>
        <p:nvPicPr>
          <p:cNvPr id="4" name="Picture 3" descr="C:\Users\hp\AppData\Local\Temp\ksohtml\wps4354.tm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64799" y="233352"/>
            <a:ext cx="1293019" cy="16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5462111" y="4815205"/>
            <a:ext cx="3572828" cy="197866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Submitted By: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Harish 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Lohare(0801CS173D06)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Lokendra Singh (0801CS161039)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Hemant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Sawle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(0801CS1610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27)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0515" y="4815206"/>
            <a:ext cx="2701290" cy="178625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IN" altLang="zh-CN" b="1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IN" altLang="zh-CN" b="1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altLang="zh-CN" b="1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Guided By: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altLang="zh-CN" b="1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Mrs.Sonika</a:t>
            </a:r>
            <a:r>
              <a:rPr lang="en-IN" altLang="zh-CN" b="1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 </a:t>
            </a:r>
            <a:r>
              <a:rPr lang="en-IN" altLang="zh-CN" b="1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Shrivastava</a:t>
            </a:r>
            <a:endParaRPr lang="en-IN" altLang="zh-CN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IN" altLang="zh-CN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IN" altLang="zh-CN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IN" altLang="zh-CN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357166"/>
            <a:ext cx="8029604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WORKING OF ALGORITHM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Image acquisition is the very first step that requires capturing an image with the   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help of a digital camera.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Preprocessing of input image to improve the quality of image and to remove the      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desired distortion from the image. Clipping of the leaf image is performed to get 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the interested image region and then image smoothing is done using the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smoothing filter. To increase the contrast Image enhancement is also done.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Mostly green colored pixels, in this step, are masked. In this, we computed a 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threshold value that is used for these pixels. Then in the following way mostly    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green pixels are masked: if pixel intensity of the green component is less than the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pre-computed threshold value, then zero value is assigned to the red, green and  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blue components of the this pixel.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In the infected clusters, inside the boundaries, remove the masked cells.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Obtain the useful segments to classify the leaf diseases. Segment the components        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using genetic algorithm.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ars.els-cdn.com/content/image/1-s2.0-S2214317316300154-gr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533400"/>
            <a:ext cx="2971800" cy="5838826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5867400" y="3105835"/>
            <a:ext cx="2743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  <a:r>
              <a:rPr lang="en-US" dirty="0">
                <a:hlinkClick r:id="rId3"/>
              </a:rPr>
              <a:t>Fig. 1</a:t>
            </a:r>
            <a:r>
              <a:rPr lang="en-US" dirty="0"/>
              <a:t> shows the original images which are followed by output segmented images.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ars.els-cdn.com/content/image/1-s2.0-S2214317316300154-gr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743200"/>
            <a:ext cx="5086350" cy="1828800"/>
          </a:xfrm>
          <a:prstGeom prst="rect">
            <a:avLst/>
          </a:prstGeom>
          <a:noFill/>
        </p:spPr>
      </p:pic>
      <p:pic>
        <p:nvPicPr>
          <p:cNvPr id="4100" name="Picture 4" descr="https://ars.els-cdn.com/content/image/1-s2.0-S2214317316300154-gr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609600"/>
            <a:ext cx="5086350" cy="1828800"/>
          </a:xfrm>
          <a:prstGeom prst="rect">
            <a:avLst/>
          </a:prstGeom>
          <a:noFill/>
        </p:spPr>
      </p:pic>
      <p:pic>
        <p:nvPicPr>
          <p:cNvPr id="4102" name="Picture 6" descr="https://ars.els-cdn.com/content/image/1-s2.0-S2214317316300154-gr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8658" y="4800600"/>
            <a:ext cx="5086350" cy="185737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143636" y="5029200"/>
            <a:ext cx="198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3. Input </a:t>
            </a:r>
            <a:r>
              <a:rPr lang="en-US" dirty="0"/>
              <a:t>and output image of beans leaf and output diseases is fungal disease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24" y="2971800"/>
            <a:ext cx="1905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Fig. </a:t>
            </a:r>
            <a:r>
              <a:rPr lang="en-US" dirty="0" smtClean="0"/>
              <a:t>2.</a:t>
            </a:r>
            <a:r>
              <a:rPr lang="en-US" dirty="0"/>
              <a:t> Input and output image of lemon leaf and output diseases is sun burn disease.</a:t>
            </a:r>
          </a:p>
        </p:txBody>
      </p:sp>
      <p:sp>
        <p:nvSpPr>
          <p:cNvPr id="9" name="Rectangle 8"/>
          <p:cNvSpPr/>
          <p:nvPr/>
        </p:nvSpPr>
        <p:spPr>
          <a:xfrm>
            <a:off x="6000760" y="609600"/>
            <a:ext cx="1828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Fig. </a:t>
            </a:r>
            <a:r>
              <a:rPr lang="en-US" dirty="0"/>
              <a:t>1</a:t>
            </a:r>
            <a:r>
              <a:rPr lang="en-US" dirty="0" smtClean="0"/>
              <a:t> </a:t>
            </a:r>
            <a:r>
              <a:rPr lang="en-US" dirty="0"/>
              <a:t> Input and output image of banana leaf and output diseases is early scorch disease.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Image result for driverless tractor"/>
          <p:cNvPicPr>
            <a:picLocks noChangeAspect="1" noChangeArrowheads="1"/>
          </p:cNvPicPr>
          <p:nvPr/>
        </p:nvPicPr>
        <p:blipFill>
          <a:blip r:embed="rId2" cstate="print"/>
          <a:srcRect r="12812" b="18333"/>
          <a:stretch>
            <a:fillRect/>
          </a:stretch>
        </p:blipFill>
        <p:spPr bwMode="auto">
          <a:xfrm>
            <a:off x="857224" y="4143379"/>
            <a:ext cx="7643866" cy="2446037"/>
          </a:xfrm>
          <a:prstGeom prst="rect">
            <a:avLst/>
          </a:prstGeom>
          <a:noFill/>
        </p:spPr>
      </p:pic>
      <p:pic>
        <p:nvPicPr>
          <p:cNvPr id="24580" name="Picture 4" descr="Image result for smart drone spray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986" y="1142984"/>
            <a:ext cx="7587666" cy="2714644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307276" y="214290"/>
            <a:ext cx="619368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Various Tools used in AI</a:t>
            </a:r>
            <a:endParaRPr lang="en-US" sz="4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14910" y="4714884"/>
            <a:ext cx="3929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DriverLess</a:t>
            </a: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tractor</a:t>
            </a:r>
          </a:p>
        </p:txBody>
      </p:sp>
      <p:sp>
        <p:nvSpPr>
          <p:cNvPr id="8" name="Rectangle 7"/>
          <p:cNvSpPr/>
          <p:nvPr/>
        </p:nvSpPr>
        <p:spPr>
          <a:xfrm>
            <a:off x="5306817" y="3048656"/>
            <a:ext cx="26227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Spraying Drone</a:t>
            </a:r>
            <a:endParaRPr lang="en-US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25002" y="71414"/>
            <a:ext cx="619368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Various Tools used in AI</a:t>
            </a:r>
            <a:endParaRPr lang="en-US" sz="4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5318" y="1624053"/>
            <a:ext cx="8414400" cy="4876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42910" y="1142984"/>
            <a:ext cx="3214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Drone Working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5987" y="71414"/>
            <a:ext cx="774551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Challenges In AI Adoption </a:t>
            </a:r>
          </a:p>
          <a:p>
            <a:pPr algn="ctr"/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 Agriculture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8596" y="2143116"/>
            <a:ext cx="835824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AI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systems also need a lot of data to train machines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      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and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make precise predictions. In case of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vast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agricultural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land, though spatial data can be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gathered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easily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temporal data is hard to get.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Lack of infrastructure.</a:t>
            </a:r>
          </a:p>
          <a:p>
            <a:pPr>
              <a:lnSpc>
                <a:spcPct val="150000"/>
              </a:lnSpc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40276" y="71414"/>
            <a:ext cx="33169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Conclusion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158" y="805838"/>
            <a:ext cx="864396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AI can be appropriate and efficacious in agriculture  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sector as it optimizes the resource use and efficiency.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It solves the scarcity of resources and labor to a large  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extent. Adoption of AI is quite useful in agriculture.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Artificial intelligence can be technological revolution and 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boom in agriculture to feed the increasing human 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population of world.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Artificial Intelligence will complement and challenge to   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make right decision by farmers.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14612" y="285728"/>
            <a:ext cx="37782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REFERENCES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71472" y="1857364"/>
            <a:ext cx="8229600" cy="4525963"/>
          </a:xfrm>
        </p:spPr>
        <p:txBody>
          <a:bodyPr>
            <a:normAutofit/>
          </a:bodyPr>
          <a:lstStyle/>
          <a:p>
            <a:endParaRPr lang="en-US" sz="2800" dirty="0" smtClean="0">
              <a:hlinkClick r:id="rId2"/>
            </a:endParaRPr>
          </a:p>
          <a:p>
            <a:pPr algn="just"/>
            <a:r>
              <a:rPr lang="en-US" sz="2800" dirty="0" smtClean="0"/>
              <a:t>V. </a:t>
            </a:r>
            <a:r>
              <a:rPr lang="en-US" sz="2800" dirty="0" err="1" smtClean="0"/>
              <a:t>Dharmaraj</a:t>
            </a:r>
            <a:r>
              <a:rPr lang="en-US" sz="2800" dirty="0" smtClean="0"/>
              <a:t>* and C. </a:t>
            </a:r>
            <a:r>
              <a:rPr lang="en-US" sz="2800" dirty="0" err="1" smtClean="0"/>
              <a:t>Vijayanand</a:t>
            </a:r>
            <a:r>
              <a:rPr lang="en-US" sz="2800" dirty="0" smtClean="0"/>
              <a:t> “Crop health monitoring ” International Journal of Current Microbiology and Applied Sciences ISSN: 2319-7706 Volume 7 Number 12 (2018) , pp </a:t>
            </a:r>
            <a:r>
              <a:rPr lang="en-US" sz="2800" dirty="0" smtClean="0"/>
              <a:t>2130.</a:t>
            </a:r>
            <a:endParaRPr lang="en-US" sz="2800" dirty="0" smtClean="0"/>
          </a:p>
          <a:p>
            <a:r>
              <a:rPr lang="en-US" sz="2800" dirty="0" smtClean="0">
                <a:hlinkClick r:id="rId3"/>
              </a:rPr>
              <a:t>https://www.agritechtommorow.com</a:t>
            </a:r>
            <a:endParaRPr lang="en-US" sz="2800" dirty="0" smtClean="0"/>
          </a:p>
          <a:p>
            <a:r>
              <a:rPr lang="en-US" sz="2800" dirty="0" smtClean="0">
                <a:hlinkClick r:id="rId4"/>
              </a:rPr>
              <a:t>https://plantix.net/en/</a:t>
            </a:r>
            <a:endParaRPr lang="en-US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unched Tape 3"/>
          <p:cNvSpPr/>
          <p:nvPr/>
        </p:nvSpPr>
        <p:spPr>
          <a:xfrm>
            <a:off x="2285984" y="1571612"/>
            <a:ext cx="4714908" cy="2571768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95770" y="2285992"/>
            <a:ext cx="40193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Thanking You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2976" y="2143116"/>
            <a:ext cx="6761083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Artificial Intelligence</a:t>
            </a:r>
          </a:p>
          <a:p>
            <a:pPr algn="ctr"/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in Agriculture</a:t>
            </a:r>
            <a:endParaRPr lang="en-US" sz="6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428605"/>
            <a:ext cx="7772400" cy="714380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1785926"/>
            <a:ext cx="8072494" cy="4000528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As we know India is agrarian country and agriculture </a:t>
            </a:r>
          </a:p>
          <a:p>
            <a:pPr algn="just"/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sector contributes 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around 55 % of Indian GDP.</a:t>
            </a:r>
          </a:p>
          <a:p>
            <a:pPr algn="just">
              <a:buFont typeface="Arial" pitchFamily="34" charset="0"/>
              <a:buChar char="•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Despite the contribution we are still way behind then      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algn="just"/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many developed countries.</a:t>
            </a:r>
            <a:endParaRPr lang="en-US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But the advancement of technology and program like    </a:t>
            </a:r>
          </a:p>
          <a:p>
            <a:pPr algn="just"/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digital India have the potential to transform the  </a:t>
            </a:r>
          </a:p>
          <a:p>
            <a:pPr algn="just"/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agriculture, 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Artificial intelligence can be a key   </a:t>
            </a:r>
          </a:p>
          <a:p>
            <a:pPr algn="just"/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technology in    solving these problems.</a:t>
            </a:r>
            <a:endParaRPr lang="en-US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13113" y="285728"/>
            <a:ext cx="422442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INTRODUCTION</a:t>
            </a:r>
            <a:endParaRPr lang="en-US" sz="4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857364"/>
            <a:ext cx="8229600" cy="35719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global population is expected to reach 10 billion people by 2050, which means double agricultural production in order to meet food demands which is about 70% increase in food production. 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Farm enterprises require new and innovative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technologies   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algn="just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to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face and overcome these challenges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To understand it in more detail, let’s dive deeper.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2910" y="500042"/>
            <a:ext cx="73506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IMPORTANCE OF APPLICATION</a:t>
            </a:r>
            <a:endParaRPr lang="en-US" sz="4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2314580"/>
            <a:ext cx="8229600" cy="261461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Weather Forecasting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Irrigation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Crop Health Monitoring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4282" y="285728"/>
            <a:ext cx="928690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PROBLEM FACED </a:t>
            </a:r>
            <a:r>
              <a:rPr lang="en-US" sz="4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 AGRICULTURE</a:t>
            </a:r>
            <a:endParaRPr lang="en-US" sz="4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329642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Weather Forecasting 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is collected from various means such as radar system, anemometers, through satellite etc.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is fed into an algorithm that uses deep learning techniques and make predictions based on past data.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comparing predictions with outcomes, the model is able to learn simulation and improve result by greater accuracy.</a:t>
            </a:r>
          </a:p>
        </p:txBody>
      </p:sp>
      <p:sp>
        <p:nvSpPr>
          <p:cNvPr id="4" name="Rectangle 3"/>
          <p:cNvSpPr/>
          <p:nvPr/>
        </p:nvSpPr>
        <p:spPr>
          <a:xfrm>
            <a:off x="714348" y="71414"/>
            <a:ext cx="70723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HOW AI CAN SOLVE THESE PROBLEM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2" y="488952"/>
            <a:ext cx="7543824" cy="868346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IRRIGATION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525963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make the schedule of irrigation, smart devices senses the data of environment like humidity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and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temperature of soil.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This information is stored on cloud, then with help of AI, data is diagnosed and monitored.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After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then it provide appropriate schedule of irrigation to the farmers.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Visual Representation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Plantect-AI-predictive-analytics_res_1280x72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2844" y="785794"/>
            <a:ext cx="85011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Crop Health Monitoring 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4" descr="Image result for plantix app working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43570" y="571480"/>
            <a:ext cx="3500430" cy="464347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357158" y="1500174"/>
            <a:ext cx="571504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is “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plantix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app”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that uses images                      to detect plant diseases, a smart phone  collects image which is matched with a server image and then a diagnosis of the plant and soil   health is provided.</a:t>
            </a:r>
          </a:p>
          <a:p>
            <a:pPr algn="just">
              <a:buFont typeface="Arial" pitchFamily="34" charset="0"/>
              <a:buChar char="•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It uses computer vision and deep                                                    learning  algorithms to process data captured by smart phone.</a:t>
            </a: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629</TotalTime>
  <Words>788</Words>
  <Application>Microsoft Office PowerPoint</Application>
  <PresentationFormat>On-screen Show (4:3)</PresentationFormat>
  <Paragraphs>103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SHRI G. S. INSTITUTE OF TECHNOLOGY &amp; SCIENCE, INDORE Department of Computer Engineering </vt:lpstr>
      <vt:lpstr>Slide 2</vt:lpstr>
      <vt:lpstr> </vt:lpstr>
      <vt:lpstr>Slide 4</vt:lpstr>
      <vt:lpstr>Slide 5</vt:lpstr>
      <vt:lpstr>Slide 6</vt:lpstr>
      <vt:lpstr>IRRIGATION</vt:lpstr>
      <vt:lpstr>Visual Representation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LOKENDRA HINDOLIYA</dc:creator>
  <cp:lastModifiedBy>LOKENDRA HINDOLIYA</cp:lastModifiedBy>
  <cp:revision>56</cp:revision>
  <dcterms:created xsi:type="dcterms:W3CDTF">2019-09-28T20:54:13Z</dcterms:created>
  <dcterms:modified xsi:type="dcterms:W3CDTF">2019-10-01T11:20:42Z</dcterms:modified>
</cp:coreProperties>
</file>