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196E70C-12FC-4483-999E-82F365AF7719}"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DF319-0456-47A4-BEF9-F1DE6C439D07}" type="slidenum">
              <a:rPr lang="en-IN" smtClean="0"/>
              <a:t>‹#›</a:t>
            </a:fld>
            <a:endParaRPr lang="en-IN"/>
          </a:p>
        </p:txBody>
      </p:sp>
    </p:spTree>
    <p:extLst>
      <p:ext uri="{BB962C8B-B14F-4D97-AF65-F5344CB8AC3E}">
        <p14:creationId xmlns:p14="http://schemas.microsoft.com/office/powerpoint/2010/main" val="10618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96E70C-12FC-4483-999E-82F365AF7719}"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DF319-0456-47A4-BEF9-F1DE6C439D07}" type="slidenum">
              <a:rPr lang="en-IN" smtClean="0"/>
              <a:t>‹#›</a:t>
            </a:fld>
            <a:endParaRPr lang="en-IN"/>
          </a:p>
        </p:txBody>
      </p:sp>
    </p:spTree>
    <p:extLst>
      <p:ext uri="{BB962C8B-B14F-4D97-AF65-F5344CB8AC3E}">
        <p14:creationId xmlns:p14="http://schemas.microsoft.com/office/powerpoint/2010/main" val="155354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96E70C-12FC-4483-999E-82F365AF7719}"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DF319-0456-47A4-BEF9-F1DE6C439D07}" type="slidenum">
              <a:rPr lang="en-IN" smtClean="0"/>
              <a:t>‹#›</a:t>
            </a:fld>
            <a:endParaRPr lang="en-IN"/>
          </a:p>
        </p:txBody>
      </p:sp>
    </p:spTree>
    <p:extLst>
      <p:ext uri="{BB962C8B-B14F-4D97-AF65-F5344CB8AC3E}">
        <p14:creationId xmlns:p14="http://schemas.microsoft.com/office/powerpoint/2010/main" val="97796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96E70C-12FC-4483-999E-82F365AF7719}"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DF319-0456-47A4-BEF9-F1DE6C439D07}" type="slidenum">
              <a:rPr lang="en-IN" smtClean="0"/>
              <a:t>‹#›</a:t>
            </a:fld>
            <a:endParaRPr lang="en-IN"/>
          </a:p>
        </p:txBody>
      </p:sp>
    </p:spTree>
    <p:extLst>
      <p:ext uri="{BB962C8B-B14F-4D97-AF65-F5344CB8AC3E}">
        <p14:creationId xmlns:p14="http://schemas.microsoft.com/office/powerpoint/2010/main" val="240894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96E70C-12FC-4483-999E-82F365AF7719}"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ADF319-0456-47A4-BEF9-F1DE6C439D07}" type="slidenum">
              <a:rPr lang="en-IN" smtClean="0"/>
              <a:t>‹#›</a:t>
            </a:fld>
            <a:endParaRPr lang="en-IN"/>
          </a:p>
        </p:txBody>
      </p:sp>
    </p:spTree>
    <p:extLst>
      <p:ext uri="{BB962C8B-B14F-4D97-AF65-F5344CB8AC3E}">
        <p14:creationId xmlns:p14="http://schemas.microsoft.com/office/powerpoint/2010/main" val="105607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196E70C-12FC-4483-999E-82F365AF7719}"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DF319-0456-47A4-BEF9-F1DE6C439D07}" type="slidenum">
              <a:rPr lang="en-IN" smtClean="0"/>
              <a:t>‹#›</a:t>
            </a:fld>
            <a:endParaRPr lang="en-IN"/>
          </a:p>
        </p:txBody>
      </p:sp>
    </p:spTree>
    <p:extLst>
      <p:ext uri="{BB962C8B-B14F-4D97-AF65-F5344CB8AC3E}">
        <p14:creationId xmlns:p14="http://schemas.microsoft.com/office/powerpoint/2010/main" val="373414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196E70C-12FC-4483-999E-82F365AF7719}"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ADF319-0456-47A4-BEF9-F1DE6C439D07}" type="slidenum">
              <a:rPr lang="en-IN" smtClean="0"/>
              <a:t>‹#›</a:t>
            </a:fld>
            <a:endParaRPr lang="en-IN"/>
          </a:p>
        </p:txBody>
      </p:sp>
    </p:spTree>
    <p:extLst>
      <p:ext uri="{BB962C8B-B14F-4D97-AF65-F5344CB8AC3E}">
        <p14:creationId xmlns:p14="http://schemas.microsoft.com/office/powerpoint/2010/main" val="393881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196E70C-12FC-4483-999E-82F365AF7719}"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ADF319-0456-47A4-BEF9-F1DE6C439D07}" type="slidenum">
              <a:rPr lang="en-IN" smtClean="0"/>
              <a:t>‹#›</a:t>
            </a:fld>
            <a:endParaRPr lang="en-IN"/>
          </a:p>
        </p:txBody>
      </p:sp>
    </p:spTree>
    <p:extLst>
      <p:ext uri="{BB962C8B-B14F-4D97-AF65-F5344CB8AC3E}">
        <p14:creationId xmlns:p14="http://schemas.microsoft.com/office/powerpoint/2010/main" val="1587615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6E70C-12FC-4483-999E-82F365AF7719}"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ADF319-0456-47A4-BEF9-F1DE6C439D07}" type="slidenum">
              <a:rPr lang="en-IN" smtClean="0"/>
              <a:t>‹#›</a:t>
            </a:fld>
            <a:endParaRPr lang="en-IN"/>
          </a:p>
        </p:txBody>
      </p:sp>
    </p:spTree>
    <p:extLst>
      <p:ext uri="{BB962C8B-B14F-4D97-AF65-F5344CB8AC3E}">
        <p14:creationId xmlns:p14="http://schemas.microsoft.com/office/powerpoint/2010/main" val="60315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6E70C-12FC-4483-999E-82F365AF7719}"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DF319-0456-47A4-BEF9-F1DE6C439D07}" type="slidenum">
              <a:rPr lang="en-IN" smtClean="0"/>
              <a:t>‹#›</a:t>
            </a:fld>
            <a:endParaRPr lang="en-IN"/>
          </a:p>
        </p:txBody>
      </p:sp>
    </p:spTree>
    <p:extLst>
      <p:ext uri="{BB962C8B-B14F-4D97-AF65-F5344CB8AC3E}">
        <p14:creationId xmlns:p14="http://schemas.microsoft.com/office/powerpoint/2010/main" val="129278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6E70C-12FC-4483-999E-82F365AF7719}"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ADF319-0456-47A4-BEF9-F1DE6C439D07}" type="slidenum">
              <a:rPr lang="en-IN" smtClean="0"/>
              <a:t>‹#›</a:t>
            </a:fld>
            <a:endParaRPr lang="en-IN"/>
          </a:p>
        </p:txBody>
      </p:sp>
    </p:spTree>
    <p:extLst>
      <p:ext uri="{BB962C8B-B14F-4D97-AF65-F5344CB8AC3E}">
        <p14:creationId xmlns:p14="http://schemas.microsoft.com/office/powerpoint/2010/main" val="79751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6E70C-12FC-4483-999E-82F365AF7719}" type="datetimeFigureOut">
              <a:rPr lang="en-IN" smtClean="0"/>
              <a:t>20-01-2023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DF319-0456-47A4-BEF9-F1DE6C439D07}" type="slidenum">
              <a:rPr lang="en-IN" smtClean="0"/>
              <a:t>‹#›</a:t>
            </a:fld>
            <a:endParaRPr lang="en-IN"/>
          </a:p>
        </p:txBody>
      </p:sp>
    </p:spTree>
    <p:extLst>
      <p:ext uri="{BB962C8B-B14F-4D97-AF65-F5344CB8AC3E}">
        <p14:creationId xmlns:p14="http://schemas.microsoft.com/office/powerpoint/2010/main" val="678977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a:bodyPr>
          <a:lstStyle/>
          <a:p>
            <a:r>
              <a:rPr lang="en-IN" sz="2800" i="1" u="sng" dirty="0" smtClean="0">
                <a:latin typeface="Times New Roman" panose="02020603050405020304" pitchFamily="18" charset="0"/>
                <a:cs typeface="Times New Roman" panose="02020603050405020304" pitchFamily="18" charset="0"/>
              </a:rPr>
              <a:t>Health Insurance Analysis and Prediction price using ML model </a:t>
            </a:r>
            <a:endParaRPr lang="en-IN" sz="2800" i="1" u="sng" dirty="0">
              <a:latin typeface="Times New Roman" panose="02020603050405020304" pitchFamily="18" charset="0"/>
              <a:cs typeface="Times New Roman" panose="02020603050405020304" pitchFamily="18" charset="0"/>
            </a:endParaRPr>
          </a:p>
          <a:p>
            <a:endParaRPr lang="en-US" sz="2800" i="1" u="sng" dirty="0" smtClean="0">
              <a:latin typeface="Times New Roman" panose="02020603050405020304" pitchFamily="18" charset="0"/>
              <a:cs typeface="Times New Roman" panose="02020603050405020304" pitchFamily="18" charset="0"/>
            </a:endParaRPr>
          </a:p>
          <a:p>
            <a:endParaRPr lang="en-US" sz="2800" i="1" u="sng" dirty="0">
              <a:latin typeface="Times New Roman" panose="02020603050405020304" pitchFamily="18" charset="0"/>
              <a:cs typeface="Times New Roman" panose="02020603050405020304" pitchFamily="18" charset="0"/>
            </a:endParaRPr>
          </a:p>
          <a:p>
            <a:endParaRPr lang="en-IN" sz="2800" i="1" u="sng"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517582" y="1806549"/>
            <a:ext cx="11157626"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Abstract:- This Project is for the doing the basic exploration and analysis for the </a:t>
            </a:r>
            <a:r>
              <a:rPr lang="en-US" sz="2000" dirty="0" smtClean="0">
                <a:latin typeface="Times New Roman" panose="02020603050405020304" pitchFamily="18" charset="0"/>
                <a:cs typeface="Times New Roman" panose="02020603050405020304" pitchFamily="18" charset="0"/>
              </a:rPr>
              <a:t>Corona</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data set and predict the  </a:t>
            </a:r>
            <a:r>
              <a:rPr lang="en-US" sz="2000" dirty="0" smtClean="0">
                <a:latin typeface="Times New Roman" panose="02020603050405020304" pitchFamily="18" charset="0"/>
                <a:cs typeface="Times New Roman" panose="02020603050405020304" pitchFamily="18" charset="0"/>
              </a:rPr>
              <a:t>corona positive or negative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using various ML model and finding the best model for the prediction.</a:t>
            </a:r>
            <a:endParaRPr lang="en-IN"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719226" y="5473005"/>
            <a:ext cx="4182893" cy="138499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From :-Lokesh R</a:t>
            </a:r>
          </a:p>
          <a:p>
            <a:r>
              <a:rPr lang="en-US" sz="2800" dirty="0" smtClean="0">
                <a:latin typeface="Times New Roman" panose="02020603050405020304" pitchFamily="18" charset="0"/>
                <a:cs typeface="Times New Roman" panose="02020603050405020304" pitchFamily="18" charset="0"/>
              </a:rPr>
              <a:t>BE Graduate (AE)</a:t>
            </a:r>
          </a:p>
          <a:p>
            <a:r>
              <a:rPr lang="en-US" sz="2800" dirty="0" smtClean="0">
                <a:latin typeface="Times New Roman" panose="02020603050405020304" pitchFamily="18" charset="0"/>
                <a:cs typeface="Times New Roman" panose="02020603050405020304" pitchFamily="18" charset="0"/>
              </a:rPr>
              <a:t>Aspiring Data scientist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911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a:bodyPr>
          <a:lstStyle/>
          <a:p>
            <a:pPr algn="l"/>
            <a:r>
              <a:rPr lang="en-US" sz="2000" dirty="0" smtClean="0">
                <a:latin typeface="Times New Roman" panose="02020603050405020304" pitchFamily="18" charset="0"/>
                <a:cs typeface="Times New Roman" panose="02020603050405020304" pitchFamily="18" charset="0"/>
              </a:rPr>
              <a:t>XGBoost :-(</a:t>
            </a:r>
            <a:r>
              <a:rPr lang="en-US" sz="2000" dirty="0" err="1" smtClean="0">
                <a:latin typeface="Times New Roman" panose="02020603050405020304" pitchFamily="18" charset="0"/>
                <a:cs typeface="Times New Roman" panose="02020603050405020304" pitchFamily="18" charset="0"/>
              </a:rPr>
              <a:t>max_depth</a:t>
            </a:r>
            <a:r>
              <a:rPr lang="en-US" sz="2000" dirty="0" smtClean="0">
                <a:latin typeface="Times New Roman" panose="02020603050405020304" pitchFamily="18" charset="0"/>
                <a:cs typeface="Times New Roman" panose="02020603050405020304" pitchFamily="18" charset="0"/>
              </a:rPr>
              <a:t>=9,n_estimators=20).</a:t>
            </a:r>
          </a:p>
          <a:p>
            <a:pPr algn="l"/>
            <a:r>
              <a:rPr lang="en-US" sz="2000" dirty="0" smtClean="0">
                <a:latin typeface="Times New Roman" panose="02020603050405020304" pitchFamily="18" charset="0"/>
                <a:cs typeface="Times New Roman" panose="02020603050405020304" pitchFamily="18" charset="0"/>
              </a:rPr>
              <a:t>Here estimators is number of trees</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Conclusion :-</a:t>
            </a:r>
          </a:p>
          <a:p>
            <a:pPr algn="l"/>
            <a:r>
              <a:rPr lang="en-US" sz="2000" dirty="0">
                <a:latin typeface="Times New Roman" panose="02020603050405020304" pitchFamily="18" charset="0"/>
                <a:cs typeface="Times New Roman" panose="02020603050405020304" pitchFamily="18" charset="0"/>
              </a:rPr>
              <a:t>From the above </a:t>
            </a:r>
            <a:r>
              <a:rPr lang="en-US" sz="2000" dirty="0" smtClean="0">
                <a:latin typeface="Times New Roman" panose="02020603050405020304" pitchFamily="18" charset="0"/>
                <a:cs typeface="Times New Roman" panose="02020603050405020304" pitchFamily="18" charset="0"/>
              </a:rPr>
              <a:t>data frame </a:t>
            </a:r>
            <a:r>
              <a:rPr lang="en-US" sz="2000" dirty="0">
                <a:latin typeface="Times New Roman" panose="02020603050405020304" pitchFamily="18" charset="0"/>
                <a:cs typeface="Times New Roman" panose="02020603050405020304" pitchFamily="18" charset="0"/>
              </a:rPr>
              <a:t>we can see that all the model are </a:t>
            </a:r>
            <a:r>
              <a:rPr lang="en-US" sz="2000" dirty="0" err="1">
                <a:latin typeface="Times New Roman" panose="02020603050405020304" pitchFamily="18" charset="0"/>
                <a:cs typeface="Times New Roman" panose="02020603050405020304" pitchFamily="18" charset="0"/>
              </a:rPr>
              <a:t>giveing</a:t>
            </a:r>
            <a:r>
              <a:rPr lang="en-US" sz="2000" dirty="0">
                <a:latin typeface="Times New Roman" panose="02020603050405020304" pitchFamily="18" charset="0"/>
                <a:cs typeface="Times New Roman" panose="02020603050405020304" pitchFamily="18" charset="0"/>
              </a:rPr>
              <a:t> almost same kind of accuracy which is around 96% and the max accuracy was found in the decision Tree and support vector machine which is around 96.81%.</a:t>
            </a: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4770"/>
            <a:ext cx="5067300" cy="25527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2698" y="0"/>
            <a:ext cx="5184658" cy="4142240"/>
          </a:xfrm>
          <a:prstGeom prst="rect">
            <a:avLst/>
          </a:prstGeom>
        </p:spPr>
      </p:pic>
    </p:spTree>
    <p:extLst>
      <p:ext uri="{BB962C8B-B14F-4D97-AF65-F5344CB8AC3E}">
        <p14:creationId xmlns:p14="http://schemas.microsoft.com/office/powerpoint/2010/main" val="3715659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lstStyle/>
          <a:p>
            <a:endParaRPr lang="en-IN" dirty="0"/>
          </a:p>
        </p:txBody>
      </p:sp>
    </p:spTree>
    <p:extLst>
      <p:ext uri="{BB962C8B-B14F-4D97-AF65-F5344CB8AC3E}">
        <p14:creationId xmlns:p14="http://schemas.microsoft.com/office/powerpoint/2010/main" val="2395495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lstStyle/>
          <a:p>
            <a:endParaRPr lang="en-IN" dirty="0"/>
          </a:p>
        </p:txBody>
      </p:sp>
    </p:spTree>
    <p:extLst>
      <p:ext uri="{BB962C8B-B14F-4D97-AF65-F5344CB8AC3E}">
        <p14:creationId xmlns:p14="http://schemas.microsoft.com/office/powerpoint/2010/main" val="2737605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a:bodyPr>
          <a:lstStyle/>
          <a:p>
            <a:pPr algn="l"/>
            <a:r>
              <a:rPr lang="en-US" sz="2000" dirty="0" smtClean="0">
                <a:latin typeface="Times New Roman" panose="02020603050405020304" pitchFamily="18" charset="0"/>
                <a:cs typeface="Times New Roman" panose="02020603050405020304" pitchFamily="18" charset="0"/>
              </a:rPr>
              <a:t>Prediction of the corona is very important because predicting the corona positive correctly is will help the health care system to make there operation effectively.</a:t>
            </a:r>
          </a:p>
          <a:p>
            <a:pPr algn="l"/>
            <a:r>
              <a:rPr lang="en-US" sz="2000" dirty="0" smtClean="0">
                <a:latin typeface="Times New Roman" panose="02020603050405020304" pitchFamily="18" charset="0"/>
                <a:cs typeface="Times New Roman" panose="02020603050405020304" pitchFamily="18" charset="0"/>
              </a:rPr>
              <a:t>The number of correct prediction will help the hospitals will help in tracing the positive person and will help the in reducing the rick of getting dangers health issue or death and avoiding the spreading of corona to other people by proper tracking .This the main reason why predicting the positive person is very importance.</a:t>
            </a:r>
          </a:p>
          <a:p>
            <a:pPr algn="l"/>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The dataset which was taken for the analysis is from </a:t>
            </a:r>
            <a:r>
              <a:rPr lang="en-US" sz="2000" dirty="0" err="1" smtClean="0">
                <a:latin typeface="Times New Roman" panose="02020603050405020304" pitchFamily="18" charset="0"/>
                <a:cs typeface="Times New Roman" panose="02020603050405020304" pitchFamily="18" charset="0"/>
              </a:rPr>
              <a:t>Kaggle</a:t>
            </a:r>
            <a:r>
              <a:rPr lang="en-US" sz="2000" dirty="0" smtClean="0">
                <a:latin typeface="Times New Roman" panose="02020603050405020304" pitchFamily="18" charset="0"/>
                <a:cs typeface="Times New Roman" panose="02020603050405020304" pitchFamily="18" charset="0"/>
              </a:rPr>
              <a:t>:-</a:t>
            </a:r>
          </a:p>
          <a:p>
            <a:pPr algn="l"/>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kaggle</a:t>
            </a:r>
            <a:r>
              <a:rPr lang="en-US" sz="2000" dirty="0" smtClean="0">
                <a:latin typeface="Times New Roman" panose="02020603050405020304" pitchFamily="18" charset="0"/>
                <a:cs typeface="Times New Roman" panose="02020603050405020304" pitchFamily="18" charset="0"/>
              </a:rPr>
              <a:t> kernels output mykeysid10/detection-of-covid19-cases-using-ml -p /path/to/</a:t>
            </a:r>
            <a:r>
              <a:rPr lang="en-US" sz="2000" dirty="0" err="1" smtClean="0">
                <a:latin typeface="Times New Roman" panose="02020603050405020304" pitchFamily="18" charset="0"/>
                <a:cs typeface="Times New Roman" panose="02020603050405020304" pitchFamily="18" charset="0"/>
              </a:rPr>
              <a:t>dest</a:t>
            </a:r>
            <a:r>
              <a:rPr lang="en-US" sz="2000" dirty="0" smtClean="0">
                <a:latin typeface="Times New Roman" panose="02020603050405020304" pitchFamily="18" charset="0"/>
                <a:cs typeface="Times New Roman" panose="02020603050405020304" pitchFamily="18" charset="0"/>
              </a:rPr>
              <a:t>” </a:t>
            </a:r>
          </a:p>
          <a:p>
            <a:pPr algn="l"/>
            <a:endParaRPr lang="en-US" sz="2000" dirty="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The Data set consist of missing values which was imputed using the suitable techniques.</a:t>
            </a:r>
          </a:p>
          <a:p>
            <a:pPr algn="l"/>
            <a:r>
              <a:rPr lang="en-US" sz="2000" dirty="0" smtClean="0">
                <a:latin typeface="Times New Roman" panose="02020603050405020304" pitchFamily="18" charset="0"/>
                <a:cs typeface="Times New Roman" panose="02020603050405020304" pitchFamily="18" charset="0"/>
              </a:rPr>
              <a:t>The Data set consist of all categorical values which was encoded with the suitable techniques.</a:t>
            </a:r>
          </a:p>
          <a:p>
            <a:pPr algn="l"/>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The Dataset was an supervised classification model which means the output variable was given and the outcome variable was categorical.</a:t>
            </a:r>
          </a:p>
          <a:p>
            <a:pPr algn="l"/>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For the exploration of the data was done by using the python libraries like </a:t>
            </a:r>
            <a:r>
              <a:rPr lang="en-IN" sz="2000" dirty="0" err="1" smtClean="0">
                <a:latin typeface="Times New Roman" panose="02020603050405020304" pitchFamily="18" charset="0"/>
                <a:cs typeface="Times New Roman" panose="02020603050405020304" pitchFamily="18" charset="0"/>
              </a:rPr>
              <a:t>Numpy</a:t>
            </a:r>
            <a:r>
              <a:rPr lang="en-IN" sz="2000" dirty="0" smtClean="0">
                <a:latin typeface="Times New Roman" panose="02020603050405020304" pitchFamily="18" charset="0"/>
                <a:cs typeface="Times New Roman" panose="02020603050405020304" pitchFamily="18" charset="0"/>
              </a:rPr>
              <a:t> (For numerical operation),</a:t>
            </a:r>
            <a:r>
              <a:rPr lang="en-US" sz="2000" dirty="0" smtClean="0">
                <a:latin typeface="Times New Roman" panose="02020603050405020304" pitchFamily="18" charset="0"/>
                <a:cs typeface="Times New Roman" panose="02020603050405020304" pitchFamily="18" charset="0"/>
              </a:rPr>
              <a:t>Pandas(For Dealing with the Data Set), </a:t>
            </a:r>
            <a:r>
              <a:rPr lang="en-US" sz="2000" dirty="0" err="1" smtClean="0">
                <a:latin typeface="Times New Roman" panose="02020603050405020304" pitchFamily="18" charset="0"/>
                <a:cs typeface="Times New Roman" panose="02020603050405020304" pitchFamily="18" charset="0"/>
              </a:rPr>
              <a:t>Matplotlib</a:t>
            </a:r>
            <a:r>
              <a:rPr lang="en-US" sz="2000" dirty="0" smtClean="0">
                <a:latin typeface="Times New Roman" panose="02020603050405020304" pitchFamily="18" charset="0"/>
                <a:cs typeface="Times New Roman" panose="02020603050405020304" pitchFamily="18" charset="0"/>
              </a:rPr>
              <a:t>(For plotting graph), </a:t>
            </a:r>
            <a:r>
              <a:rPr lang="en-US" sz="2000" dirty="0" err="1" smtClean="0">
                <a:latin typeface="Times New Roman" panose="02020603050405020304" pitchFamily="18" charset="0"/>
                <a:cs typeface="Times New Roman" panose="02020603050405020304" pitchFamily="18" charset="0"/>
              </a:rPr>
              <a:t>seaborn</a:t>
            </a:r>
            <a:r>
              <a:rPr lang="en-US" sz="2000" dirty="0" smtClean="0">
                <a:latin typeface="Times New Roman" panose="02020603050405020304" pitchFamily="18" charset="0"/>
                <a:cs typeface="Times New Roman" panose="02020603050405020304" pitchFamily="18" charset="0"/>
              </a:rPr>
              <a:t>(Data visualization ), </a:t>
            </a:r>
            <a:r>
              <a:rPr lang="en-US" sz="2000" dirty="0" err="1" smtClean="0">
                <a:latin typeface="Times New Roman" panose="02020603050405020304" pitchFamily="18" charset="0"/>
                <a:cs typeface="Times New Roman" panose="02020603050405020304" pitchFamily="18" charset="0"/>
              </a:rPr>
              <a:t>plotly</a:t>
            </a:r>
            <a:r>
              <a:rPr lang="en-US" sz="2000" dirty="0" smtClean="0">
                <a:latin typeface="Times New Roman" panose="02020603050405020304" pitchFamily="18" charset="0"/>
                <a:cs typeface="Times New Roman" panose="02020603050405020304" pitchFamily="18" charset="0"/>
              </a:rPr>
              <a:t>(For data visualization),and </a:t>
            </a:r>
            <a:r>
              <a:rPr lang="en-US" sz="2000" dirty="0" err="1" smtClean="0">
                <a:latin typeface="Times New Roman" panose="02020603050405020304" pitchFamily="18" charset="0"/>
                <a:cs typeface="Times New Roman" panose="02020603050405020304" pitchFamily="18" charset="0"/>
              </a:rPr>
              <a:t>sklearn</a:t>
            </a:r>
            <a:r>
              <a:rPr lang="en-US" sz="2000" dirty="0" smtClean="0">
                <a:latin typeface="Times New Roman" panose="02020603050405020304" pitchFamily="18" charset="0"/>
                <a:cs typeface="Times New Roman" panose="02020603050405020304" pitchFamily="18" charset="0"/>
              </a:rPr>
              <a:t> (For Feature Engineering and Machine learning ).</a:t>
            </a:r>
          </a:p>
          <a:p>
            <a:pPr algn="l"/>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473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a:bodyPr>
          <a:lstStyle/>
          <a:p>
            <a:pPr algn="l">
              <a:lnSpc>
                <a:spcPct val="100000"/>
              </a:lnSpc>
            </a:pPr>
            <a:r>
              <a:rPr lang="en-US" sz="2000" dirty="0" smtClean="0">
                <a:latin typeface="Times New Roman" panose="02020603050405020304" pitchFamily="18" charset="0"/>
                <a:cs typeface="Times New Roman" panose="02020603050405020304" pitchFamily="18" charset="0"/>
              </a:rPr>
              <a:t>The first part of the project was to deal with missing values so to out missing values and any wrong entry pandas library was use and to impute the missing value </a:t>
            </a:r>
            <a:r>
              <a:rPr lang="en-US" sz="2000" dirty="0" smtClean="0">
                <a:latin typeface="Times New Roman" panose="02020603050405020304" pitchFamily="18" charset="0"/>
                <a:cs typeface="Times New Roman" panose="02020603050405020304" pitchFamily="18" charset="0"/>
              </a:rPr>
              <a:t>simple </a:t>
            </a:r>
            <a:r>
              <a:rPr lang="en-US" sz="2000" dirty="0" smtClean="0">
                <a:latin typeface="Times New Roman" panose="02020603050405020304" pitchFamily="18" charset="0"/>
                <a:cs typeface="Times New Roman" panose="02020603050405020304" pitchFamily="18" charset="0"/>
              </a:rPr>
              <a:t>imputer was use because data set imputed by this method was showing good accuracy compare to other method.</a:t>
            </a:r>
          </a:p>
          <a:p>
            <a:pPr algn="l">
              <a:lnSpc>
                <a:spcPct val="100000"/>
              </a:lnSpc>
            </a:pPr>
            <a:endParaRPr lang="en-US" sz="2000" dirty="0">
              <a:latin typeface="Times New Roman" panose="02020603050405020304" pitchFamily="18" charset="0"/>
              <a:cs typeface="Times New Roman" panose="02020603050405020304" pitchFamily="18" charset="0"/>
            </a:endParaRPr>
          </a:p>
          <a:p>
            <a:pPr algn="l">
              <a:lnSpc>
                <a:spcPct val="100000"/>
              </a:lnSpc>
            </a:pPr>
            <a:endParaRPr lang="en-US" sz="2000" dirty="0" smtClean="0">
              <a:latin typeface="Times New Roman" panose="02020603050405020304" pitchFamily="18" charset="0"/>
              <a:cs typeface="Times New Roman" panose="02020603050405020304" pitchFamily="18" charset="0"/>
            </a:endParaRPr>
          </a:p>
          <a:p>
            <a:pPr algn="l">
              <a:lnSpc>
                <a:spcPct val="100000"/>
              </a:lnSpc>
            </a:pPr>
            <a:endParaRPr lang="en-US" sz="2000" dirty="0">
              <a:latin typeface="Times New Roman" panose="02020603050405020304" pitchFamily="18" charset="0"/>
              <a:cs typeface="Times New Roman" panose="02020603050405020304" pitchFamily="18" charset="0"/>
            </a:endParaRPr>
          </a:p>
          <a:p>
            <a:pPr algn="l">
              <a:lnSpc>
                <a:spcPct val="100000"/>
              </a:lnSpc>
            </a:pPr>
            <a:endParaRPr lang="en-US" sz="2000" dirty="0" smtClean="0">
              <a:latin typeface="Times New Roman" panose="02020603050405020304" pitchFamily="18" charset="0"/>
              <a:cs typeface="Times New Roman" panose="02020603050405020304" pitchFamily="18" charset="0"/>
            </a:endParaRPr>
          </a:p>
          <a:p>
            <a:pPr algn="l">
              <a:lnSpc>
                <a:spcPct val="100000"/>
              </a:lnSpc>
            </a:pPr>
            <a:endParaRPr lang="en-US" sz="2000" dirty="0">
              <a:latin typeface="Times New Roman" panose="02020603050405020304" pitchFamily="18" charset="0"/>
              <a:cs typeface="Times New Roman" panose="02020603050405020304" pitchFamily="18" charset="0"/>
            </a:endParaRPr>
          </a:p>
          <a:p>
            <a:pPr algn="l">
              <a:lnSpc>
                <a:spcPct val="100000"/>
              </a:lnSpc>
            </a:pPr>
            <a:r>
              <a:rPr lang="en-US" sz="2000" dirty="0" smtClean="0">
                <a:latin typeface="Times New Roman" panose="02020603050405020304" pitchFamily="18" charset="0"/>
                <a:cs typeface="Times New Roman" panose="02020603050405020304" pitchFamily="18" charset="0"/>
              </a:rPr>
              <a:t>From the image we can see that there are some missing values which are imputed using simple imputer category method.</a:t>
            </a:r>
          </a:p>
          <a:p>
            <a:pPr algn="l">
              <a:lnSpc>
                <a:spcPct val="100000"/>
              </a:lnSpc>
            </a:pPr>
            <a:r>
              <a:rPr lang="en-US" sz="2000" dirty="0" smtClean="0">
                <a:latin typeface="Times New Roman" panose="02020603050405020304" pitchFamily="18" charset="0"/>
                <a:cs typeface="Times New Roman" panose="02020603050405020304" pitchFamily="18" charset="0"/>
              </a:rPr>
              <a:t>Because the values all are category so there is no outliers to deal with but because its an categorical value they should be encoded accordingly to go for ML algorithms.</a:t>
            </a:r>
          </a:p>
          <a:p>
            <a:pPr algn="l">
              <a:lnSpc>
                <a:spcPct val="100000"/>
              </a:lnSpc>
            </a:pPr>
            <a:r>
              <a:rPr lang="en-US" sz="2000" dirty="0" smtClean="0">
                <a:latin typeface="Times New Roman" panose="02020603050405020304" pitchFamily="18" charset="0"/>
                <a:cs typeface="Times New Roman" panose="02020603050405020304" pitchFamily="18" charset="0"/>
              </a:rPr>
              <a:t>Ther</a:t>
            </a:r>
            <a:r>
              <a:rPr lang="en-US" sz="2000" dirty="0" smtClean="0">
                <a:latin typeface="Times New Roman" panose="02020603050405020304" pitchFamily="18" charset="0"/>
                <a:cs typeface="Times New Roman" panose="02020603050405020304" pitchFamily="18" charset="0"/>
              </a:rPr>
              <a:t>e are 3 types of encoding which are </a:t>
            </a:r>
          </a:p>
          <a:p>
            <a:pPr algn="l">
              <a:lnSpc>
                <a:spcPct val="100000"/>
              </a:lnSpc>
            </a:pPr>
            <a:r>
              <a:rPr lang="en-US" sz="2000" dirty="0" smtClean="0">
                <a:latin typeface="Times New Roman" panose="02020603050405020304" pitchFamily="18" charset="0"/>
                <a:cs typeface="Times New Roman" panose="02020603050405020304" pitchFamily="18" charset="0"/>
              </a:rPr>
              <a:t>1)Binary encoding.</a:t>
            </a:r>
          </a:p>
          <a:p>
            <a:pPr algn="l">
              <a:lnSpc>
                <a:spcPct val="100000"/>
              </a:lnSpc>
            </a:pPr>
            <a:r>
              <a:rPr lang="en-US" sz="2000" dirty="0" smtClean="0">
                <a:latin typeface="Times New Roman" panose="02020603050405020304" pitchFamily="18" charset="0"/>
                <a:cs typeface="Times New Roman" panose="02020603050405020304" pitchFamily="18" charset="0"/>
              </a:rPr>
              <a:t>2)Ordinal encoding.</a:t>
            </a:r>
          </a:p>
          <a:p>
            <a:pPr algn="l">
              <a:lnSpc>
                <a:spcPct val="100000"/>
              </a:lnSpc>
            </a:pPr>
            <a:r>
              <a:rPr lang="en-US" sz="2000" dirty="0" smtClean="0">
                <a:latin typeface="Times New Roman" panose="02020603050405020304" pitchFamily="18" charset="0"/>
                <a:cs typeface="Times New Roman" panose="02020603050405020304" pitchFamily="18" charset="0"/>
              </a:rPr>
              <a:t>3)Categorical encoding. </a:t>
            </a:r>
            <a:endParaRPr lang="en-IN" sz="2000" dirty="0" smtClean="0">
              <a:latin typeface="Times New Roman" panose="02020603050405020304" pitchFamily="18" charset="0"/>
              <a:cs typeface="Times New Roman" panose="02020603050405020304" pitchFamily="18" charset="0"/>
            </a:endParaRPr>
          </a:p>
          <a:p>
            <a:pPr algn="l">
              <a:lnSpc>
                <a:spcPct val="100000"/>
              </a:lnSpc>
            </a:pPr>
            <a:endParaRPr lang="en-US" sz="20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887" y="965153"/>
            <a:ext cx="3070860" cy="2270760"/>
          </a:xfrm>
          <a:prstGeom prst="rect">
            <a:avLst/>
          </a:prstGeom>
        </p:spPr>
      </p:pic>
    </p:spTree>
    <p:extLst>
      <p:ext uri="{BB962C8B-B14F-4D97-AF65-F5344CB8AC3E}">
        <p14:creationId xmlns:p14="http://schemas.microsoft.com/office/powerpoint/2010/main" val="3875108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a:bodyPr>
          <a:lstStyle/>
          <a:p>
            <a:pPr algn="l"/>
            <a:r>
              <a:rPr lang="en-US" sz="2000" dirty="0" smtClean="0">
                <a:latin typeface="Times New Roman" panose="02020603050405020304" pitchFamily="18" charset="0"/>
                <a:cs typeface="Times New Roman" panose="02020603050405020304" pitchFamily="18" charset="0"/>
              </a:rPr>
              <a:t>Hypothesis testing:-</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From the above </a:t>
            </a:r>
            <a:r>
              <a:rPr lang="en-US" sz="2000" dirty="0" err="1" smtClean="0">
                <a:latin typeface="Times New Roman" panose="02020603050405020304" pitchFamily="18" charset="0"/>
                <a:cs typeface="Times New Roman" panose="02020603050405020304" pitchFamily="18" charset="0"/>
              </a:rPr>
              <a:t>heatmap</a:t>
            </a:r>
            <a:r>
              <a:rPr lang="en-US" sz="2000" dirty="0" smtClean="0">
                <a:latin typeface="Times New Roman" panose="02020603050405020304" pitchFamily="18" charset="0"/>
                <a:cs typeface="Times New Roman" panose="02020603050405020304" pitchFamily="18" charset="0"/>
              </a:rPr>
              <a:t> we can see that there is no correlation among the variable which must be the assumption that should be a good assumption for logistic regression.</a:t>
            </a:r>
          </a:p>
          <a:p>
            <a:pPr algn="l"/>
            <a:r>
              <a:rPr lang="en-US" sz="2000" dirty="0" smtClean="0">
                <a:latin typeface="Times New Roman" panose="02020603050405020304" pitchFamily="18" charset="0"/>
                <a:cs typeface="Times New Roman" panose="02020603050405020304" pitchFamily="18" charset="0"/>
              </a:rPr>
              <a:t>Because the variables are categorical variable so there can be linear relation among them.</a:t>
            </a:r>
          </a:p>
          <a:p>
            <a:pPr algn="l"/>
            <a:r>
              <a:rPr lang="en-US" sz="2000" dirty="0" smtClean="0">
                <a:latin typeface="Times New Roman" panose="02020603050405020304" pitchFamily="18" charset="0"/>
                <a:cs typeface="Times New Roman" panose="02020603050405020304" pitchFamily="18" charset="0"/>
              </a:rPr>
              <a:t>So logistic regression can be used for the prediction of the outcome variable.</a:t>
            </a:r>
          </a:p>
          <a:p>
            <a:pPr algn="l"/>
            <a:endParaRPr lang="en-IN"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270" y="77547"/>
            <a:ext cx="6254508" cy="5184658"/>
          </a:xfrm>
          <a:prstGeom prst="rect">
            <a:avLst/>
          </a:prstGeom>
        </p:spPr>
      </p:pic>
    </p:spTree>
    <p:extLst>
      <p:ext uri="{BB962C8B-B14F-4D97-AF65-F5344CB8AC3E}">
        <p14:creationId xmlns:p14="http://schemas.microsoft.com/office/powerpoint/2010/main" val="779841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a:bodyPr>
          <a:lstStyle/>
          <a:p>
            <a:pPr algn="l"/>
            <a:r>
              <a:rPr lang="en-US" sz="2000" dirty="0" smtClean="0">
                <a:latin typeface="Times New Roman" panose="02020603050405020304" pitchFamily="18" charset="0"/>
                <a:cs typeface="Times New Roman" panose="02020603050405020304" pitchFamily="18" charset="0"/>
              </a:rPr>
              <a:t>EDA:-</a:t>
            </a:r>
          </a:p>
          <a:p>
            <a:pPr algn="l"/>
            <a:endParaRPr lang="en-IN"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969"/>
            <a:ext cx="4407401" cy="3640346"/>
          </a:xfrm>
          <a:prstGeom prst="rect">
            <a:avLst/>
          </a:prstGeom>
        </p:spPr>
      </p:pic>
      <p:sp>
        <p:nvSpPr>
          <p:cNvPr id="4" name="TextBox 3"/>
          <p:cNvSpPr txBox="1"/>
          <p:nvPr/>
        </p:nvSpPr>
        <p:spPr>
          <a:xfrm>
            <a:off x="4407401" y="1802976"/>
            <a:ext cx="7056409" cy="646331"/>
          </a:xfrm>
          <a:prstGeom prst="rect">
            <a:avLst/>
          </a:prstGeom>
          <a:noFill/>
        </p:spPr>
        <p:txBody>
          <a:bodyPr wrap="square" rtlCol="0">
            <a:spAutoFit/>
          </a:bodyPr>
          <a:lstStyle/>
          <a:p>
            <a:r>
              <a:rPr lang="en-US" dirty="0" smtClean="0"/>
              <a:t>From the plot we can see that there are large number of negative people and the positive rate is high for the contact with confirmed </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769" y="3883819"/>
            <a:ext cx="5612401" cy="2953348"/>
          </a:xfrm>
          <a:prstGeom prst="rect">
            <a:avLst/>
          </a:prstGeom>
        </p:spPr>
      </p:pic>
      <p:sp>
        <p:nvSpPr>
          <p:cNvPr id="6" name="TextBox 5"/>
          <p:cNvSpPr txBox="1"/>
          <p:nvPr/>
        </p:nvSpPr>
        <p:spPr>
          <a:xfrm>
            <a:off x="5924649" y="4666890"/>
            <a:ext cx="6075872" cy="1200329"/>
          </a:xfrm>
          <a:prstGeom prst="rect">
            <a:avLst/>
          </a:prstGeom>
          <a:noFill/>
        </p:spPr>
        <p:txBody>
          <a:bodyPr wrap="square" rtlCol="0">
            <a:spAutoFit/>
          </a:bodyPr>
          <a:lstStyle/>
          <a:p>
            <a:r>
              <a:rPr lang="en-US" dirty="0" smtClean="0"/>
              <a:t>From the plot we can see that the most common symptom are cough and fever shortness in breath is least symptom found in the </a:t>
            </a:r>
            <a:r>
              <a:rPr lang="en-US" dirty="0" err="1" smtClean="0"/>
              <a:t>covid</a:t>
            </a:r>
            <a:r>
              <a:rPr lang="en-US" dirty="0" smtClean="0"/>
              <a:t> positive person and cough is also the common symptom found in </a:t>
            </a:r>
            <a:r>
              <a:rPr lang="en-US" dirty="0" err="1" smtClean="0"/>
              <a:t>covid</a:t>
            </a:r>
            <a:r>
              <a:rPr lang="en-US" dirty="0" smtClean="0"/>
              <a:t> negative person also  </a:t>
            </a:r>
            <a:endParaRPr lang="en-IN" dirty="0"/>
          </a:p>
        </p:txBody>
      </p:sp>
    </p:spTree>
    <p:extLst>
      <p:ext uri="{BB962C8B-B14F-4D97-AF65-F5344CB8AC3E}">
        <p14:creationId xmlns:p14="http://schemas.microsoft.com/office/powerpoint/2010/main" val="331523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pPr algn="l"/>
            <a:endParaRPr lang="en-US" sz="2000" dirty="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From the above exploration we can say that classification model should be used for the prediction of the </a:t>
            </a:r>
            <a:r>
              <a:rPr lang="en-US" sz="2000" dirty="0" err="1" smtClean="0">
                <a:latin typeface="Times New Roman" panose="02020603050405020304" pitchFamily="18" charset="0"/>
                <a:cs typeface="Times New Roman" panose="02020603050405020304" pitchFamily="18" charset="0"/>
              </a:rPr>
              <a:t>covid</a:t>
            </a:r>
            <a:r>
              <a:rPr lang="en-US" sz="2000" dirty="0" smtClean="0">
                <a:latin typeface="Times New Roman" panose="02020603050405020304" pitchFamily="18" charset="0"/>
                <a:cs typeface="Times New Roman" panose="02020603050405020304" pitchFamily="18" charset="0"/>
              </a:rPr>
              <a:t> and there are some many model by which we can predict the outcome.</a:t>
            </a:r>
          </a:p>
          <a:p>
            <a:pPr algn="l"/>
            <a:endParaRPr lang="en-US" sz="2000" dirty="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Some of the models are:-</a:t>
            </a:r>
          </a:p>
          <a:p>
            <a:pPr algn="l"/>
            <a:r>
              <a:rPr lang="en-US" sz="2000" dirty="0" smtClean="0">
                <a:latin typeface="Times New Roman" panose="02020603050405020304" pitchFamily="18" charset="0"/>
                <a:cs typeface="Times New Roman" panose="02020603050405020304" pitchFamily="18" charset="0"/>
              </a:rPr>
              <a:t>1)Logistic Regression.</a:t>
            </a:r>
          </a:p>
          <a:p>
            <a:pPr algn="l"/>
            <a:r>
              <a:rPr lang="en-US" sz="2000" dirty="0" smtClean="0">
                <a:latin typeface="Times New Roman" panose="02020603050405020304" pitchFamily="18" charset="0"/>
                <a:cs typeface="Times New Roman" panose="02020603050405020304" pitchFamily="18" charset="0"/>
              </a:rPr>
              <a:t>2)KNN.</a:t>
            </a:r>
          </a:p>
          <a:p>
            <a:pPr algn="l"/>
            <a:r>
              <a:rPr lang="en-US" sz="2000" dirty="0" smtClean="0">
                <a:latin typeface="Times New Roman" panose="02020603050405020304" pitchFamily="18" charset="0"/>
                <a:cs typeface="Times New Roman" panose="02020603050405020304" pitchFamily="18" charset="0"/>
              </a:rPr>
              <a:t>3)SVM.</a:t>
            </a:r>
          </a:p>
          <a:p>
            <a:pPr algn="l"/>
            <a:r>
              <a:rPr lang="en-US" sz="2000" dirty="0" smtClean="0">
                <a:latin typeface="Times New Roman" panose="02020603050405020304" pitchFamily="18" charset="0"/>
                <a:cs typeface="Times New Roman" panose="02020603050405020304" pitchFamily="18" charset="0"/>
              </a:rPr>
              <a:t>4)Decision tree.</a:t>
            </a:r>
          </a:p>
          <a:p>
            <a:pPr algn="l"/>
            <a:r>
              <a:rPr lang="en-US" sz="2000" dirty="0" smtClean="0">
                <a:latin typeface="Times New Roman" panose="02020603050405020304" pitchFamily="18" charset="0"/>
                <a:cs typeface="Times New Roman" panose="02020603050405020304" pitchFamily="18" charset="0"/>
              </a:rPr>
              <a:t>5)Random forest.</a:t>
            </a:r>
          </a:p>
          <a:p>
            <a:pPr algn="l"/>
            <a:r>
              <a:rPr lang="en-US" sz="2000" dirty="0" smtClean="0">
                <a:latin typeface="Times New Roman" panose="02020603050405020304" pitchFamily="18" charset="0"/>
                <a:cs typeface="Times New Roman" panose="02020603050405020304" pitchFamily="18" charset="0"/>
              </a:rPr>
              <a:t>6)</a:t>
            </a:r>
            <a:r>
              <a:rPr lang="en-US" sz="2000" dirty="0" err="1" smtClean="0">
                <a:latin typeface="Times New Roman" panose="02020603050405020304" pitchFamily="18" charset="0"/>
                <a:cs typeface="Times New Roman" panose="02020603050405020304" pitchFamily="18" charset="0"/>
              </a:rPr>
              <a:t>XGBoost</a:t>
            </a:r>
            <a:r>
              <a:rPr lang="en-US" sz="2000" dirty="0" smtClean="0">
                <a:latin typeface="Times New Roman" panose="02020603050405020304" pitchFamily="18" charset="0"/>
                <a:cs typeface="Times New Roman" panose="02020603050405020304" pitchFamily="18" charset="0"/>
              </a:rPr>
              <a:t>.</a:t>
            </a: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78647" cy="2816351"/>
          </a:xfrm>
          <a:prstGeom prst="rect">
            <a:avLst/>
          </a:prstGeom>
        </p:spPr>
      </p:pic>
      <p:sp>
        <p:nvSpPr>
          <p:cNvPr id="4" name="TextBox 3"/>
          <p:cNvSpPr txBox="1"/>
          <p:nvPr/>
        </p:nvSpPr>
        <p:spPr>
          <a:xfrm>
            <a:off x="5391509" y="1085009"/>
            <a:ext cx="6685471" cy="646331"/>
          </a:xfrm>
          <a:prstGeom prst="rect">
            <a:avLst/>
          </a:prstGeom>
          <a:noFill/>
        </p:spPr>
        <p:txBody>
          <a:bodyPr wrap="square" rtlCol="0">
            <a:spAutoFit/>
          </a:bodyPr>
          <a:lstStyle/>
          <a:p>
            <a:r>
              <a:rPr lang="en-US" dirty="0" smtClean="0"/>
              <a:t>Form the plot we can see that there are 25.8k persons are positive how are above 60 </a:t>
            </a:r>
            <a:endParaRPr lang="en-IN" dirty="0"/>
          </a:p>
        </p:txBody>
      </p:sp>
    </p:spTree>
    <p:extLst>
      <p:ext uri="{BB962C8B-B14F-4D97-AF65-F5344CB8AC3E}">
        <p14:creationId xmlns:p14="http://schemas.microsoft.com/office/powerpoint/2010/main" val="381770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a:bodyPr>
          <a:lstStyle/>
          <a:p>
            <a:pPr marL="457200" indent="-457200" algn="l">
              <a:buAutoNum type="arabicParenR"/>
            </a:pPr>
            <a:endParaRPr lang="en-US" sz="2000" dirty="0" smtClean="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1)Logistic Regression:-</a:t>
            </a:r>
            <a:endParaRPr lang="en-IN" sz="2000" dirty="0" smtClean="0">
              <a:latin typeface="Times New Roman" panose="02020603050405020304" pitchFamily="18" charset="0"/>
              <a:cs typeface="Times New Roman" panose="02020603050405020304" pitchFamily="18" charset="0"/>
            </a:endParaRPr>
          </a:p>
          <a:p>
            <a:pPr algn="l"/>
            <a:r>
              <a:rPr lang="en-IN" sz="2000" dirty="0" smtClean="0">
                <a:latin typeface="Times New Roman" panose="02020603050405020304" pitchFamily="18" charset="0"/>
                <a:cs typeface="Times New Roman" panose="02020603050405020304" pitchFamily="18" charset="0"/>
              </a:rPr>
              <a:t>LGR(C=0.0001,penalty='l2',solver='</a:t>
            </a:r>
            <a:r>
              <a:rPr lang="en-IN" sz="2000" dirty="0" err="1" smtClean="0">
                <a:latin typeface="Times New Roman" panose="02020603050405020304" pitchFamily="18" charset="0"/>
                <a:cs typeface="Times New Roman" panose="02020603050405020304" pitchFamily="18" charset="0"/>
              </a:rPr>
              <a:t>liblinear</a:t>
            </a:r>
            <a:r>
              <a:rPr lang="en-IN" sz="2000" dirty="0" smtClean="0">
                <a:latin typeface="Times New Roman" panose="02020603050405020304" pitchFamily="18" charset="0"/>
                <a:cs typeface="Times New Roman" panose="02020603050405020304" pitchFamily="18" charset="0"/>
              </a:rPr>
              <a:t>') </a:t>
            </a:r>
          </a:p>
          <a:p>
            <a:pPr algn="l"/>
            <a:r>
              <a:rPr lang="en-IN" sz="2000" dirty="0" smtClean="0">
                <a:latin typeface="Times New Roman" panose="02020603050405020304" pitchFamily="18" charset="0"/>
                <a:cs typeface="Times New Roman" panose="02020603050405020304" pitchFamily="18" charset="0"/>
              </a:rPr>
              <a:t>where C= inverse of regularization strength, Penalty =regularization and solver = algorithm to use.</a:t>
            </a:r>
          </a:p>
          <a:p>
            <a:pPr algn="l"/>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0"/>
            <a:ext cx="12042475"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For the verification of the classification model we can use confusion metrics , AUC curve, accuracy, precision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recall </a:t>
            </a:r>
            <a:r>
              <a:rPr lang="en-US" dirty="0" smtClean="0"/>
              <a:t>.</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56295"/>
            <a:ext cx="5273040" cy="2590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237" y="2556295"/>
            <a:ext cx="5184658" cy="4142240"/>
          </a:xfrm>
          <a:prstGeom prst="rect">
            <a:avLst/>
          </a:prstGeom>
        </p:spPr>
      </p:pic>
    </p:spTree>
    <p:extLst>
      <p:ext uri="{BB962C8B-B14F-4D97-AF65-F5344CB8AC3E}">
        <p14:creationId xmlns:p14="http://schemas.microsoft.com/office/powerpoint/2010/main" val="417255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a:bodyPr>
          <a:lstStyle/>
          <a:p>
            <a:pPr algn="l"/>
            <a:r>
              <a:rPr lang="en-US" sz="2000" dirty="0" smtClean="0">
                <a:latin typeface="Times New Roman" panose="02020603050405020304" pitchFamily="18" charset="0"/>
                <a:cs typeface="Times New Roman" panose="02020603050405020304" pitchFamily="18" charset="0"/>
              </a:rPr>
              <a:t>2) K Neighbors classifier:-</a:t>
            </a:r>
          </a:p>
          <a:p>
            <a:pPr algn="l"/>
            <a:r>
              <a:rPr lang="en-IN" sz="2000" dirty="0" err="1" smtClean="0">
                <a:latin typeface="Times New Roman" panose="02020603050405020304" pitchFamily="18" charset="0"/>
                <a:cs typeface="Times New Roman" panose="02020603050405020304" pitchFamily="18" charset="0"/>
              </a:rPr>
              <a:t>KNeighborsClassifier</a:t>
            </a:r>
            <a:r>
              <a:rPr lang="en-IN" sz="2000" dirty="0" smtClean="0">
                <a:latin typeface="Times New Roman" panose="02020603050405020304" pitchFamily="18" charset="0"/>
                <a:cs typeface="Times New Roman" panose="02020603050405020304" pitchFamily="18" charset="0"/>
              </a:rPr>
              <a:t>(</a:t>
            </a:r>
            <a:r>
              <a:rPr lang="en-IN" sz="2000" dirty="0" err="1" smtClean="0">
                <a:latin typeface="Times New Roman" panose="02020603050405020304" pitchFamily="18" charset="0"/>
                <a:cs typeface="Times New Roman" panose="02020603050405020304" pitchFamily="18" charset="0"/>
              </a:rPr>
              <a:t>n_neighbors</a:t>
            </a:r>
            <a:r>
              <a:rPr lang="en-IN" sz="2000" dirty="0" smtClean="0">
                <a:latin typeface="Times New Roman" panose="02020603050405020304" pitchFamily="18" charset="0"/>
                <a:cs typeface="Times New Roman" panose="02020603050405020304" pitchFamily="18" charset="0"/>
              </a:rPr>
              <a:t>=5,algorithm='auto')</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3) Support Vector machine:-</a:t>
            </a:r>
            <a:r>
              <a:rPr lang="en-IN" sz="2000" dirty="0" smtClean="0">
                <a:latin typeface="Times New Roman" panose="02020603050405020304" pitchFamily="18" charset="0"/>
                <a:cs typeface="Times New Roman" panose="02020603050405020304" pitchFamily="18" charset="0"/>
              </a:rPr>
              <a:t>SVC(C=1.0,kernel='</a:t>
            </a:r>
            <a:r>
              <a:rPr lang="en-IN" sz="2000" dirty="0" err="1" smtClean="0">
                <a:latin typeface="Times New Roman" panose="02020603050405020304" pitchFamily="18" charset="0"/>
                <a:cs typeface="Times New Roman" panose="02020603050405020304" pitchFamily="18" charset="0"/>
              </a:rPr>
              <a:t>rbf</a:t>
            </a:r>
            <a:r>
              <a:rPr lang="en-IN" sz="2000" dirty="0" smtClean="0">
                <a:latin typeface="Times New Roman" panose="02020603050405020304" pitchFamily="18" charset="0"/>
                <a:cs typeface="Times New Roman" panose="02020603050405020304" pitchFamily="18" charset="0"/>
              </a:rPr>
              <a:t>',degree=3)</a:t>
            </a:r>
            <a:endParaRPr lang="en-IN" sz="2000" dirty="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Where c=Regularization </a:t>
            </a:r>
            <a:r>
              <a:rPr lang="en-US" sz="2000" dirty="0" err="1" smtClean="0">
                <a:latin typeface="Times New Roman" panose="02020603050405020304" pitchFamily="18" charset="0"/>
                <a:cs typeface="Times New Roman" panose="02020603050405020304" pitchFamily="18" charset="0"/>
              </a:rPr>
              <a:t>Parameter,kernel</a:t>
            </a:r>
            <a:r>
              <a:rPr lang="en-US" sz="2000" dirty="0" smtClean="0">
                <a:latin typeface="Times New Roman" panose="02020603050405020304" pitchFamily="18" charset="0"/>
                <a:cs typeface="Times New Roman" panose="02020603050405020304" pitchFamily="18" charset="0"/>
              </a:rPr>
              <a:t> =dividing plan</a:t>
            </a:r>
            <a:endParaRPr lang="en-IN" sz="2000" dirty="0" smtClean="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9020"/>
            <a:ext cx="5052060" cy="250698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2837" y="77638"/>
            <a:ext cx="4426881" cy="35368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 y="4351019"/>
            <a:ext cx="4998720" cy="250698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2838" y="3608736"/>
            <a:ext cx="4613022" cy="3247356"/>
          </a:xfrm>
          <a:prstGeom prst="rect">
            <a:avLst/>
          </a:prstGeom>
        </p:spPr>
      </p:pic>
    </p:spTree>
    <p:extLst>
      <p:ext uri="{BB962C8B-B14F-4D97-AF65-F5344CB8AC3E}">
        <p14:creationId xmlns:p14="http://schemas.microsoft.com/office/powerpoint/2010/main" val="113039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a:bodyPr>
          <a:lstStyle/>
          <a:p>
            <a:pPr algn="l"/>
            <a:r>
              <a:rPr lang="en-US" sz="2000" dirty="0" smtClean="0">
                <a:latin typeface="Times New Roman" panose="02020603050405020304" pitchFamily="18" charset="0"/>
                <a:cs typeface="Times New Roman" panose="02020603050405020304" pitchFamily="18" charset="0"/>
              </a:rPr>
              <a:t>4) Decision Tree Classifier:- (criterion='entropy',</a:t>
            </a:r>
            <a:r>
              <a:rPr lang="en-US" sz="2000" dirty="0" err="1" smtClean="0">
                <a:latin typeface="Times New Roman" panose="02020603050405020304" pitchFamily="18" charset="0"/>
                <a:cs typeface="Times New Roman" panose="02020603050405020304" pitchFamily="18" charset="0"/>
              </a:rPr>
              <a:t>max_depth</a:t>
            </a:r>
            <a:r>
              <a:rPr lang="en-US" sz="2000" dirty="0" smtClean="0">
                <a:latin typeface="Times New Roman" panose="02020603050405020304" pitchFamily="18" charset="0"/>
                <a:cs typeface="Times New Roman" panose="02020603050405020304" pitchFamily="18" charset="0"/>
              </a:rPr>
              <a:t>=9,splitter='random').</a:t>
            </a:r>
          </a:p>
          <a:p>
            <a:pPr algn="l"/>
            <a:r>
              <a:rPr lang="en-US" sz="2000" dirty="0" smtClean="0">
                <a:latin typeface="Times New Roman" panose="02020603050405020304" pitchFamily="18" charset="0"/>
                <a:cs typeface="Times New Roman" panose="02020603050405020304" pitchFamily="18" charset="0"/>
              </a:rPr>
              <a:t>Criterion </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selecting the variables from data ,</a:t>
            </a:r>
            <a:r>
              <a:rPr lang="en-US" sz="2000" dirty="0" err="1" smtClean="0">
                <a:latin typeface="Times New Roman" panose="02020603050405020304" pitchFamily="18" charset="0"/>
                <a:cs typeface="Times New Roman" panose="02020603050405020304" pitchFamily="18" charset="0"/>
              </a:rPr>
              <a:t>max_depth</a:t>
            </a:r>
            <a:r>
              <a:rPr lang="en-US" sz="2000" dirty="0" smtClean="0">
                <a:latin typeface="Times New Roman" panose="02020603050405020304" pitchFamily="18" charset="0"/>
                <a:cs typeface="Times New Roman" panose="02020603050405020304" pitchFamily="18" charset="0"/>
              </a:rPr>
              <a:t> =number of trees</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5) Random Forest Classifier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smtClean="0">
                <a:latin typeface="Times New Roman" panose="02020603050405020304" pitchFamily="18" charset="0"/>
                <a:cs typeface="Times New Roman" panose="02020603050405020304" pitchFamily="18" charset="0"/>
                <a:sym typeface="Wingdings" panose="05000000000000000000" pitchFamily="2" charset="2"/>
              </a:rPr>
              <a:t>max_depth</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=9,n_estimators=50)</a:t>
            </a:r>
          </a:p>
          <a:p>
            <a:pPr algn="l"/>
            <a:r>
              <a:rPr lang="en-US" sz="2000" dirty="0" smtClean="0">
                <a:latin typeface="Times New Roman" panose="02020603050405020304" pitchFamily="18" charset="0"/>
                <a:cs typeface="Times New Roman" panose="02020603050405020304" pitchFamily="18" charset="0"/>
              </a:rPr>
              <a:t>n_estimators=fitting of the model .</a:t>
            </a:r>
          </a:p>
          <a:p>
            <a:pPr algn="l"/>
            <a:endParaRPr lang="en-US" sz="20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894"/>
            <a:ext cx="4485736" cy="226683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6521" y="420953"/>
            <a:ext cx="4249094" cy="339477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5832" y="3815732"/>
            <a:ext cx="3979783" cy="317961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167289"/>
            <a:ext cx="5082540" cy="2476500"/>
          </a:xfrm>
          <a:prstGeom prst="rect">
            <a:avLst/>
          </a:prstGeom>
        </p:spPr>
      </p:pic>
    </p:spTree>
    <p:extLst>
      <p:ext uri="{BB962C8B-B14F-4D97-AF65-F5344CB8AC3E}">
        <p14:creationId xmlns:p14="http://schemas.microsoft.com/office/powerpoint/2010/main" val="1943990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760</Words>
  <Application>Microsoft Office PowerPoint</Application>
  <PresentationFormat>Widescreen</PresentationFormat>
  <Paragraphs>105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19</cp:revision>
  <dcterms:created xsi:type="dcterms:W3CDTF">2023-01-20T12:55:33Z</dcterms:created>
  <dcterms:modified xsi:type="dcterms:W3CDTF">2023-01-20T14:52:36Z</dcterms:modified>
</cp:coreProperties>
</file>