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32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62F309-E5CA-4FC6-B7F2-10C21B00CD7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53425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62F309-E5CA-4FC6-B7F2-10C21B00CD7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230374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62F309-E5CA-4FC6-B7F2-10C21B00CD7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103040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62F309-E5CA-4FC6-B7F2-10C21B00CD7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240511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2F309-E5CA-4FC6-B7F2-10C21B00CD76}"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332817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62F309-E5CA-4FC6-B7F2-10C21B00CD7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119578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62F309-E5CA-4FC6-B7F2-10C21B00CD76}"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38046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62F309-E5CA-4FC6-B7F2-10C21B00CD76}"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295163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2F309-E5CA-4FC6-B7F2-10C21B00CD76}"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94283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2F309-E5CA-4FC6-B7F2-10C21B00CD7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23309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2F309-E5CA-4FC6-B7F2-10C21B00CD76}"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D9192-460E-4084-859B-F4F713D0C3BB}" type="slidenum">
              <a:rPr lang="en-IN" smtClean="0"/>
              <a:t>‹#›</a:t>
            </a:fld>
            <a:endParaRPr lang="en-IN"/>
          </a:p>
        </p:txBody>
      </p:sp>
    </p:spTree>
    <p:extLst>
      <p:ext uri="{BB962C8B-B14F-4D97-AF65-F5344CB8AC3E}">
        <p14:creationId xmlns:p14="http://schemas.microsoft.com/office/powerpoint/2010/main" val="105301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2F309-E5CA-4FC6-B7F2-10C21B00CD76}" type="datetimeFigureOut">
              <a:rPr lang="en-IN" smtClean="0"/>
              <a:t>19-01-2023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D9192-460E-4084-859B-F4F713D0C3BB}" type="slidenum">
              <a:rPr lang="en-IN" smtClean="0"/>
              <a:t>‹#›</a:t>
            </a:fld>
            <a:endParaRPr lang="en-IN"/>
          </a:p>
        </p:txBody>
      </p:sp>
    </p:spTree>
    <p:extLst>
      <p:ext uri="{BB962C8B-B14F-4D97-AF65-F5344CB8AC3E}">
        <p14:creationId xmlns:p14="http://schemas.microsoft.com/office/powerpoint/2010/main" val="32355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sz="3600" i="1" u="sng" dirty="0" smtClean="0">
                <a:latin typeface="Times New Roman" panose="02020603050405020304" pitchFamily="18" charset="0"/>
                <a:cs typeface="Times New Roman" panose="02020603050405020304" pitchFamily="18" charset="0"/>
              </a:rPr>
              <a:t>Credit card Analysis and Prediction using ML model </a:t>
            </a:r>
          </a:p>
        </p:txBody>
      </p:sp>
      <p:sp>
        <p:nvSpPr>
          <p:cNvPr id="4" name="TextBox 3"/>
          <p:cNvSpPr txBox="1"/>
          <p:nvPr/>
        </p:nvSpPr>
        <p:spPr>
          <a:xfrm>
            <a:off x="8719226" y="5473005"/>
            <a:ext cx="4182893"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From :-Lokesh R</a:t>
            </a:r>
          </a:p>
          <a:p>
            <a:r>
              <a:rPr lang="en-US" sz="2800" dirty="0" smtClean="0">
                <a:latin typeface="Times New Roman" panose="02020603050405020304" pitchFamily="18" charset="0"/>
                <a:cs typeface="Times New Roman" panose="02020603050405020304" pitchFamily="18" charset="0"/>
              </a:rPr>
              <a:t>BE Graduate (AE)</a:t>
            </a:r>
          </a:p>
          <a:p>
            <a:r>
              <a:rPr lang="en-US" sz="2800" dirty="0" smtClean="0">
                <a:latin typeface="Times New Roman" panose="02020603050405020304" pitchFamily="18" charset="0"/>
                <a:cs typeface="Times New Roman" panose="02020603050405020304" pitchFamily="18" charset="0"/>
              </a:rPr>
              <a:t>Aspiring Data scientist </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7582" y="1806549"/>
            <a:ext cx="11157626"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Abstract:- This Project is for the doing the basic exploration and analysis for the credit card data set and predict the  customer how is eligible for the credit card using various ML model and finding the best model for the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02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26" y="-8626"/>
            <a:ext cx="12192000" cy="6858000"/>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Random Forest Classifier model was trained with parameter with(criterion='</a:t>
            </a:r>
            <a:r>
              <a:rPr lang="en-US" sz="2000" dirty="0" err="1" smtClean="0">
                <a:latin typeface="Times New Roman" panose="02020603050405020304" pitchFamily="18" charset="0"/>
                <a:cs typeface="Times New Roman" panose="02020603050405020304" pitchFamily="18" charset="0"/>
              </a:rPr>
              <a:t>gini</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=9,max_features='log2',n_estimators=10</a:t>
            </a:r>
            <a:r>
              <a:rPr lang="en-US" sz="2000" dirty="0" smtClean="0">
                <a:latin typeface="Times New Roman" panose="02020603050405020304" pitchFamily="18" charset="0"/>
                <a:cs typeface="Times New Roman" panose="02020603050405020304" pitchFamily="18" charset="0"/>
              </a:rPr>
              <a:t>).</a:t>
            </a:r>
          </a:p>
          <a:p>
            <a:pPr algn="l"/>
            <a:r>
              <a:rPr lang="en-US" sz="2000" dirty="0" smtClean="0">
                <a:latin typeface="Times New Roman" panose="02020603050405020304" pitchFamily="18" charset="0"/>
                <a:cs typeface="Times New Roman" panose="02020603050405020304" pitchFamily="18" charset="0"/>
              </a:rPr>
              <a:t>Here criterion is the </a:t>
            </a:r>
            <a:r>
              <a:rPr lang="en-US" sz="2000" dirty="0" err="1" smtClean="0">
                <a:latin typeface="Times New Roman" panose="02020603050405020304" pitchFamily="18" charset="0"/>
                <a:cs typeface="Times New Roman" panose="02020603050405020304" pitchFamily="18" charset="0"/>
              </a:rPr>
              <a:t>precition</a:t>
            </a:r>
            <a:r>
              <a:rPr lang="en-US" sz="2000" dirty="0" smtClean="0">
                <a:latin typeface="Times New Roman" panose="02020603050405020304" pitchFamily="18" charset="0"/>
                <a:cs typeface="Times New Roman" panose="02020603050405020304" pitchFamily="18" charset="0"/>
              </a:rPr>
              <a:t> of the </a:t>
            </a:r>
            <a:r>
              <a:rPr lang="en-US" sz="2000" dirty="0" err="1" smtClean="0">
                <a:latin typeface="Times New Roman" panose="02020603050405020304" pitchFamily="18" charset="0"/>
                <a:cs typeface="Times New Roman" panose="02020603050405020304" pitchFamily="18" charset="0"/>
              </a:rPr>
              <a:t>feture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n_estimators</a:t>
            </a:r>
            <a:r>
              <a:rPr lang="en-US" sz="2000" dirty="0" smtClean="0">
                <a:latin typeface="Times New Roman" panose="02020603050405020304" pitchFamily="18" charset="0"/>
                <a:cs typeface="Times New Roman" panose="02020603050405020304" pitchFamily="18" charset="0"/>
              </a:rPr>
              <a:t>=number of tree.</a:t>
            </a:r>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Conclusion :-</a:t>
            </a:r>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From the AUC curve for the area under the curve for Random forest model has the highest area with 89.03% of accuracy.</a:t>
            </a:r>
          </a:p>
          <a:p>
            <a:pPr algn="l"/>
            <a:r>
              <a:rPr lang="en-US" sz="2000" dirty="0" smtClean="0">
                <a:latin typeface="Times New Roman" panose="02020603050405020304" pitchFamily="18" charset="0"/>
                <a:cs typeface="Times New Roman" panose="02020603050405020304" pitchFamily="18" charset="0"/>
              </a:rPr>
              <a:t>And the highest accuracy is for the decision tree with 90.95% and the AUC curve area is 0.50.</a:t>
            </a:r>
          </a:p>
          <a:p>
            <a:pPr algn="l"/>
            <a:r>
              <a:rPr lang="en-US" sz="2000" dirty="0" smtClean="0">
                <a:latin typeface="Times New Roman" panose="02020603050405020304" pitchFamily="18" charset="0"/>
                <a:cs typeface="Times New Roman" panose="02020603050405020304" pitchFamily="18" charset="0"/>
              </a:rPr>
              <a:t>Therefore Random forest classifier and Decision tree are the best model with give parameter are the best fit for the prediction of the credit card.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7424"/>
            <a:ext cx="3901214" cy="31168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789" y="1057423"/>
            <a:ext cx="6445979" cy="3116843"/>
          </a:xfrm>
          <a:prstGeom prst="rect">
            <a:avLst/>
          </a:prstGeom>
        </p:spPr>
      </p:pic>
    </p:spTree>
    <p:extLst>
      <p:ext uri="{BB962C8B-B14F-4D97-AF65-F5344CB8AC3E}">
        <p14:creationId xmlns:p14="http://schemas.microsoft.com/office/powerpoint/2010/main" val="33367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lnSpc>
                <a:spcPct val="100000"/>
              </a:lnSpc>
            </a:pPr>
            <a:r>
              <a:rPr lang="en-US" sz="2000" dirty="0" smtClean="0">
                <a:latin typeface="Times New Roman" panose="02020603050405020304" pitchFamily="18" charset="0"/>
                <a:cs typeface="Times New Roman" panose="02020603050405020304" pitchFamily="18" charset="0"/>
              </a:rPr>
              <a:t>The Credit card companies makes profits from the 3 major area which are interest ,annual fees charges and transaction fees.</a:t>
            </a:r>
          </a:p>
          <a:p>
            <a:pPr algn="l">
              <a:lnSpc>
                <a:spcPct val="100000"/>
              </a:lnSpc>
            </a:pPr>
            <a:r>
              <a:rPr lang="en-US" sz="2000" dirty="0" smtClean="0">
                <a:latin typeface="Times New Roman" panose="02020603050405020304" pitchFamily="18" charset="0"/>
                <a:cs typeface="Times New Roman" panose="02020603050405020304" pitchFamily="18" charset="0"/>
              </a:rPr>
              <a:t>So number of the credit card holder increases, the profit of the company also increase so it is very important to predict the custom who gone use the credit card which will help the companies growth and predicting accurately will help companies overall profits.</a:t>
            </a: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smtClean="0">
                <a:latin typeface="Times New Roman" panose="02020603050405020304" pitchFamily="18" charset="0"/>
                <a:cs typeface="Times New Roman" panose="02020603050405020304" pitchFamily="18" charset="0"/>
              </a:rPr>
              <a:t>The dataset which was taken for the analysis is from </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 kernels output umerkk12/credit-card-predictive-analysis -p /path/to/</a:t>
            </a:r>
            <a:r>
              <a:rPr lang="en-US" sz="2000" dirty="0" err="1" smtClean="0">
                <a:latin typeface="Times New Roman" panose="02020603050405020304" pitchFamily="18" charset="0"/>
                <a:cs typeface="Times New Roman" panose="02020603050405020304" pitchFamily="18" charset="0"/>
              </a:rPr>
              <a:t>dest</a:t>
            </a:r>
            <a:r>
              <a:rPr lang="en-US" sz="2000" dirty="0" smtClean="0">
                <a:latin typeface="Times New Roman" panose="02020603050405020304" pitchFamily="18" charset="0"/>
                <a:cs typeface="Times New Roman" panose="02020603050405020304" pitchFamily="18" charset="0"/>
              </a:rPr>
              <a:t>”</a:t>
            </a: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smtClean="0">
                <a:latin typeface="Times New Roman" panose="02020603050405020304" pitchFamily="18" charset="0"/>
                <a:cs typeface="Times New Roman" panose="02020603050405020304" pitchFamily="18" charset="0"/>
              </a:rPr>
              <a:t>The Data set consist of missing values which was imputed using the suitable techniques.</a:t>
            </a:r>
          </a:p>
          <a:p>
            <a:pPr algn="l">
              <a:lnSpc>
                <a:spcPct val="100000"/>
              </a:lnSpc>
            </a:pPr>
            <a:r>
              <a:rPr lang="en-US" sz="2000" dirty="0" smtClean="0">
                <a:latin typeface="Times New Roman" panose="02020603050405020304" pitchFamily="18" charset="0"/>
                <a:cs typeface="Times New Roman" panose="02020603050405020304" pitchFamily="18" charset="0"/>
              </a:rPr>
              <a:t>The Data set consist of outliers which was even deal with the suitable techniques.</a:t>
            </a:r>
          </a:p>
          <a:p>
            <a:pPr algn="l">
              <a:lnSpc>
                <a:spcPct val="100000"/>
              </a:lnSpc>
            </a:pPr>
            <a:r>
              <a:rPr lang="en-US" sz="2000" dirty="0" smtClean="0">
                <a:latin typeface="Times New Roman" panose="02020603050405020304" pitchFamily="18" charset="0"/>
                <a:cs typeface="Times New Roman" panose="02020603050405020304" pitchFamily="18" charset="0"/>
              </a:rPr>
              <a:t>The Dataset was an supervised classification model which means the output variable was given and the outcome variable was categorical.</a:t>
            </a: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r>
              <a:rPr lang="en-US" sz="2000" dirty="0" smtClean="0">
                <a:latin typeface="Times New Roman" panose="02020603050405020304" pitchFamily="18" charset="0"/>
                <a:cs typeface="Times New Roman" panose="02020603050405020304" pitchFamily="18" charset="0"/>
              </a:rPr>
              <a:t>For the exploration of the data was done by using the python libraries like </a:t>
            </a:r>
            <a:r>
              <a:rPr lang="en-IN" sz="2000" dirty="0" err="1" smtClean="0">
                <a:latin typeface="Times New Roman" panose="02020603050405020304" pitchFamily="18" charset="0"/>
                <a:cs typeface="Times New Roman" panose="02020603050405020304" pitchFamily="18" charset="0"/>
              </a:rPr>
              <a:t>Numpy</a:t>
            </a:r>
            <a:r>
              <a:rPr lang="en-IN" sz="2000" dirty="0" smtClean="0">
                <a:latin typeface="Times New Roman" panose="02020603050405020304" pitchFamily="18" charset="0"/>
                <a:cs typeface="Times New Roman" panose="02020603050405020304" pitchFamily="18" charset="0"/>
              </a:rPr>
              <a:t> (For numerical operation),</a:t>
            </a:r>
            <a:r>
              <a:rPr lang="en-US" sz="2000" dirty="0" smtClean="0">
                <a:latin typeface="Times New Roman" panose="02020603050405020304" pitchFamily="18" charset="0"/>
                <a:cs typeface="Times New Roman" panose="02020603050405020304" pitchFamily="18" charset="0"/>
              </a:rPr>
              <a:t>Pandas(For Dealing with the Data Set),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(For plotting graph), </a:t>
            </a:r>
            <a:r>
              <a:rPr lang="en-US" sz="2000" dirty="0" err="1" smtClean="0">
                <a:latin typeface="Times New Roman" panose="02020603050405020304" pitchFamily="18" charset="0"/>
                <a:cs typeface="Times New Roman" panose="02020603050405020304" pitchFamily="18" charset="0"/>
              </a:rPr>
              <a:t>seaborn</a:t>
            </a:r>
            <a:r>
              <a:rPr lang="en-US" sz="2000" dirty="0" smtClean="0">
                <a:latin typeface="Times New Roman" panose="02020603050405020304" pitchFamily="18" charset="0"/>
                <a:cs typeface="Times New Roman" panose="02020603050405020304" pitchFamily="18" charset="0"/>
              </a:rPr>
              <a:t>(Data visualization ), </a:t>
            </a:r>
            <a:r>
              <a:rPr lang="en-US" sz="2000" dirty="0" err="1" smtClean="0">
                <a:latin typeface="Times New Roman" panose="02020603050405020304" pitchFamily="18" charset="0"/>
                <a:cs typeface="Times New Roman" panose="02020603050405020304" pitchFamily="18" charset="0"/>
              </a:rPr>
              <a:t>plotly</a:t>
            </a:r>
            <a:r>
              <a:rPr lang="en-US" sz="2000" dirty="0" smtClean="0">
                <a:latin typeface="Times New Roman" panose="02020603050405020304" pitchFamily="18" charset="0"/>
                <a:cs typeface="Times New Roman" panose="02020603050405020304" pitchFamily="18" charset="0"/>
              </a:rPr>
              <a:t>(For data visualization),and </a:t>
            </a:r>
            <a:r>
              <a:rPr lang="en-US" sz="2000" dirty="0" err="1" smtClean="0">
                <a:latin typeface="Times New Roman" panose="02020603050405020304" pitchFamily="18" charset="0"/>
                <a:cs typeface="Times New Roman" panose="02020603050405020304" pitchFamily="18" charset="0"/>
              </a:rPr>
              <a:t>sklearn</a:t>
            </a:r>
            <a:r>
              <a:rPr lang="en-US" sz="2000" dirty="0" smtClean="0">
                <a:latin typeface="Times New Roman" panose="02020603050405020304" pitchFamily="18" charset="0"/>
                <a:cs typeface="Times New Roman" panose="02020603050405020304" pitchFamily="18" charset="0"/>
              </a:rPr>
              <a:t> (For Feature Engineering and Machine learning ).</a:t>
            </a:r>
          </a:p>
          <a:p>
            <a:pPr algn="l"/>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46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lnSpc>
                <a:spcPct val="100000"/>
              </a:lnSpc>
            </a:pPr>
            <a:r>
              <a:rPr lang="en-US" sz="2000" dirty="0" smtClean="0">
                <a:latin typeface="Times New Roman" panose="02020603050405020304" pitchFamily="18" charset="0"/>
                <a:cs typeface="Times New Roman" panose="02020603050405020304" pitchFamily="18" charset="0"/>
              </a:rPr>
              <a:t>The first part of the project was to deal with missing values so to out missing values and any wrong entry pandas library was use and to impute the missing value fancy imputer was use because data set imputed by this method was showing good accuracy compare to other method.</a:t>
            </a:r>
            <a:endParaRPr lang="en-IN"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r>
              <a:rPr lang="en-US" sz="2000" dirty="0" smtClean="0">
                <a:latin typeface="Times New Roman" panose="02020603050405020304" pitchFamily="18" charset="0"/>
                <a:cs typeface="Times New Roman" panose="02020603050405020304" pitchFamily="18" charset="0"/>
              </a:rPr>
              <a:t>True - The imputed values.</a:t>
            </a:r>
          </a:p>
          <a:p>
            <a:pPr algn="l">
              <a:lnSpc>
                <a:spcPct val="100000"/>
              </a:lnSpc>
            </a:pPr>
            <a:r>
              <a:rPr lang="en-US" sz="2000" dirty="0" smtClean="0">
                <a:latin typeface="Times New Roman" panose="02020603050405020304" pitchFamily="18" charset="0"/>
                <a:cs typeface="Times New Roman" panose="02020603050405020304" pitchFamily="18" charset="0"/>
              </a:rPr>
              <a:t>False -The actual values.  </a:t>
            </a:r>
          </a:p>
          <a:p>
            <a:pPr algn="l">
              <a:lnSpc>
                <a:spcPct val="100000"/>
              </a:lnSpc>
            </a:pPr>
            <a:r>
              <a:rPr lang="en-US" sz="2000" dirty="0" smtClean="0">
                <a:latin typeface="Times New Roman" panose="02020603050405020304" pitchFamily="18" charset="0"/>
                <a:cs typeface="Times New Roman" panose="02020603050405020304" pitchFamily="18" charset="0"/>
              </a:rPr>
              <a:t>From the image we can see that the imputed values are very much near to the other data point in the data set because of which the dataset gives good accuracy when compare to the other imputing method.</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65" y="904085"/>
            <a:ext cx="5239522" cy="4096520"/>
          </a:xfrm>
          <a:prstGeom prst="rect">
            <a:avLst/>
          </a:prstGeom>
        </p:spPr>
      </p:pic>
    </p:spTree>
    <p:extLst>
      <p:ext uri="{BB962C8B-B14F-4D97-AF65-F5344CB8AC3E}">
        <p14:creationId xmlns:p14="http://schemas.microsoft.com/office/powerpoint/2010/main" val="397373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There were outliers present in the numerical data set so to deal with outliers IQR method was used because the dataset is skewed and for the IQR is best method find out .</a:t>
            </a: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From the plot we can se that the some columns has lot of outliers and some of them has les outliers which are to be deal .</a:t>
            </a:r>
          </a:p>
          <a:p>
            <a:pPr algn="l"/>
            <a:r>
              <a:rPr lang="en-US" sz="2000" dirty="0" smtClean="0">
                <a:latin typeface="Times New Roman" panose="02020603050405020304" pitchFamily="18" charset="0"/>
                <a:cs typeface="Times New Roman" panose="02020603050405020304" pitchFamily="18" charset="0"/>
              </a:rPr>
              <a:t>To deal with outliers 3 type of approach was take which are dropping outliers ,replacing outliers and keeping outliers .</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358" y="729574"/>
            <a:ext cx="4666152" cy="4474725"/>
          </a:xfrm>
          <a:prstGeom prst="rect">
            <a:avLst/>
          </a:prstGeom>
        </p:spPr>
      </p:pic>
    </p:spTree>
    <p:extLst>
      <p:ext uri="{BB962C8B-B14F-4D97-AF65-F5344CB8AC3E}">
        <p14:creationId xmlns:p14="http://schemas.microsoft.com/office/powerpoint/2010/main" val="376835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Correlation analysis :-</a:t>
            </a:r>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smtClean="0"/>
              <a:t>For the correlation analysis spread man correlation was used because for the label data is categorical we cant use other king of correlation.</a:t>
            </a:r>
          </a:p>
          <a:p>
            <a:pPr algn="l"/>
            <a:r>
              <a:rPr lang="en-US" dirty="0" smtClean="0"/>
              <a:t>From the plot we can see that family member and children has very strong relation other than that there is no strong relation between other variables.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498" y="603115"/>
            <a:ext cx="4102843" cy="4264919"/>
          </a:xfrm>
          <a:prstGeom prst="rect">
            <a:avLst/>
          </a:prstGeom>
        </p:spPr>
      </p:pic>
    </p:spTree>
    <p:extLst>
      <p:ext uri="{BB962C8B-B14F-4D97-AF65-F5344CB8AC3E}">
        <p14:creationId xmlns:p14="http://schemas.microsoft.com/office/powerpoint/2010/main" val="37174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Hypostasis analysis:-</a:t>
            </a:r>
          </a:p>
          <a:p>
            <a:pPr algn="l"/>
            <a:r>
              <a:rPr lang="en-US" sz="2000" dirty="0" smtClean="0">
                <a:latin typeface="Times New Roman" panose="02020603050405020304" pitchFamily="18" charset="0"/>
                <a:cs typeface="Times New Roman" panose="02020603050405020304" pitchFamily="18" charset="0"/>
              </a:rPr>
              <a:t> </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From the plot we can see that there is no proper relation between any kind of variable so we can’t use any logistic regression so we can use other kind of ML model like KNN,SVM etc.</a:t>
            </a:r>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8842" y="408562"/>
            <a:ext cx="5046945" cy="5051047"/>
          </a:xfrm>
          <a:prstGeom prst="rect">
            <a:avLst/>
          </a:prstGeom>
        </p:spPr>
      </p:pic>
    </p:spTree>
    <p:extLst>
      <p:ext uri="{BB962C8B-B14F-4D97-AF65-F5344CB8AC3E}">
        <p14:creationId xmlns:p14="http://schemas.microsoft.com/office/powerpoint/2010/main" val="128864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sz="2000" dirty="0" smtClean="0">
                <a:latin typeface="Times New Roman" panose="02020603050405020304" pitchFamily="18" charset="0"/>
                <a:cs typeface="Times New Roman" panose="02020603050405020304" pitchFamily="18" charset="0"/>
              </a:rPr>
              <a:t>For the train the ML model we have to deal with outliers so it can be deal in 3 ways </a:t>
            </a:r>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dataset was trained for 3 different way of dealing outliers and got the 3 different accuracy for the same ml parameter.</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accuracy of the model with outliers  =  85.80645161290322%.</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accuracy of the model without outliers  =  89.82456140350877%.</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accuracy of the model with replacing outliers  =  86.56330749354005%.</a:t>
            </a:r>
          </a:p>
          <a:p>
            <a:pPr algn="l"/>
            <a:r>
              <a:rPr lang="en-US" sz="2000" dirty="0" smtClean="0">
                <a:latin typeface="Times New Roman" panose="02020603050405020304" pitchFamily="18" charset="0"/>
                <a:cs typeface="Times New Roman" panose="02020603050405020304" pitchFamily="18" charset="0"/>
              </a:rPr>
              <a:t>Now we can see that data with outliers has the highest accuracy compare to other 2 ways.</a:t>
            </a:r>
          </a:p>
          <a:p>
            <a:pPr algn="l"/>
            <a:r>
              <a:rPr lang="en-US" sz="2000" dirty="0" smtClean="0">
                <a:latin typeface="Times New Roman" panose="02020603050405020304" pitchFamily="18" charset="0"/>
                <a:cs typeface="Times New Roman" panose="02020603050405020304" pitchFamily="18" charset="0"/>
              </a:rPr>
              <a:t>So we can say that outliers may not effect the prediction of the model so for the further prediction with different ML model will  outliers have outliers.</a:t>
            </a:r>
          </a:p>
          <a:p>
            <a:pPr algn="l"/>
            <a:r>
              <a:rPr lang="en-US" sz="2000" dirty="0" smtClean="0">
                <a:latin typeface="Times New Roman" panose="02020603050405020304" pitchFamily="18" charset="0"/>
                <a:cs typeface="Times New Roman" panose="02020603050405020304" pitchFamily="18" charset="0"/>
              </a:rPr>
              <a:t>And from the plot we can see that AUC curve for the all the 3 different type of model does not have much changes the area under the plot is almost the same.</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4749"/>
            <a:ext cx="3939691" cy="31475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154" y="544749"/>
            <a:ext cx="3939691" cy="31475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077" y="544749"/>
            <a:ext cx="3939691" cy="3147584"/>
          </a:xfrm>
          <a:prstGeom prst="rect">
            <a:avLst/>
          </a:prstGeom>
        </p:spPr>
      </p:pic>
    </p:spTree>
    <p:extLst>
      <p:ext uri="{BB962C8B-B14F-4D97-AF65-F5344CB8AC3E}">
        <p14:creationId xmlns:p14="http://schemas.microsoft.com/office/powerpoint/2010/main" val="24017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The dataset was then trained for the different type of classification model where to find the best output.</a:t>
            </a:r>
          </a:p>
          <a:p>
            <a:pPr algn="l"/>
            <a:r>
              <a:rPr lang="en-US" sz="2000" dirty="0" smtClean="0">
                <a:latin typeface="Times New Roman" panose="02020603050405020304" pitchFamily="18" charset="0"/>
                <a:cs typeface="Times New Roman" panose="02020603050405020304" pitchFamily="18" charset="0"/>
              </a:rPr>
              <a:t>The model which were used for the prediction was </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Support vector machine.</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K </a:t>
            </a:r>
            <a:r>
              <a:rPr lang="en-IN" sz="2000" dirty="0" err="1" smtClean="0">
                <a:latin typeface="Times New Roman" panose="02020603050405020304" pitchFamily="18" charset="0"/>
                <a:cs typeface="Times New Roman" panose="02020603050405020304" pitchFamily="18" charset="0"/>
              </a:rPr>
              <a:t>Neighbors</a:t>
            </a:r>
            <a:r>
              <a:rPr lang="en-IN" sz="2000" dirty="0" smtClean="0">
                <a:latin typeface="Times New Roman" panose="02020603050405020304" pitchFamily="18" charset="0"/>
                <a:cs typeface="Times New Roman" panose="02020603050405020304" pitchFamily="18" charset="0"/>
              </a:rPr>
              <a:t> Classifier.</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Decision Tree Classifier.</a:t>
            </a:r>
          </a:p>
          <a:p>
            <a:pPr marL="342900" indent="-342900" algn="l">
              <a:buFont typeface="Arial" panose="020B0604020202020204" pitchFamily="34" charset="0"/>
              <a:buChar char="•"/>
            </a:pPr>
            <a:r>
              <a:rPr lang="en-IN" sz="2000" dirty="0" err="1" smtClean="0">
                <a:latin typeface="Times New Roman" panose="02020603050405020304" pitchFamily="18" charset="0"/>
                <a:cs typeface="Times New Roman" panose="02020603050405020304" pitchFamily="18" charset="0"/>
              </a:rPr>
              <a:t>XGBoost</a:t>
            </a:r>
            <a:r>
              <a:rPr lang="en-IN"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Random Forest Classifier</a:t>
            </a:r>
            <a:r>
              <a:rPr lang="en-I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)Support </a:t>
            </a:r>
            <a:r>
              <a:rPr lang="en-US" sz="2000" dirty="0" smtClean="0">
                <a:latin typeface="Times New Roman" panose="02020603050405020304" pitchFamily="18" charset="0"/>
                <a:cs typeface="Times New Roman" panose="02020603050405020304" pitchFamily="18" charset="0"/>
              </a:rPr>
              <a:t>Vector machine model was trained with parameter with (C=1,gamma=1,kernel='linear‘).</a:t>
            </a:r>
          </a:p>
          <a:p>
            <a:pPr algn="l"/>
            <a:r>
              <a:rPr lang="en-US" sz="2000" dirty="0" smtClean="0">
                <a:latin typeface="Times New Roman" panose="02020603050405020304" pitchFamily="18" charset="0"/>
                <a:cs typeface="Times New Roman" panose="02020603050405020304" pitchFamily="18" charset="0"/>
              </a:rPr>
              <a:t>Where c=Regularization Parameter ,gamma=Kernel Coefficient ,kernel =dividing plan</a:t>
            </a:r>
            <a:endParaRPr lang="en-IN"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38309"/>
            <a:ext cx="4114800" cy="3287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351" y="3739805"/>
            <a:ext cx="5872772" cy="2699906"/>
          </a:xfrm>
          <a:prstGeom prst="rect">
            <a:avLst/>
          </a:prstGeom>
        </p:spPr>
      </p:pic>
    </p:spTree>
    <p:extLst>
      <p:ext uri="{BB962C8B-B14F-4D97-AF65-F5344CB8AC3E}">
        <p14:creationId xmlns:p14="http://schemas.microsoft.com/office/powerpoint/2010/main" val="275537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Decision Tree Classifier model was trained with parameter with (criterion='entropy',</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=3,splitter='random</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Where Criterion is method for selecting the variables from data ,</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 =number of trees</a:t>
            </a:r>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 model was trained with parameter with (gamma=0.1,n_estimators=4</a:t>
            </a:r>
            <a:r>
              <a:rPr lang="en-US" sz="2000" dirty="0" smtClean="0">
                <a:latin typeface="Times New Roman" panose="02020603050405020304" pitchFamily="18" charset="0"/>
                <a:cs typeface="Times New Roman" panose="02020603050405020304" pitchFamily="18" charset="0"/>
              </a:rPr>
              <a:t>).</a:t>
            </a:r>
          </a:p>
          <a:p>
            <a:pPr algn="l"/>
            <a:r>
              <a:rPr lang="en-US" sz="2000" dirty="0" smtClean="0">
                <a:latin typeface="Times New Roman" panose="02020603050405020304" pitchFamily="18" charset="0"/>
                <a:cs typeface="Times New Roman" panose="02020603050405020304" pitchFamily="18" charset="0"/>
              </a:rPr>
              <a:t>Here Gamma is minimum error step and estimators is number of trees</a:t>
            </a:r>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273" y="862641"/>
            <a:ext cx="6895700" cy="277899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2256"/>
            <a:ext cx="3774331" cy="28393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701" y="4363254"/>
            <a:ext cx="5585315" cy="252917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 y="4363254"/>
            <a:ext cx="3696693" cy="2796828"/>
          </a:xfrm>
          <a:prstGeom prst="rect">
            <a:avLst/>
          </a:prstGeom>
        </p:spPr>
      </p:pic>
    </p:spTree>
    <p:extLst>
      <p:ext uri="{BB962C8B-B14F-4D97-AF65-F5344CB8AC3E}">
        <p14:creationId xmlns:p14="http://schemas.microsoft.com/office/powerpoint/2010/main" val="124120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914</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33</cp:revision>
  <dcterms:created xsi:type="dcterms:W3CDTF">2023-01-18T15:41:12Z</dcterms:created>
  <dcterms:modified xsi:type="dcterms:W3CDTF">2023-01-19T15:20:09Z</dcterms:modified>
</cp:coreProperties>
</file>