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3"/>
  </p:notesMasterIdLst>
  <p:sldIdLst>
    <p:sldId id="256" r:id="rId3"/>
    <p:sldId id="264" r:id="rId4"/>
    <p:sldId id="260" r:id="rId5"/>
    <p:sldId id="261" r:id="rId6"/>
    <p:sldId id="265" r:id="rId7"/>
    <p:sldId id="266" r:id="rId8"/>
    <p:sldId id="267" r:id="rId9"/>
    <p:sldId id="268" r:id="rId10"/>
    <p:sldId id="269" r:id="rId11"/>
    <p:sldId id="270" r:id="rId12"/>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06C"/>
    <a:srgbClr val="E15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56" autoAdjust="0"/>
    <p:restoredTop sz="90585"/>
  </p:normalViewPr>
  <p:slideViewPr>
    <p:cSldViewPr snapToGrid="0">
      <p:cViewPr varScale="1">
        <p:scale>
          <a:sx n="100" d="100"/>
          <a:sy n="100" d="100"/>
        </p:scale>
        <p:origin x="1112" y="184"/>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170315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548824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05"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9" r:id="rId3" imgW="1587" imgH="1587" progId="TCLayout.ActiveDocument.1">
                  <p:embed/>
                </p:oleObj>
              </mc:Choice>
              <mc:Fallback>
                <p:oleObj r:id="rId3" imgW="1587" imgH="1587" progId="TCLayout.ActiveDocument.1">
                  <p:embed/>
                  <p:pic>
                    <p:nvPicPr>
                      <p:cNvPr id="21" name="Google Shape;21;p11"/>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371475" algn="l">
              <a:lnSpc>
                <a:spcPct val="100000"/>
              </a:lnSpc>
              <a:spcBef>
                <a:spcPts val="0"/>
              </a:spcBef>
              <a:spcAft>
                <a:spcPts val="0"/>
              </a:spcAft>
              <a:buSzPts val="2250"/>
              <a:buChar char="▪"/>
              <a:defRPr/>
            </a:lvl2pPr>
            <a:lvl3pPr marL="1371600" lvl="2" indent="-365760" algn="l">
              <a:lnSpc>
                <a:spcPct val="100000"/>
              </a:lnSpc>
              <a:spcBef>
                <a:spcPts val="0"/>
              </a:spcBef>
              <a:spcAft>
                <a:spcPts val="0"/>
              </a:spcAft>
              <a:buSzPts val="2160"/>
              <a:buChar char="–"/>
              <a:defRPr/>
            </a:lvl3pPr>
            <a:lvl4pPr marL="1828800" lvl="3" indent="-365760" algn="l">
              <a:lnSpc>
                <a:spcPct val="100000"/>
              </a:lnSpc>
              <a:spcBef>
                <a:spcPts val="0"/>
              </a:spcBef>
              <a:spcAft>
                <a:spcPts val="0"/>
              </a:spcAft>
              <a:buSzPts val="2160"/>
              <a:buChar char="▫"/>
              <a:defRPr/>
            </a:lvl4pPr>
            <a:lvl5pPr marL="2286000" lvl="4" indent="-330326" algn="l">
              <a:lnSpc>
                <a:spcPct val="100000"/>
              </a:lnSpc>
              <a:spcBef>
                <a:spcPts val="0"/>
              </a:spcBef>
              <a:spcAft>
                <a:spcPts val="0"/>
              </a:spcAft>
              <a:buSzPts val="1602"/>
              <a:buChar char="-"/>
              <a:defRPr/>
            </a:lvl5pPr>
            <a:lvl6pPr marL="2743200" lvl="5" indent="-330326" algn="l">
              <a:lnSpc>
                <a:spcPct val="100000"/>
              </a:lnSpc>
              <a:spcBef>
                <a:spcPts val="0"/>
              </a:spcBef>
              <a:spcAft>
                <a:spcPts val="0"/>
              </a:spcAft>
              <a:buSzPts val="1602"/>
              <a:buChar char="-"/>
              <a:defRPr/>
            </a:lvl6pPr>
            <a:lvl7pPr marL="3200400" lvl="6" indent="-330326" algn="l">
              <a:lnSpc>
                <a:spcPct val="100000"/>
              </a:lnSpc>
              <a:spcBef>
                <a:spcPts val="0"/>
              </a:spcBef>
              <a:spcAft>
                <a:spcPts val="0"/>
              </a:spcAft>
              <a:buSzPts val="1602"/>
              <a:buChar char="-"/>
              <a:defRPr/>
            </a:lvl7pPr>
            <a:lvl8pPr marL="3657600" lvl="7" indent="-330327" algn="l">
              <a:lnSpc>
                <a:spcPct val="100000"/>
              </a:lnSpc>
              <a:spcBef>
                <a:spcPts val="0"/>
              </a:spcBef>
              <a:spcAft>
                <a:spcPts val="0"/>
              </a:spcAft>
              <a:buSzPts val="1602"/>
              <a:buChar char="-"/>
              <a:defRPr/>
            </a:lvl8pPr>
            <a:lvl9pPr marL="4114800" lvl="8" indent="-330327" algn="l">
              <a:lnSpc>
                <a:spcPct val="100000"/>
              </a:lnSpc>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1" r:id="rId5" imgW="158750" imgH="158750" progId="TCLayout.ActiveDocument.1">
                  <p:embed/>
                </p:oleObj>
              </mc:Choice>
              <mc:Fallback>
                <p:oleObj r:id="rId5" imgW="158750" imgH="158750" progId="TCLayout.ActiveDocument.1">
                  <p:embed/>
                  <p:pic>
                    <p:nvPicPr>
                      <p:cNvPr id="8" name="Google Shape;8;p9"/>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AEMR Case Study – Executive Presentation</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dirty="0">
                <a:solidFill>
                  <a:schemeClr val="dk1"/>
                </a:solidFill>
              </a:rPr>
              <a:t>Lokesh Mamidisetti</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B0EA-F777-714C-8430-1960AB60B27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9725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21" name="slide2" descr="Sheet 1">
            <a:extLst>
              <a:ext uri="{FF2B5EF4-FFF2-40B4-BE49-F238E27FC236}">
                <a16:creationId xmlns:a16="http://schemas.microsoft.com/office/drawing/2014/main" id="{568B8C0F-9221-4CDD-8BC2-2EAC93C855AB}"/>
              </a:ext>
            </a:extLst>
          </p:cNvPr>
          <p:cNvPicPr>
            <a:picLocks noChangeAspect="1"/>
          </p:cNvPicPr>
          <p:nvPr/>
        </p:nvPicPr>
        <p:blipFill rotWithShape="1">
          <a:blip r:embed="rId4">
            <a:extLst>
              <a:ext uri="{28A0092B-C50C-407E-A947-70E740481C1C}">
                <a14:useLocalDpi xmlns:a14="http://schemas.microsoft.com/office/drawing/2010/main" val="0"/>
              </a:ext>
            </a:extLst>
          </a:blip>
          <a:srcRect r="14980"/>
          <a:stretch/>
        </p:blipFill>
        <p:spPr>
          <a:xfrm>
            <a:off x="237840" y="932440"/>
            <a:ext cx="8512516" cy="4328957"/>
          </a:xfrm>
          <a:prstGeom prst="rect">
            <a:avLst/>
          </a:prstGeom>
        </p:spPr>
      </p:pic>
      <p:pic>
        <p:nvPicPr>
          <p:cNvPr id="24" name="slide2" descr="Sheet 1">
            <a:extLst>
              <a:ext uri="{FF2B5EF4-FFF2-40B4-BE49-F238E27FC236}">
                <a16:creationId xmlns:a16="http://schemas.microsoft.com/office/drawing/2014/main" id="{F9186A11-1742-48B8-ADE2-963C7575F766}"/>
              </a:ext>
            </a:extLst>
          </p:cNvPr>
          <p:cNvPicPr>
            <a:picLocks noChangeAspect="1"/>
          </p:cNvPicPr>
          <p:nvPr/>
        </p:nvPicPr>
        <p:blipFill rotWithShape="1">
          <a:blip r:embed="rId5">
            <a:extLst>
              <a:ext uri="{28A0092B-C50C-407E-A947-70E740481C1C}">
                <a14:useLocalDpi xmlns:a14="http://schemas.microsoft.com/office/drawing/2010/main" val="0"/>
              </a:ext>
            </a:extLst>
          </a:blip>
          <a:srcRect l="88095" t="9499" b="77217"/>
          <a:stretch/>
        </p:blipFill>
        <p:spPr>
          <a:xfrm>
            <a:off x="7381334" y="4984485"/>
            <a:ext cx="1369022" cy="606518"/>
          </a:xfrm>
          <a:prstGeom prst="rect">
            <a:avLst/>
          </a:prstGeom>
        </p:spPr>
      </p:pic>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95" r:id="rId6" imgW="1587" imgH="1587" progId="TCLayout.ActiveDocument.1">
                  <p:embed/>
                </p:oleObj>
              </mc:Choice>
              <mc:Fallback>
                <p:oleObj r:id="rId6" imgW="1587" imgH="1587" progId="TCLayout.ActiveDocument.1">
                  <p:embed/>
                  <p:pic>
                    <p:nvPicPr>
                      <p:cNvPr id="50" name="Google Shape;50;p2"/>
                      <p:cNvPicPr preferRelativeResize="0"/>
                      <p:nvPr/>
                    </p:nvPicPr>
                    <p:blipFill rotWithShape="1">
                      <a:blip r:embed="rId7">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02424" y="107775"/>
            <a:ext cx="8789919"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While energy loss trends are consistent YoY, December’17 experienced a 115.4% increase in energy loss (MW) compared to December ‘16, indicating plant inefficiencies due to outages</a:t>
            </a:r>
            <a:endParaRPr dirty="0"/>
          </a:p>
        </p:txBody>
      </p:sp>
      <p:sp>
        <p:nvSpPr>
          <p:cNvPr id="52" name="Google Shape;52;p2"/>
          <p:cNvSpPr txBox="1"/>
          <p:nvPr/>
        </p:nvSpPr>
        <p:spPr>
          <a:xfrm>
            <a:off x="4324448" y="1252100"/>
            <a:ext cx="1940161"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Total Energy Loss: 128K MW</a:t>
            </a:r>
            <a:endParaRPr sz="1400" b="0" i="0" u="none" strike="noStrike" cap="none" dirty="0">
              <a:solidFill>
                <a:srgbClr val="000000"/>
              </a:solidFill>
              <a:latin typeface="Arial"/>
              <a:ea typeface="Arial"/>
              <a:cs typeface="Arial"/>
              <a:sym typeface="Arial"/>
            </a:endParaRPr>
          </a:p>
        </p:txBody>
      </p:sp>
      <p:sp>
        <p:nvSpPr>
          <p:cNvPr id="53" name="Google Shape;53;p2"/>
          <p:cNvSpPr txBox="1"/>
          <p:nvPr/>
        </p:nvSpPr>
        <p:spPr>
          <a:xfrm>
            <a:off x="4325090" y="1480601"/>
            <a:ext cx="2161426"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Dec. Energy Loss: 7K MW  </a:t>
            </a:r>
            <a:endParaRPr sz="1400" b="0" i="0" u="none" strike="noStrike" cap="none" dirty="0">
              <a:solidFill>
                <a:srgbClr val="000000"/>
              </a:solidFill>
              <a:latin typeface="Arial"/>
              <a:ea typeface="Arial"/>
              <a:cs typeface="Arial"/>
              <a:sym typeface="Arial"/>
            </a:endParaRPr>
          </a:p>
        </p:txBody>
      </p:sp>
      <p:sp>
        <p:nvSpPr>
          <p:cNvPr id="54" name="Google Shape;54;p2"/>
          <p:cNvSpPr txBox="1"/>
          <p:nvPr/>
        </p:nvSpPr>
        <p:spPr>
          <a:xfrm>
            <a:off x="4325091" y="1705922"/>
            <a:ext cx="185073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Avg Loss: 26K MW</a:t>
            </a:r>
            <a:endParaRPr lang="en-US" sz="1400" b="0" i="0" u="none" strike="noStrike" cap="none" dirty="0">
              <a:solidFill>
                <a:srgbClr val="000000"/>
              </a:solidFill>
              <a:latin typeface="Arial"/>
              <a:ea typeface="Arial"/>
              <a:cs typeface="Arial"/>
              <a:sym typeface="Arial"/>
            </a:endParaRPr>
          </a:p>
        </p:txBody>
      </p:sp>
      <p:sp>
        <p:nvSpPr>
          <p:cNvPr id="55" name="Google Shape;55;p2"/>
          <p:cNvSpPr/>
          <p:nvPr/>
        </p:nvSpPr>
        <p:spPr>
          <a:xfrm>
            <a:off x="4372471" y="1234671"/>
            <a:ext cx="3732657" cy="833523"/>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57" name="Google Shape;57;p2"/>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AEMR Data 2016 - 2017</a:t>
            </a:r>
            <a:endParaRPr sz="1400" b="0" i="0" u="none" strike="noStrike" cap="none" dirty="0">
              <a:solidFill>
                <a:srgbClr val="000000"/>
              </a:solidFill>
              <a:latin typeface="Arial"/>
              <a:ea typeface="Arial"/>
              <a:cs typeface="Arial"/>
              <a:sym typeface="Arial"/>
            </a:endParaRPr>
          </a:p>
        </p:txBody>
      </p:sp>
      <p:cxnSp>
        <p:nvCxnSpPr>
          <p:cNvPr id="58" name="Google Shape;58;p2"/>
          <p:cNvCxnSpPr>
            <a:cxnSpLocks/>
            <a:stCxn id="55" idx="0"/>
            <a:endCxn id="55" idx="2"/>
          </p:cNvCxnSpPr>
          <p:nvPr/>
        </p:nvCxnSpPr>
        <p:spPr>
          <a:xfrm>
            <a:off x="6238800" y="1234671"/>
            <a:ext cx="0" cy="833523"/>
          </a:xfrm>
          <a:prstGeom prst="straightConnector1">
            <a:avLst/>
          </a:prstGeom>
          <a:noFill/>
          <a:ln w="12700" cap="flat" cmpd="sng">
            <a:solidFill>
              <a:srgbClr val="002060"/>
            </a:solidFill>
            <a:prstDash val="dash"/>
            <a:round/>
            <a:headEnd type="none" w="sm" len="sm"/>
            <a:tailEnd type="none" w="sm" len="sm"/>
          </a:ln>
        </p:spPr>
      </p:cxnSp>
      <p:sp>
        <p:nvSpPr>
          <p:cNvPr id="59" name="Google Shape;59;p2"/>
          <p:cNvSpPr txBox="1"/>
          <p:nvPr/>
        </p:nvSpPr>
        <p:spPr>
          <a:xfrm>
            <a:off x="6215109" y="1262337"/>
            <a:ext cx="211597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Total Energy Loss: 124K MW</a:t>
            </a:r>
            <a:endParaRPr sz="1400" b="0" i="0" u="none" strike="noStrike" cap="none" dirty="0">
              <a:solidFill>
                <a:srgbClr val="000000"/>
              </a:solidFill>
              <a:latin typeface="Arial"/>
              <a:ea typeface="Arial"/>
              <a:cs typeface="Arial"/>
              <a:sym typeface="Arial"/>
            </a:endParaRPr>
          </a:p>
        </p:txBody>
      </p:sp>
      <p:sp>
        <p:nvSpPr>
          <p:cNvPr id="60" name="Google Shape;60;p2"/>
          <p:cNvSpPr txBox="1"/>
          <p:nvPr/>
        </p:nvSpPr>
        <p:spPr>
          <a:xfrm>
            <a:off x="6215110" y="1480601"/>
            <a:ext cx="2161426"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Dec. Energy Loss: 16K MW</a:t>
            </a:r>
            <a:endParaRPr sz="1400" b="0" i="0" u="none" strike="noStrike" cap="none" dirty="0">
              <a:solidFill>
                <a:srgbClr val="000000"/>
              </a:solidFill>
              <a:latin typeface="Arial"/>
              <a:ea typeface="Arial"/>
              <a:cs typeface="Arial"/>
              <a:sym typeface="Arial"/>
            </a:endParaRPr>
          </a:p>
        </p:txBody>
      </p:sp>
      <p:sp>
        <p:nvSpPr>
          <p:cNvPr id="61" name="Google Shape;61;p2"/>
          <p:cNvSpPr txBox="1"/>
          <p:nvPr/>
        </p:nvSpPr>
        <p:spPr>
          <a:xfrm>
            <a:off x="6215110" y="1695388"/>
            <a:ext cx="185073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Avg Loss: 23K MW</a:t>
            </a:r>
            <a:endParaRPr sz="1400" b="0" i="0" u="none" strike="noStrike" cap="none" dirty="0">
              <a:solidFill>
                <a:srgbClr val="000000"/>
              </a:solidFill>
              <a:latin typeface="Arial"/>
              <a:ea typeface="Arial"/>
              <a:cs typeface="Arial"/>
              <a:sym typeface="Arial"/>
            </a:endParaRPr>
          </a:p>
        </p:txBody>
      </p:sp>
      <p:sp>
        <p:nvSpPr>
          <p:cNvPr id="62" name="Google Shape;62;p2"/>
          <p:cNvSpPr/>
          <p:nvPr/>
        </p:nvSpPr>
        <p:spPr>
          <a:xfrm>
            <a:off x="4372471" y="1008757"/>
            <a:ext cx="641400" cy="21720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2016</a:t>
            </a:r>
            <a:endParaRPr sz="1400" b="0" i="0" u="none" strike="noStrike" cap="none" dirty="0">
              <a:solidFill>
                <a:srgbClr val="000000"/>
              </a:solidFill>
              <a:latin typeface="Arial"/>
              <a:ea typeface="Arial"/>
              <a:cs typeface="Arial"/>
              <a:sym typeface="Arial"/>
            </a:endParaRPr>
          </a:p>
        </p:txBody>
      </p:sp>
      <p:sp>
        <p:nvSpPr>
          <p:cNvPr id="63" name="Google Shape;63;p2"/>
          <p:cNvSpPr/>
          <p:nvPr/>
        </p:nvSpPr>
        <p:spPr>
          <a:xfrm>
            <a:off x="6264609" y="1007897"/>
            <a:ext cx="641444"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2017</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557695" y="5571981"/>
            <a:ext cx="7837085" cy="707846"/>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34950" marR="0" lvl="0" indent="-171450" algn="l" rtl="0">
              <a:lnSpc>
                <a:spcPct val="100000"/>
              </a:lnSpc>
              <a:spcBef>
                <a:spcPts val="0"/>
              </a:spcBef>
              <a:spcAft>
                <a:spcPts val="0"/>
              </a:spcAft>
              <a:buClr>
                <a:schemeClr val="dk1"/>
              </a:buClr>
              <a:buSzPts val="1000"/>
              <a:buFont typeface="Arial" panose="020B0604020202020204" pitchFamily="34" charset="0"/>
              <a:buChar char="•"/>
            </a:pPr>
            <a:r>
              <a:rPr lang="en-US" sz="1000" b="1" i="0" u="none" strike="noStrike" cap="none" dirty="0">
                <a:solidFill>
                  <a:schemeClr val="dk1"/>
                </a:solidFill>
                <a:latin typeface="Arial"/>
                <a:ea typeface="Arial"/>
                <a:cs typeface="Arial"/>
                <a:sym typeface="Arial"/>
              </a:rPr>
              <a:t>The 115.4% increase in energy loss during December was caused by number of outage events in AURICON increasing by 84 (763.6%) thereby increasing energy loss by 5,997 MW (460.9%).</a:t>
            </a:r>
          </a:p>
          <a:p>
            <a:pPr marL="234950" marR="0" lvl="0" indent="-171450" algn="l" rtl="0">
              <a:lnSpc>
                <a:spcPct val="100000"/>
              </a:lnSpc>
              <a:spcBef>
                <a:spcPts val="0"/>
              </a:spcBef>
              <a:spcAft>
                <a:spcPts val="0"/>
              </a:spcAft>
              <a:buClr>
                <a:schemeClr val="dk1"/>
              </a:buClr>
              <a:buSzPts val="1000"/>
              <a:buFont typeface="Arial" panose="020B0604020202020204" pitchFamily="34" charset="0"/>
              <a:buChar char="•"/>
            </a:pPr>
            <a:r>
              <a:rPr lang="en-US" sz="1000" b="1" i="0" u="none" strike="noStrike" cap="none" dirty="0">
                <a:solidFill>
                  <a:schemeClr val="dk1"/>
                </a:solidFill>
                <a:latin typeface="Arial"/>
                <a:ea typeface="Arial"/>
                <a:cs typeface="Arial"/>
                <a:sym typeface="Arial"/>
              </a:rPr>
              <a:t>Overall total energy loss decreased by 4K MW despite the sharp increase in the December month which indicates </a:t>
            </a:r>
            <a:r>
              <a:rPr lang="en-US" sz="1000" b="1" dirty="0">
                <a:solidFill>
                  <a:schemeClr val="dk1"/>
                </a:solidFill>
              </a:rPr>
              <a:t>December experienced an increase of unplanned (forced) outages which was also caused by the AURICON provider</a:t>
            </a:r>
            <a:endParaRPr sz="1000" b="1" i="0" u="none" strike="noStrike" cap="none" dirty="0">
              <a:solidFill>
                <a:schemeClr val="dk1"/>
              </a:solidFill>
              <a:latin typeface="Arial"/>
              <a:ea typeface="Arial"/>
              <a:cs typeface="Arial"/>
              <a:sym typeface="Arial"/>
            </a:endParaRPr>
          </a:p>
        </p:txBody>
      </p:sp>
      <p:sp>
        <p:nvSpPr>
          <p:cNvPr id="65" name="Google Shape;65;p2"/>
          <p:cNvSpPr/>
          <p:nvPr/>
        </p:nvSpPr>
        <p:spPr>
          <a:xfrm>
            <a:off x="8207505" y="1462716"/>
            <a:ext cx="272138" cy="2689616"/>
          </a:xfrm>
          <a:prstGeom prst="rect">
            <a:avLst/>
          </a:prstGeom>
          <a:noFill/>
          <a:ln w="1905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66" name="Google Shape;66;p2"/>
          <p:cNvSpPr/>
          <p:nvPr/>
        </p:nvSpPr>
        <p:spPr>
          <a:xfrm>
            <a:off x="539451" y="5347398"/>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829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2" name="Google Shape;182;p5"/>
          <p:cNvSpPr txBox="1">
            <a:spLocks noGrp="1"/>
          </p:cNvSpPr>
          <p:nvPr>
            <p:ph type="title"/>
          </p:nvPr>
        </p:nvSpPr>
        <p:spPr>
          <a:xfrm>
            <a:off x="171449" y="191501"/>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solidFill>
                  <a:srgbClr val="002060"/>
                </a:solidFill>
              </a:rPr>
              <a:t>Plant outages increased overall YoY, with Forced outages accounting for over half of the total in 2016 and 2017</a:t>
            </a:r>
            <a:endParaRPr sz="1600" b="1" i="0" u="none" strike="noStrike" cap="none" dirty="0">
              <a:solidFill>
                <a:srgbClr val="002060"/>
              </a:solidFill>
              <a:latin typeface="Arial"/>
              <a:ea typeface="Arial"/>
              <a:cs typeface="Arial"/>
              <a:sym typeface="Arial"/>
            </a:endParaRPr>
          </a:p>
        </p:txBody>
      </p:sp>
      <p:sp>
        <p:nvSpPr>
          <p:cNvPr id="183" name="Google Shape;183;p5"/>
          <p:cNvSpPr/>
          <p:nvPr/>
        </p:nvSpPr>
        <p:spPr>
          <a:xfrm>
            <a:off x="620248" y="4851075"/>
            <a:ext cx="7801739" cy="1155774"/>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84" name="Google Shape;184;p5"/>
          <p:cNvSpPr txBox="1"/>
          <p:nvPr/>
        </p:nvSpPr>
        <p:spPr>
          <a:xfrm>
            <a:off x="539451" y="4543298"/>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85" name="Google Shape;185;p5"/>
          <p:cNvSpPr txBox="1"/>
          <p:nvPr/>
        </p:nvSpPr>
        <p:spPr>
          <a:xfrm>
            <a:off x="711835" y="4882679"/>
            <a:ext cx="7617521" cy="109256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300" i="0" u="none" strike="noStrike" cap="none" dirty="0">
                <a:solidFill>
                  <a:schemeClr val="dk1"/>
                </a:solidFill>
                <a:latin typeface="Arial"/>
                <a:ea typeface="Arial"/>
                <a:cs typeface="Arial"/>
                <a:sym typeface="Arial"/>
              </a:rPr>
              <a:t>Forced outages increased by about 9% YoY which indicates there is likely an issue </a:t>
            </a:r>
            <a:r>
              <a:rPr lang="en-US" sz="1300" dirty="0">
                <a:solidFill>
                  <a:schemeClr val="dk1"/>
                </a:solidFill>
              </a:rPr>
              <a:t>with the functionality of one or more of the operating plants</a:t>
            </a:r>
          </a:p>
          <a:p>
            <a:pPr marL="285750" indent="-285750">
              <a:buClr>
                <a:schemeClr val="dk1"/>
              </a:buClr>
              <a:buSzPts val="1400"/>
              <a:buFont typeface="Noto Sans Symbols"/>
              <a:buChar char="▪"/>
            </a:pPr>
            <a:r>
              <a:rPr lang="en-US" sz="1300" dirty="0">
                <a:solidFill>
                  <a:schemeClr val="dk1"/>
                </a:solidFill>
              </a:rPr>
              <a:t>The high number of forced outages can be a cause for concern because it is unpredictable strain on the entire network. Efforts should focus on minimizing the number of forced outages in the upcoming year</a:t>
            </a:r>
            <a:endParaRPr sz="1300" i="0" u="none" strike="noStrike" cap="none" dirty="0">
              <a:solidFill>
                <a:srgbClr val="000000"/>
              </a:solidFill>
              <a:latin typeface="Arial"/>
              <a:ea typeface="Arial"/>
              <a:cs typeface="Arial"/>
              <a:sym typeface="Arial"/>
            </a:endParaRPr>
          </a:p>
        </p:txBody>
      </p:sp>
      <p:pic>
        <p:nvPicPr>
          <p:cNvPr id="8" name="slide3" descr="Exec Slide (2)">
            <a:extLst>
              <a:ext uri="{FF2B5EF4-FFF2-40B4-BE49-F238E27FC236}">
                <a16:creationId xmlns:a16="http://schemas.microsoft.com/office/drawing/2014/main" id="{55725836-D257-4B07-ACBC-A42E120E0AED}"/>
              </a:ext>
            </a:extLst>
          </p:cNvPr>
          <p:cNvPicPr>
            <a:picLocks noChangeAspect="1"/>
          </p:cNvPicPr>
          <p:nvPr/>
        </p:nvPicPr>
        <p:blipFill rotWithShape="1">
          <a:blip r:embed="rId3">
            <a:extLst>
              <a:ext uri="{28A0092B-C50C-407E-A947-70E740481C1C}">
                <a14:useLocalDpi xmlns:a14="http://schemas.microsoft.com/office/drawing/2010/main" val="0"/>
              </a:ext>
            </a:extLst>
          </a:blip>
          <a:srcRect r="24238"/>
          <a:stretch/>
        </p:blipFill>
        <p:spPr>
          <a:xfrm>
            <a:off x="1511300" y="1210742"/>
            <a:ext cx="5702300" cy="2854515"/>
          </a:xfrm>
          <a:prstGeom prst="rect">
            <a:avLst/>
          </a:prstGeom>
        </p:spPr>
      </p:pic>
      <p:sp>
        <p:nvSpPr>
          <p:cNvPr id="9" name="Google Shape;57;p2">
            <a:extLst>
              <a:ext uri="{FF2B5EF4-FFF2-40B4-BE49-F238E27FC236}">
                <a16:creationId xmlns:a16="http://schemas.microsoft.com/office/drawing/2014/main" id="{E5BBEA7F-5771-4776-9FA8-E41C9E079FAC}"/>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AEMR Data 2016 - 2017</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6"/>
          <p:cNvSpPr txBox="1"/>
          <p:nvPr/>
        </p:nvSpPr>
        <p:spPr>
          <a:xfrm>
            <a:off x="86345" y="908001"/>
            <a:ext cx="8370392"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Number of forced outages vs. </a:t>
            </a:r>
            <a:r>
              <a:rPr lang="en-US" sz="1196" b="1" dirty="0">
                <a:solidFill>
                  <a:srgbClr val="808080"/>
                </a:solidFill>
              </a:rPr>
              <a:t>all other categories (consequential, opportunistic, planned) by participant code</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lvl="0"/>
            <a:r>
              <a:rPr lang="en-US" sz="1600" b="1" i="0" u="none" strike="noStrike" cap="none" dirty="0">
                <a:solidFill>
                  <a:srgbClr val="002060"/>
                </a:solidFill>
                <a:latin typeface="Arial"/>
                <a:ea typeface="Arial"/>
                <a:cs typeface="Arial"/>
                <a:sym typeface="Arial"/>
              </a:rPr>
              <a:t>AURICON has th</a:t>
            </a:r>
            <a:r>
              <a:rPr lang="en-US" sz="1600" dirty="0">
                <a:solidFill>
                  <a:srgbClr val="002060"/>
                </a:solidFill>
              </a:rPr>
              <a:t>e highest increase of total outage events (93.6%) and the highest increase of </a:t>
            </a:r>
            <a:r>
              <a:rPr lang="en-US" sz="1600" i="1" dirty="0">
                <a:solidFill>
                  <a:srgbClr val="002060"/>
                </a:solidFill>
              </a:rPr>
              <a:t>forced</a:t>
            </a:r>
            <a:r>
              <a:rPr lang="en-US" sz="1600" dirty="0">
                <a:solidFill>
                  <a:srgbClr val="002060"/>
                </a:solidFill>
              </a:rPr>
              <a:t> outages YoY of all participants (135.6%) </a:t>
            </a:r>
            <a:endParaRPr sz="1600" b="1" i="0" u="none" strike="noStrike" cap="none" dirty="0">
              <a:solidFill>
                <a:srgbClr val="002060"/>
              </a:solidFill>
              <a:latin typeface="Arial"/>
              <a:ea typeface="Arial"/>
              <a:cs typeface="Arial"/>
              <a:sym typeface="Arial"/>
            </a:endParaRPr>
          </a:p>
        </p:txBody>
      </p:sp>
      <p:sp>
        <p:nvSpPr>
          <p:cNvPr id="196" name="Google Shape;196;p6"/>
          <p:cNvSpPr/>
          <p:nvPr/>
        </p:nvSpPr>
        <p:spPr>
          <a:xfrm>
            <a:off x="608856" y="5548115"/>
            <a:ext cx="7730074" cy="937804"/>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97" name="Google Shape;197;p6"/>
          <p:cNvSpPr txBox="1"/>
          <p:nvPr/>
        </p:nvSpPr>
        <p:spPr>
          <a:xfrm>
            <a:off x="539451" y="5267609"/>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98" name="Google Shape;198;p6"/>
          <p:cNvSpPr txBox="1"/>
          <p:nvPr/>
        </p:nvSpPr>
        <p:spPr>
          <a:xfrm>
            <a:off x="691913" y="5548115"/>
            <a:ext cx="7716422" cy="89251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300" dirty="0">
                <a:solidFill>
                  <a:schemeClr val="dk1"/>
                </a:solidFill>
              </a:rPr>
              <a:t>Not only did AURICON see the highest increase in overall outage events, but an overwhelming majority of those were forced outages, with an increase of 282 (135.6%) YoY</a:t>
            </a:r>
          </a:p>
          <a:p>
            <a:pPr marL="285750" marR="0" lvl="0" indent="-285750" algn="l" rtl="0">
              <a:lnSpc>
                <a:spcPct val="100000"/>
              </a:lnSpc>
              <a:spcBef>
                <a:spcPts val="0"/>
              </a:spcBef>
              <a:spcAft>
                <a:spcPts val="0"/>
              </a:spcAft>
              <a:buClr>
                <a:schemeClr val="dk1"/>
              </a:buClr>
              <a:buSzPts val="1400"/>
              <a:buFont typeface="Noto Sans Symbols"/>
              <a:buChar char="▪"/>
            </a:pPr>
            <a:r>
              <a:rPr lang="en-US" sz="1300" dirty="0">
                <a:solidFill>
                  <a:schemeClr val="dk1"/>
                </a:solidFill>
              </a:rPr>
              <a:t>Since forced outages are unplanned these factors point to AURICON as the most unreliable energy provider in the network</a:t>
            </a:r>
            <a:endParaRPr sz="1300" b="0" i="0" u="none" strike="noStrike" cap="none" dirty="0">
              <a:solidFill>
                <a:srgbClr val="000000"/>
              </a:solidFill>
              <a:latin typeface="Arial"/>
              <a:ea typeface="Arial"/>
              <a:cs typeface="Arial"/>
              <a:sym typeface="Arial"/>
            </a:endParaRPr>
          </a:p>
        </p:txBody>
      </p:sp>
      <p:sp>
        <p:nvSpPr>
          <p:cNvPr id="11" name="Google Shape;57;p2">
            <a:extLst>
              <a:ext uri="{FF2B5EF4-FFF2-40B4-BE49-F238E27FC236}">
                <a16:creationId xmlns:a16="http://schemas.microsoft.com/office/drawing/2014/main" id="{261846CF-0BDC-49EF-A129-68807408BF72}"/>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AEMR Data 2016 - 2017</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4ECE7D65-1C5E-4620-99EC-6F3BBF08E61A}"/>
              </a:ext>
            </a:extLst>
          </p:cNvPr>
          <p:cNvGrpSpPr/>
          <p:nvPr/>
        </p:nvGrpSpPr>
        <p:grpSpPr>
          <a:xfrm>
            <a:off x="364927" y="1203644"/>
            <a:ext cx="8370393" cy="4019063"/>
            <a:chOff x="364927" y="1203644"/>
            <a:chExt cx="8370393" cy="4019063"/>
          </a:xfrm>
        </p:grpSpPr>
        <p:pic>
          <p:nvPicPr>
            <p:cNvPr id="10" name="slide5" descr="Reason Breakdown (4)">
              <a:extLst>
                <a:ext uri="{FF2B5EF4-FFF2-40B4-BE49-F238E27FC236}">
                  <a16:creationId xmlns:a16="http://schemas.microsoft.com/office/drawing/2014/main" id="{F577414B-CC27-4404-A11E-B296A23B5FF3}"/>
                </a:ext>
              </a:extLst>
            </p:cNvPr>
            <p:cNvPicPr>
              <a:picLocks noChangeAspect="1"/>
            </p:cNvPicPr>
            <p:nvPr/>
          </p:nvPicPr>
          <p:blipFill rotWithShape="1">
            <a:blip r:embed="rId3">
              <a:extLst>
                <a:ext uri="{28A0092B-C50C-407E-A947-70E740481C1C}">
                  <a14:useLocalDpi xmlns:a14="http://schemas.microsoft.com/office/drawing/2010/main" val="0"/>
                </a:ext>
              </a:extLst>
            </a:blip>
            <a:srcRect t="8500" r="5507" b="10667"/>
            <a:stretch/>
          </p:blipFill>
          <p:spPr>
            <a:xfrm>
              <a:off x="364927" y="1203644"/>
              <a:ext cx="8370393" cy="4019063"/>
            </a:xfrm>
            <a:prstGeom prst="rect">
              <a:avLst/>
            </a:prstGeom>
            <a:solidFill>
              <a:srgbClr val="57606C"/>
            </a:solidFill>
          </p:spPr>
        </p:pic>
        <p:sp>
          <p:nvSpPr>
            <p:cNvPr id="8" name="Rectangle 7">
              <a:extLst>
                <a:ext uri="{FF2B5EF4-FFF2-40B4-BE49-F238E27FC236}">
                  <a16:creationId xmlns:a16="http://schemas.microsoft.com/office/drawing/2014/main" id="{5B32FB1B-5DEF-4169-A62E-3CF0CFF74E49}"/>
                </a:ext>
              </a:extLst>
            </p:cNvPr>
            <p:cNvSpPr/>
            <p:nvPr/>
          </p:nvSpPr>
          <p:spPr>
            <a:xfrm>
              <a:off x="7501466" y="4066163"/>
              <a:ext cx="220133" cy="296334"/>
            </a:xfrm>
            <a:prstGeom prst="rect">
              <a:avLst/>
            </a:prstGeom>
            <a:solidFill>
              <a:srgbClr val="576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6"/>
          <p:cNvSpPr txBox="1"/>
          <p:nvPr/>
        </p:nvSpPr>
        <p:spPr>
          <a:xfrm>
            <a:off x="171450" y="911124"/>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dirty="0">
                <a:solidFill>
                  <a:srgbClr val="808080"/>
                </a:solidFill>
              </a:rPr>
              <a:t>Participant’s energy loss (MW) and total outages; 2017 vs. Dec. ‘17</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206152" y="107394"/>
            <a:ext cx="8618538"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AURICON proves to be the largest source of energy loss and outage events in December’17 as well as the full year of 2017 when compared to the performance of all other providers</a:t>
            </a:r>
            <a:endParaRPr sz="1600" b="1" i="0" u="none" strike="noStrike" cap="none" dirty="0">
              <a:solidFill>
                <a:srgbClr val="002060"/>
              </a:solidFill>
              <a:latin typeface="Arial"/>
              <a:ea typeface="Arial"/>
              <a:cs typeface="Arial"/>
              <a:sym typeface="Arial"/>
            </a:endParaRPr>
          </a:p>
        </p:txBody>
      </p:sp>
      <p:sp>
        <p:nvSpPr>
          <p:cNvPr id="196" name="Google Shape;196;p6"/>
          <p:cNvSpPr/>
          <p:nvPr/>
        </p:nvSpPr>
        <p:spPr>
          <a:xfrm>
            <a:off x="608856" y="5287356"/>
            <a:ext cx="7730074" cy="1123384"/>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97" name="Google Shape;197;p6"/>
          <p:cNvSpPr txBox="1"/>
          <p:nvPr/>
        </p:nvSpPr>
        <p:spPr>
          <a:xfrm>
            <a:off x="539451" y="4986451"/>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98" name="Google Shape;198;p6"/>
          <p:cNvSpPr txBox="1"/>
          <p:nvPr/>
        </p:nvSpPr>
        <p:spPr>
          <a:xfrm>
            <a:off x="587805" y="5287356"/>
            <a:ext cx="7785827" cy="109256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300" b="0" i="0" u="none" strike="noStrike" cap="none" dirty="0">
                <a:solidFill>
                  <a:schemeClr val="dk1"/>
                </a:solidFill>
                <a:latin typeface="Arial"/>
                <a:ea typeface="Arial"/>
                <a:cs typeface="Arial"/>
                <a:sym typeface="Arial"/>
              </a:rPr>
              <a:t>Drilling down to just December, AURICON pro</a:t>
            </a:r>
            <a:r>
              <a:rPr lang="en-US" sz="1300" dirty="0">
                <a:solidFill>
                  <a:schemeClr val="dk1"/>
                </a:solidFill>
              </a:rPr>
              <a:t>ves to be the anomaly that caused the sharp decline seen in the monthly breakdown of energy loss</a:t>
            </a:r>
          </a:p>
          <a:p>
            <a:pPr marL="285750" indent="-285750">
              <a:buClr>
                <a:schemeClr val="dk1"/>
              </a:buClr>
              <a:buSzPts val="1400"/>
              <a:buFont typeface="Noto Sans Symbols"/>
              <a:buChar char="▪"/>
            </a:pPr>
            <a:r>
              <a:rPr lang="en-US" sz="1300" dirty="0">
                <a:solidFill>
                  <a:schemeClr val="dk1"/>
                </a:solidFill>
              </a:rPr>
              <a:t>AURICON drove the bulk of energy loss </a:t>
            </a:r>
            <a:r>
              <a:rPr lang="en-US" sz="1300" dirty="0"/>
              <a:t>not only in December, but also </a:t>
            </a:r>
            <a:r>
              <a:rPr lang="en-US" sz="1300" dirty="0">
                <a:solidFill>
                  <a:schemeClr val="dk1"/>
                </a:solidFill>
              </a:rPr>
              <a:t>for the entirety of 2017</a:t>
            </a:r>
            <a:r>
              <a:rPr lang="en-US" sz="1300" dirty="0"/>
              <a:t>, and should therefore be inspected for efficiency improvements or other root causes of an outage to mitigate its strain on the functionality of the network.</a:t>
            </a:r>
            <a:endParaRPr lang="en-US" sz="1300" dirty="0">
              <a:solidFill>
                <a:schemeClr val="dk1"/>
              </a:solidFill>
            </a:endParaRPr>
          </a:p>
        </p:txBody>
      </p:sp>
      <p:pic>
        <p:nvPicPr>
          <p:cNvPr id="13" name="slide3" descr="PCB 2 (3)">
            <a:extLst>
              <a:ext uri="{FF2B5EF4-FFF2-40B4-BE49-F238E27FC236}">
                <a16:creationId xmlns:a16="http://schemas.microsoft.com/office/drawing/2014/main" id="{C1F7605A-DDC5-4CE5-B286-F171F71B8D46}"/>
              </a:ext>
            </a:extLst>
          </p:cNvPr>
          <p:cNvPicPr>
            <a:picLocks noChangeAspect="1"/>
          </p:cNvPicPr>
          <p:nvPr/>
        </p:nvPicPr>
        <p:blipFill rotWithShape="1">
          <a:blip r:embed="rId3">
            <a:extLst>
              <a:ext uri="{28A0092B-C50C-407E-A947-70E740481C1C}">
                <a14:useLocalDpi xmlns:a14="http://schemas.microsoft.com/office/drawing/2010/main" val="0"/>
              </a:ext>
            </a:extLst>
          </a:blip>
          <a:srcRect t="8225"/>
          <a:stretch/>
        </p:blipFill>
        <p:spPr>
          <a:xfrm>
            <a:off x="399741" y="1290114"/>
            <a:ext cx="3774694" cy="3741381"/>
          </a:xfrm>
          <a:prstGeom prst="rect">
            <a:avLst/>
          </a:prstGeom>
        </p:spPr>
      </p:pic>
      <p:pic>
        <p:nvPicPr>
          <p:cNvPr id="14" name="slide2" descr="PCB 2 (2)">
            <a:extLst>
              <a:ext uri="{FF2B5EF4-FFF2-40B4-BE49-F238E27FC236}">
                <a16:creationId xmlns:a16="http://schemas.microsoft.com/office/drawing/2014/main" id="{138DDE7C-F062-4574-9076-EE60EA28BF74}"/>
              </a:ext>
            </a:extLst>
          </p:cNvPr>
          <p:cNvPicPr>
            <a:picLocks noChangeAspect="1"/>
          </p:cNvPicPr>
          <p:nvPr/>
        </p:nvPicPr>
        <p:blipFill rotWithShape="1">
          <a:blip r:embed="rId4">
            <a:extLst>
              <a:ext uri="{28A0092B-C50C-407E-A947-70E740481C1C}">
                <a14:useLocalDpi xmlns:a14="http://schemas.microsoft.com/office/drawing/2010/main" val="0"/>
              </a:ext>
            </a:extLst>
          </a:blip>
          <a:srcRect t="8225"/>
          <a:stretch/>
        </p:blipFill>
        <p:spPr>
          <a:xfrm>
            <a:off x="4611681" y="1283642"/>
            <a:ext cx="3950015" cy="3726850"/>
          </a:xfrm>
          <a:prstGeom prst="rect">
            <a:avLst/>
          </a:prstGeom>
        </p:spPr>
      </p:pic>
      <p:sp>
        <p:nvSpPr>
          <p:cNvPr id="15" name="Google Shape;57;p2">
            <a:extLst>
              <a:ext uri="{FF2B5EF4-FFF2-40B4-BE49-F238E27FC236}">
                <a16:creationId xmlns:a16="http://schemas.microsoft.com/office/drawing/2014/main" id="{E41EF96C-C6EF-444C-A916-C9DC1FF0463E}"/>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t>
            </a:r>
            <a:r>
              <a:rPr lang="en-US" sz="800" b="0" i="0" u="none" strike="noStrike" cap="none" dirty="0">
                <a:solidFill>
                  <a:schemeClr val="dk1"/>
                </a:solidFill>
                <a:latin typeface="Arial"/>
                <a:ea typeface="Arial"/>
                <a:cs typeface="Arial"/>
                <a:sym typeface="Arial"/>
              </a:rPr>
              <a:t>AEMR Data 2016 - 2017</a:t>
            </a:r>
            <a:endParaRPr sz="1400" b="0" i="0" u="none" strike="noStrike" cap="none" dirty="0">
              <a:solidFill>
                <a:srgbClr val="000000"/>
              </a:solidFill>
              <a:latin typeface="Arial"/>
              <a:ea typeface="Arial"/>
              <a:cs typeface="Arial"/>
              <a:sym typeface="Arial"/>
            </a:endParaRPr>
          </a:p>
        </p:txBody>
      </p:sp>
      <p:sp>
        <p:nvSpPr>
          <p:cNvPr id="16" name="Google Shape;193;p6">
            <a:extLst>
              <a:ext uri="{FF2B5EF4-FFF2-40B4-BE49-F238E27FC236}">
                <a16:creationId xmlns:a16="http://schemas.microsoft.com/office/drawing/2014/main" id="{371C7C53-4DC5-421F-8F47-8B438434779C}"/>
              </a:ext>
            </a:extLst>
          </p:cNvPr>
          <p:cNvSpPr txBox="1"/>
          <p:nvPr/>
        </p:nvSpPr>
        <p:spPr>
          <a:xfrm>
            <a:off x="2287088" y="1283642"/>
            <a:ext cx="1191608"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dirty="0">
                <a:solidFill>
                  <a:srgbClr val="808080"/>
                </a:solidFill>
              </a:rPr>
              <a:t>Full Year, 2017</a:t>
            </a:r>
            <a:endParaRPr sz="1400" b="0" i="0" u="none" strike="noStrike" cap="none" dirty="0">
              <a:solidFill>
                <a:srgbClr val="000000"/>
              </a:solidFill>
              <a:latin typeface="Arial"/>
              <a:ea typeface="Arial"/>
              <a:cs typeface="Arial"/>
              <a:sym typeface="Arial"/>
            </a:endParaRPr>
          </a:p>
        </p:txBody>
      </p:sp>
      <p:sp>
        <p:nvSpPr>
          <p:cNvPr id="17" name="Google Shape;193;p6">
            <a:extLst>
              <a:ext uri="{FF2B5EF4-FFF2-40B4-BE49-F238E27FC236}">
                <a16:creationId xmlns:a16="http://schemas.microsoft.com/office/drawing/2014/main" id="{153402AD-E1B0-4AF5-A537-C826D6AF6B64}"/>
              </a:ext>
            </a:extLst>
          </p:cNvPr>
          <p:cNvSpPr txBox="1"/>
          <p:nvPr/>
        </p:nvSpPr>
        <p:spPr>
          <a:xfrm>
            <a:off x="6395262" y="1278202"/>
            <a:ext cx="1191608"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dirty="0">
                <a:solidFill>
                  <a:srgbClr val="808080"/>
                </a:solidFill>
              </a:rPr>
              <a:t>December 2017</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6121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D499-B7E1-7045-AF7D-242BB718C06F}"/>
              </a:ext>
            </a:extLst>
          </p:cNvPr>
          <p:cNvSpPr>
            <a:spLocks noGrp="1"/>
          </p:cNvSpPr>
          <p:nvPr>
            <p:ph type="title"/>
          </p:nvPr>
        </p:nvSpPr>
        <p:spPr>
          <a:xfrm>
            <a:off x="171453" y="230190"/>
            <a:ext cx="8618538" cy="446917"/>
          </a:xfrm>
        </p:spPr>
        <p:txBody>
          <a:bodyPr/>
          <a:lstStyle/>
          <a:p>
            <a:r>
              <a:rPr lang="en-US" dirty="0"/>
              <a:t>1.1</a:t>
            </a:r>
            <a:br>
              <a:rPr lang="en-US" dirty="0"/>
            </a:br>
            <a:endParaRPr lang="en-US" dirty="0"/>
          </a:p>
        </p:txBody>
      </p:sp>
      <p:pic>
        <p:nvPicPr>
          <p:cNvPr id="9" name="Picture 8">
            <a:extLst>
              <a:ext uri="{FF2B5EF4-FFF2-40B4-BE49-F238E27FC236}">
                <a16:creationId xmlns:a16="http://schemas.microsoft.com/office/drawing/2014/main" id="{D1C6D05B-61C3-C042-8296-816A6ADBA878}"/>
              </a:ext>
            </a:extLst>
          </p:cNvPr>
          <p:cNvPicPr>
            <a:picLocks noChangeAspect="1"/>
          </p:cNvPicPr>
          <p:nvPr/>
        </p:nvPicPr>
        <p:blipFill>
          <a:blip r:embed="rId2"/>
          <a:stretch>
            <a:fillRect/>
          </a:stretch>
        </p:blipFill>
        <p:spPr>
          <a:xfrm>
            <a:off x="1214095" y="2120900"/>
            <a:ext cx="6533248" cy="3771900"/>
          </a:xfrm>
          <a:prstGeom prst="rect">
            <a:avLst/>
          </a:prstGeom>
        </p:spPr>
      </p:pic>
    </p:spTree>
    <p:extLst>
      <p:ext uri="{BB962C8B-B14F-4D97-AF65-F5344CB8AC3E}">
        <p14:creationId xmlns:p14="http://schemas.microsoft.com/office/powerpoint/2010/main" val="151866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FCE5-09AC-0740-BC9C-E8621126922E}"/>
              </a:ext>
            </a:extLst>
          </p:cNvPr>
          <p:cNvSpPr>
            <a:spLocks noGrp="1"/>
          </p:cNvSpPr>
          <p:nvPr>
            <p:ph type="title"/>
          </p:nvPr>
        </p:nvSpPr>
        <p:spPr/>
        <p:txBody>
          <a:bodyPr/>
          <a:lstStyle/>
          <a:p>
            <a:r>
              <a:rPr lang="en-US" dirty="0"/>
              <a:t>1.1 -  1.3</a:t>
            </a:r>
          </a:p>
        </p:txBody>
      </p:sp>
      <p:pic>
        <p:nvPicPr>
          <p:cNvPr id="3" name="Picture 2">
            <a:extLst>
              <a:ext uri="{FF2B5EF4-FFF2-40B4-BE49-F238E27FC236}">
                <a16:creationId xmlns:a16="http://schemas.microsoft.com/office/drawing/2014/main" id="{AC3983D0-D421-BC46-854D-842F81C1D38B}"/>
              </a:ext>
            </a:extLst>
          </p:cNvPr>
          <p:cNvPicPr>
            <a:picLocks noChangeAspect="1"/>
          </p:cNvPicPr>
          <p:nvPr/>
        </p:nvPicPr>
        <p:blipFill>
          <a:blip r:embed="rId2"/>
          <a:stretch>
            <a:fillRect/>
          </a:stretch>
        </p:blipFill>
        <p:spPr>
          <a:xfrm>
            <a:off x="1788319" y="1398587"/>
            <a:ext cx="5384800" cy="3924300"/>
          </a:xfrm>
          <a:prstGeom prst="rect">
            <a:avLst/>
          </a:prstGeom>
        </p:spPr>
      </p:pic>
    </p:spTree>
    <p:extLst>
      <p:ext uri="{BB962C8B-B14F-4D97-AF65-F5344CB8AC3E}">
        <p14:creationId xmlns:p14="http://schemas.microsoft.com/office/powerpoint/2010/main" val="260840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B072-9433-8C41-ACF7-F84496007A1E}"/>
              </a:ext>
            </a:extLst>
          </p:cNvPr>
          <p:cNvSpPr>
            <a:spLocks noGrp="1"/>
          </p:cNvSpPr>
          <p:nvPr>
            <p:ph type="title"/>
          </p:nvPr>
        </p:nvSpPr>
        <p:spPr>
          <a:xfrm>
            <a:off x="171453" y="230190"/>
            <a:ext cx="8618538" cy="670376"/>
          </a:xfrm>
        </p:spPr>
        <p:txBody>
          <a:bodyPr/>
          <a:lstStyle/>
          <a:p>
            <a:r>
              <a:rPr lang="en-US" dirty="0"/>
              <a:t>2.1,2.2</a:t>
            </a:r>
            <a:br>
              <a:rPr lang="en-US" dirty="0"/>
            </a:br>
            <a:br>
              <a:rPr lang="en-US" dirty="0"/>
            </a:br>
            <a:endParaRPr lang="en-US" dirty="0"/>
          </a:p>
        </p:txBody>
      </p:sp>
      <p:pic>
        <p:nvPicPr>
          <p:cNvPr id="3" name="Picture 2">
            <a:extLst>
              <a:ext uri="{FF2B5EF4-FFF2-40B4-BE49-F238E27FC236}">
                <a16:creationId xmlns:a16="http://schemas.microsoft.com/office/drawing/2014/main" id="{0C9970CC-DAE1-9448-93BA-38DBD29C2F1E}"/>
              </a:ext>
            </a:extLst>
          </p:cNvPr>
          <p:cNvPicPr>
            <a:picLocks noChangeAspect="1"/>
          </p:cNvPicPr>
          <p:nvPr/>
        </p:nvPicPr>
        <p:blipFill>
          <a:blip r:embed="rId2"/>
          <a:stretch>
            <a:fillRect/>
          </a:stretch>
        </p:blipFill>
        <p:spPr>
          <a:xfrm>
            <a:off x="86010" y="1883604"/>
            <a:ext cx="4504682" cy="4098095"/>
          </a:xfrm>
          <a:prstGeom prst="rect">
            <a:avLst/>
          </a:prstGeom>
        </p:spPr>
      </p:pic>
      <p:sp>
        <p:nvSpPr>
          <p:cNvPr id="4" name="TextBox 3">
            <a:extLst>
              <a:ext uri="{FF2B5EF4-FFF2-40B4-BE49-F238E27FC236}">
                <a16:creationId xmlns:a16="http://schemas.microsoft.com/office/drawing/2014/main" id="{07388E00-8F0B-B14C-ADFF-F8797FAE8664}"/>
              </a:ext>
            </a:extLst>
          </p:cNvPr>
          <p:cNvSpPr txBox="1"/>
          <p:nvPr/>
        </p:nvSpPr>
        <p:spPr>
          <a:xfrm>
            <a:off x="171453" y="1066800"/>
            <a:ext cx="2502608" cy="523220"/>
          </a:xfrm>
          <a:prstGeom prst="rect">
            <a:avLst/>
          </a:prstGeom>
          <a:noFill/>
        </p:spPr>
        <p:txBody>
          <a:bodyPr wrap="none" rtlCol="0">
            <a:spAutoFit/>
          </a:bodyPr>
          <a:lstStyle/>
          <a:p>
            <a:r>
              <a:rPr lang="en-IN" dirty="0"/>
              <a:t>Total Number Outage Events</a:t>
            </a:r>
          </a:p>
          <a:p>
            <a:endParaRPr lang="en-US" dirty="0"/>
          </a:p>
        </p:txBody>
      </p:sp>
      <p:pic>
        <p:nvPicPr>
          <p:cNvPr id="5" name="Picture 4">
            <a:extLst>
              <a:ext uri="{FF2B5EF4-FFF2-40B4-BE49-F238E27FC236}">
                <a16:creationId xmlns:a16="http://schemas.microsoft.com/office/drawing/2014/main" id="{61FA2341-6A88-8F48-B2D9-9C2D4886723F}"/>
              </a:ext>
            </a:extLst>
          </p:cNvPr>
          <p:cNvPicPr>
            <a:picLocks noChangeAspect="1"/>
          </p:cNvPicPr>
          <p:nvPr/>
        </p:nvPicPr>
        <p:blipFill>
          <a:blip r:embed="rId3"/>
          <a:stretch>
            <a:fillRect/>
          </a:stretch>
        </p:blipFill>
        <p:spPr>
          <a:xfrm>
            <a:off x="4480719" y="1883605"/>
            <a:ext cx="4394709" cy="4098093"/>
          </a:xfrm>
          <a:prstGeom prst="rect">
            <a:avLst/>
          </a:prstGeom>
        </p:spPr>
      </p:pic>
    </p:spTree>
    <p:extLst>
      <p:ext uri="{BB962C8B-B14F-4D97-AF65-F5344CB8AC3E}">
        <p14:creationId xmlns:p14="http://schemas.microsoft.com/office/powerpoint/2010/main" val="181181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5605-D08F-8C46-9B23-ECA80D3707C7}"/>
              </a:ext>
            </a:extLst>
          </p:cNvPr>
          <p:cNvSpPr>
            <a:spLocks noGrp="1"/>
          </p:cNvSpPr>
          <p:nvPr>
            <p:ph type="title"/>
          </p:nvPr>
        </p:nvSpPr>
        <p:spPr/>
        <p:txBody>
          <a:bodyPr/>
          <a:lstStyle/>
          <a:p>
            <a:r>
              <a:rPr lang="en-US" dirty="0"/>
              <a:t>2.3</a:t>
            </a:r>
          </a:p>
        </p:txBody>
      </p:sp>
      <p:pic>
        <p:nvPicPr>
          <p:cNvPr id="4" name="Picture 3">
            <a:extLst>
              <a:ext uri="{FF2B5EF4-FFF2-40B4-BE49-F238E27FC236}">
                <a16:creationId xmlns:a16="http://schemas.microsoft.com/office/drawing/2014/main" id="{DA4BF7B3-8CD2-CE43-899A-9E3E388D5137}"/>
              </a:ext>
            </a:extLst>
          </p:cNvPr>
          <p:cNvPicPr>
            <a:picLocks noChangeAspect="1"/>
          </p:cNvPicPr>
          <p:nvPr/>
        </p:nvPicPr>
        <p:blipFill>
          <a:blip r:embed="rId2"/>
          <a:stretch>
            <a:fillRect/>
          </a:stretch>
        </p:blipFill>
        <p:spPr>
          <a:xfrm>
            <a:off x="171453" y="1219201"/>
            <a:ext cx="8618538" cy="5080000"/>
          </a:xfrm>
          <a:prstGeom prst="rect">
            <a:avLst/>
          </a:prstGeom>
        </p:spPr>
      </p:pic>
    </p:spTree>
    <p:extLst>
      <p:ext uri="{BB962C8B-B14F-4D97-AF65-F5344CB8AC3E}">
        <p14:creationId xmlns:p14="http://schemas.microsoft.com/office/powerpoint/2010/main" val="347986752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8804</TotalTime>
  <Words>503</Words>
  <Application>Microsoft Macintosh PowerPoint</Application>
  <PresentationFormat>Custom</PresentationFormat>
  <Paragraphs>41</Paragraphs>
  <Slides>10</Slides>
  <Notes>5</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5" baseType="lpstr">
      <vt:lpstr>Arial</vt:lpstr>
      <vt:lpstr>Noto Sans Symbols</vt:lpstr>
      <vt:lpstr>Synergy_CF_YNR002</vt:lpstr>
      <vt:lpstr>1_Synergy_CF_YNR002</vt:lpstr>
      <vt:lpstr>TCLayout.ActiveDocument.1</vt:lpstr>
      <vt:lpstr>AEMR Case Study – Executive Presentation</vt:lpstr>
      <vt:lpstr>While energy loss trends are consistent YoY, December’17 experienced a 115.4% increase in energy loss (MW) compared to December ‘16, indicating plant inefficiencies due to outages</vt:lpstr>
      <vt:lpstr>Plant outages increased overall YoY, with Forced outages accounting for over half of the total in 2016 and 2017</vt:lpstr>
      <vt:lpstr>AURICON has the highest increase of total outage events (93.6%) and the highest increase of forced outages YoY of all participants (135.6%) </vt:lpstr>
      <vt:lpstr>AURICON proves to be the largest source of energy loss and outage events in December’17 as well as the full year of 2017 when compared to the performance of all other providers</vt:lpstr>
      <vt:lpstr>1.1 </vt:lpstr>
      <vt:lpstr>1.1 -  1.3</vt:lpstr>
      <vt:lpstr>2.1,2.2  </vt:lpstr>
      <vt:lpstr>2.3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Lokesh Mamidisetti</cp:lastModifiedBy>
  <cp:revision>68</cp:revision>
  <dcterms:created xsi:type="dcterms:W3CDTF">2015-09-14T11:37:31Z</dcterms:created>
  <dcterms:modified xsi:type="dcterms:W3CDTF">2021-02-02T20:29:07Z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