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Cost-To-produce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38.464441873563175</c:v>
                </c:pt>
                <c:pt idx="1">
                  <c:v>38.613129690505502</c:v>
                </c:pt>
                <c:pt idx="2">
                  <c:v>38.955138526021102</c:v>
                </c:pt>
                <c:pt idx="3">
                  <c:v>37.970459318282145</c:v>
                </c:pt>
                <c:pt idx="4">
                  <c:v>38.77478011977697</c:v>
                </c:pt>
                <c:pt idx="5">
                  <c:v>39.280396233674004</c:v>
                </c:pt>
                <c:pt idx="6">
                  <c:v>43.274809585192422</c:v>
                </c:pt>
                <c:pt idx="7">
                  <c:v>46.879771429855204</c:v>
                </c:pt>
                <c:pt idx="8">
                  <c:v>50.958660575771276</c:v>
                </c:pt>
                <c:pt idx="9">
                  <c:v>55.06754435627343</c:v>
                </c:pt>
                <c:pt idx="10">
                  <c:v>53.369551497319115</c:v>
                </c:pt>
                <c:pt idx="11">
                  <c:v>51.96816998717626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8-4568-8C42-E1BF59121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56"/>
          <c:min val="3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Cost-To-Produce for </a:t>
            </a:r>
            <a:r>
              <a:rPr lang="en-AU" b="1" baseline="0" dirty="0" err="1"/>
              <a:t>Kootha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25.028710903718025</c:v>
                </c:pt>
                <c:pt idx="2">
                  <c:v>19.98130626380356</c:v>
                </c:pt>
                <c:pt idx="3">
                  <c:v>18.256899630409855</c:v>
                </c:pt>
                <c:pt idx="4">
                  <c:v>36.686193376447669</c:v>
                </c:pt>
                <c:pt idx="5">
                  <c:v>18.700217201357361</c:v>
                </c:pt>
                <c:pt idx="6">
                  <c:v>23.202881172038481</c:v>
                </c:pt>
                <c:pt idx="7">
                  <c:v>23.096223571998582</c:v>
                </c:pt>
                <c:pt idx="8">
                  <c:v>19.01689265361863</c:v>
                </c:pt>
                <c:pt idx="9">
                  <c:v>21.37692851116158</c:v>
                </c:pt>
                <c:pt idx="10">
                  <c:v>22.898466940157643</c:v>
                </c:pt>
                <c:pt idx="11">
                  <c:v>31.013498142713612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18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325889898214836"/>
          <c:y val="0.20919613512520949"/>
          <c:w val="0.57023959802975166"/>
          <c:h val="0.15270766804431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Cost-To-Produce </a:t>
            </a:r>
            <a:r>
              <a:rPr lang="en-AU" b="1" baseline="0" dirty="0"/>
              <a:t>for </a:t>
            </a:r>
            <a:r>
              <a:rPr lang="en-AU" b="1" baseline="0" dirty="0" err="1"/>
              <a:t>Sujrek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56.526066998153524</c:v>
                </c:pt>
                <c:pt idx="1">
                  <c:v>59.786317244665987</c:v>
                </c:pt>
                <c:pt idx="2">
                  <c:v>61.741361686022834</c:v>
                </c:pt>
                <c:pt idx="3">
                  <c:v>61.8939116664381</c:v>
                </c:pt>
                <c:pt idx="4">
                  <c:v>66.869565278995296</c:v>
                </c:pt>
                <c:pt idx="5">
                  <c:v>62.907686360525837</c:v>
                </c:pt>
                <c:pt idx="6">
                  <c:v>58.763700941412374</c:v>
                </c:pt>
                <c:pt idx="7">
                  <c:v>55.843292318827487</c:v>
                </c:pt>
                <c:pt idx="8">
                  <c:v>51.630271648202196</c:v>
                </c:pt>
                <c:pt idx="9">
                  <c:v>50.220539226744002</c:v>
                </c:pt>
                <c:pt idx="10">
                  <c:v>49.612471853989547</c:v>
                </c:pt>
                <c:pt idx="11">
                  <c:v>47.253451302705884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145"/>
          <c:min val="45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Cost-To-Produce </a:t>
            </a:r>
            <a:r>
              <a:rPr lang="en-AU" b="1" baseline="0" dirty="0"/>
              <a:t>for </a:t>
            </a:r>
            <a:r>
              <a:rPr lang="en-AU" b="1" baseline="0" dirty="0" err="1"/>
              <a:t>Jutik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370568"/>
        <c:axId val="301371880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25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valAx>
        <c:axId val="301371880"/>
        <c:scaling>
          <c:orientation val="minMax"/>
        </c:scaling>
        <c:delete val="0"/>
        <c:axPos val="r"/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70568"/>
        <c:crosses val="max"/>
        <c:crossBetween val="between"/>
      </c:valAx>
      <c:dateAx>
        <c:axId val="30137056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01371880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EBIT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17489481.050000004</c:v>
                </c:pt>
                <c:pt idx="3">
                  <c:v>10611071.790000003</c:v>
                </c:pt>
                <c:pt idx="4">
                  <c:v>9874501.5300000012</c:v>
                </c:pt>
                <c:pt idx="5">
                  <c:v>20198914.179999996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31579954.000000004</c:v>
                </c:pt>
                <c:pt idx="9">
                  <c:v>26308905.32</c:v>
                </c:pt>
                <c:pt idx="10">
                  <c:v>21843372.060000002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-7347208.9433999918</c:v>
                </c:pt>
                <c:pt idx="1">
                  <c:v>-11275430.516600002</c:v>
                </c:pt>
                <c:pt idx="2">
                  <c:v>-16877684.327799998</c:v>
                </c:pt>
                <c:pt idx="3">
                  <c:v>-20882120.1712</c:v>
                </c:pt>
                <c:pt idx="4">
                  <c:v>-23198339.987899996</c:v>
                </c:pt>
                <c:pt idx="5">
                  <c:v>-26145061.808499996</c:v>
                </c:pt>
                <c:pt idx="6">
                  <c:v>-24411299.686699998</c:v>
                </c:pt>
                <c:pt idx="7">
                  <c:v>-29649205.739099998</c:v>
                </c:pt>
                <c:pt idx="8">
                  <c:v>-31134670.5942</c:v>
                </c:pt>
                <c:pt idx="9">
                  <c:v>-19767363.918299995</c:v>
                </c:pt>
                <c:pt idx="10">
                  <c:v>-9859840.5164000019</c:v>
                </c:pt>
                <c:pt idx="11">
                  <c:v>-11265715.344200004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8-4568-8C42-E1BF59121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38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EBIT for </a:t>
            </a:r>
            <a:r>
              <a:rPr lang="en-AU" b="1" baseline="0" dirty="0" err="1"/>
              <a:t>Kootha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0438224851420076"/>
          <c:y val="0.11922948579567168"/>
          <c:w val="0.57023959802975166"/>
          <c:h val="0.15270766804431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EBIT </a:t>
            </a:r>
            <a:r>
              <a:rPr lang="en-AU" b="1" baseline="0" dirty="0"/>
              <a:t>for </a:t>
            </a:r>
            <a:r>
              <a:rPr lang="en-AU" b="1" baseline="0" dirty="0" err="1"/>
              <a:t>Sujrek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7742660.6999999993</c:v>
                </c:pt>
                <c:pt idx="1">
                  <c:v>2519270.9800000004</c:v>
                </c:pt>
                <c:pt idx="2">
                  <c:v>4398768.1500000004</c:v>
                </c:pt>
                <c:pt idx="3">
                  <c:v>-936486.46000000462</c:v>
                </c:pt>
                <c:pt idx="4">
                  <c:v>-4189838.0399999972</c:v>
                </c:pt>
                <c:pt idx="5">
                  <c:v>6961395.5299999993</c:v>
                </c:pt>
                <c:pt idx="6">
                  <c:v>15744101.199999999</c:v>
                </c:pt>
                <c:pt idx="7">
                  <c:v>11542767.529999999</c:v>
                </c:pt>
                <c:pt idx="8">
                  <c:v>12038812.320000002</c:v>
                </c:pt>
                <c:pt idx="9">
                  <c:v>7328573.2000000011</c:v>
                </c:pt>
                <c:pt idx="10">
                  <c:v>3787717.8600000013</c:v>
                </c:pt>
                <c:pt idx="11">
                  <c:v>11333971.74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-30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EBIT </a:t>
            </a:r>
            <a:r>
              <a:rPr lang="en-AU" b="1" baseline="0" dirty="0"/>
              <a:t>for </a:t>
            </a:r>
            <a:r>
              <a:rPr lang="en-AU" b="1" baseline="0" dirty="0" err="1"/>
              <a:t>Jutik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Sheet1!$D$4</c:f>
              <c:strCache>
                <c:ptCount val="1"/>
                <c:pt idx="0">
                  <c:v>FORECAST</c:v>
                </c:pt>
              </c:strCache>
            </c:strRef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Sheet1!$E$4:$P$4</c:f>
              <c:numCache>
                <c:formatCode>"$"#,##0.00;[Red]\-"$"#,##0.00</c:formatCode>
                <c:ptCount val="12"/>
                <c:pt idx="0">
                  <c:v>1342578.3845999995</c:v>
                </c:pt>
                <c:pt idx="1">
                  <c:v>-948768.5709999986</c:v>
                </c:pt>
                <c:pt idx="2">
                  <c:v>212649.09400000144</c:v>
                </c:pt>
                <c:pt idx="3">
                  <c:v>5547046.966</c:v>
                </c:pt>
                <c:pt idx="4">
                  <c:v>1039898.3303999985</c:v>
                </c:pt>
                <c:pt idx="5">
                  <c:v>5837133.3397000004</c:v>
                </c:pt>
                <c:pt idx="6">
                  <c:v>2465278.2108999994</c:v>
                </c:pt>
                <c:pt idx="7">
                  <c:v>120329.9412000021</c:v>
                </c:pt>
                <c:pt idx="8">
                  <c:v>2111918.3586000009</c:v>
                </c:pt>
                <c:pt idx="9">
                  <c:v>3101419.2825000016</c:v>
                </c:pt>
                <c:pt idx="10">
                  <c:v>-8247597.79</c:v>
                </c:pt>
                <c:pt idx="11">
                  <c:v>-8250479.8649999993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lineChart>
        <c:grouping val="standar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Sheet1!$E$3:$P$3</c:f>
              <c:numCache>
                <c:formatCode>"$"#,##0.00;[Red]\-"$"#,##0.00</c:formatCode>
                <c:ptCount val="12"/>
                <c:pt idx="0">
                  <c:v>12204141.210000001</c:v>
                </c:pt>
                <c:pt idx="1">
                  <c:v>12889745.130000001</c:v>
                </c:pt>
                <c:pt idx="2">
                  <c:v>13175929.02</c:v>
                </c:pt>
                <c:pt idx="3">
                  <c:v>11656631.750000002</c:v>
                </c:pt>
                <c:pt idx="4">
                  <c:v>14238020.769999998</c:v>
                </c:pt>
                <c:pt idx="5">
                  <c:v>15782614.709999997</c:v>
                </c:pt>
                <c:pt idx="6">
                  <c:v>16805622.489999998</c:v>
                </c:pt>
                <c:pt idx="7">
                  <c:v>16724692.459999997</c:v>
                </c:pt>
                <c:pt idx="8">
                  <c:v>16712180.16</c:v>
                </c:pt>
                <c:pt idx="9">
                  <c:v>14827121.440000001</c:v>
                </c:pt>
                <c:pt idx="10">
                  <c:v>15631516.929999998</c:v>
                </c:pt>
                <c:pt idx="11">
                  <c:v>14544602.369999997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370568"/>
        <c:axId val="301371880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valAx>
        <c:axId val="301371880"/>
        <c:scaling>
          <c:orientation val="minMax"/>
        </c:scaling>
        <c:delete val="0"/>
        <c:axPos val="r"/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370568"/>
        <c:crosses val="max"/>
        <c:crossBetween val="between"/>
      </c:valAx>
      <c:dateAx>
        <c:axId val="30137056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01371880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5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Cost-To-Produce : Actual Vs Forecasted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Forecasted Economics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154" name="Google Shape;154;p3"/>
          <p:cNvGraphicFramePr/>
          <p:nvPr>
            <p:extLst>
              <p:ext uri="{D42A27DB-BD31-4B8C-83A1-F6EECF244321}">
                <p14:modId xmlns:p14="http://schemas.microsoft.com/office/powerpoint/2010/main" val="407245299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Google Shape;155;p3"/>
          <p:cNvGraphicFramePr/>
          <p:nvPr>
            <p:extLst>
              <p:ext uri="{D42A27DB-BD31-4B8C-83A1-F6EECF244321}">
                <p14:modId xmlns:p14="http://schemas.microsoft.com/office/powerpoint/2010/main" val="533545544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6" name="Google Shape;156;p3"/>
          <p:cNvGraphicFramePr/>
          <p:nvPr>
            <p:extLst>
              <p:ext uri="{D42A27DB-BD31-4B8C-83A1-F6EECF244321}">
                <p14:modId xmlns:p14="http://schemas.microsoft.com/office/powerpoint/2010/main" val="4088441482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7" name="Google Shape;157;p3"/>
          <p:cNvGraphicFramePr/>
          <p:nvPr>
            <p:extLst>
              <p:ext uri="{D42A27DB-BD31-4B8C-83A1-F6EECF244321}">
                <p14:modId xmlns:p14="http://schemas.microsoft.com/office/powerpoint/2010/main" val="1391677157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EBIT : Actual Vs Forecasted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Forecasted Economics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154" name="Google Shape;154;p3"/>
          <p:cNvGraphicFramePr/>
          <p:nvPr>
            <p:extLst>
              <p:ext uri="{D42A27DB-BD31-4B8C-83A1-F6EECF244321}">
                <p14:modId xmlns:p14="http://schemas.microsoft.com/office/powerpoint/2010/main" val="1474215928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Google Shape;155;p3"/>
          <p:cNvGraphicFramePr/>
          <p:nvPr>
            <p:extLst>
              <p:ext uri="{D42A27DB-BD31-4B8C-83A1-F6EECF244321}">
                <p14:modId xmlns:p14="http://schemas.microsoft.com/office/powerpoint/2010/main" val="1278668543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6" name="Google Shape;156;p3"/>
          <p:cNvGraphicFramePr/>
          <p:nvPr>
            <p:extLst>
              <p:ext uri="{D42A27DB-BD31-4B8C-83A1-F6EECF244321}">
                <p14:modId xmlns:p14="http://schemas.microsoft.com/office/powerpoint/2010/main" val="1614152739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7" name="Google Shape;157;p3"/>
          <p:cNvGraphicFramePr/>
          <p:nvPr>
            <p:extLst>
              <p:ext uri="{D42A27DB-BD31-4B8C-83A1-F6EECF244321}">
                <p14:modId xmlns:p14="http://schemas.microsoft.com/office/powerpoint/2010/main" val="2509071803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6823226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66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Synergy_CF_YNR002</vt:lpstr>
      <vt:lpstr>Cost-To-Produce : Actual Vs Forecasted</vt:lpstr>
      <vt:lpstr>EBIT : Actual Vs Forecasted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lokesh mamidisetti</cp:lastModifiedBy>
  <cp:revision>8</cp:revision>
  <dcterms:created xsi:type="dcterms:W3CDTF">2019-06-11T08:26:49Z</dcterms:created>
  <dcterms:modified xsi:type="dcterms:W3CDTF">2020-07-16T16:46:12Z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