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"/>
          <p:cNvCxnSpPr>
            <a:cxnSpLocks/>
            <a:endCxn id="164" idx="1"/>
          </p:cNvCxnSpPr>
          <p:nvPr/>
        </p:nvCxnSpPr>
        <p:spPr>
          <a:xfrm rot="5400000" flipH="1" flipV="1">
            <a:off x="5629377" y="4037696"/>
            <a:ext cx="1455881" cy="889147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325666" y="3566730"/>
            <a:ext cx="155774" cy="155774"/>
            <a:chOff x="4283117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6775067" y="2011480"/>
            <a:ext cx="1971910" cy="618833"/>
            <a:chOff x="4764052" y="1056228"/>
            <a:chExt cx="1561628" cy="525462"/>
          </a:xfrm>
        </p:grpSpPr>
        <p:sp>
          <p:nvSpPr>
            <p:cNvPr id="80" name="Google Shape;80;p1"/>
            <p:cNvSpPr/>
            <p:nvPr/>
          </p:nvSpPr>
          <p:spPr>
            <a:xfrm>
              <a:off x="4764052" y="1056228"/>
              <a:ext cx="1561626" cy="5254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764054" y="1056229"/>
              <a:ext cx="1561626" cy="28274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4931448" y="1080555"/>
              <a:ext cx="1008812" cy="3658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Direct labor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dirty="0"/>
            </a:p>
          </p:txBody>
        </p: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88776" y="0"/>
            <a:ext cx="887998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/>
              <a:t>Value Driver Tree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6622344" y="662159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9521" y="6621598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21757" y="6621598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28934" y="6632312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36111" y="6643019"/>
            <a:ext cx="432048" cy="205317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70;p1">
            <a:extLst>
              <a:ext uri="{FF2B5EF4-FFF2-40B4-BE49-F238E27FC236}">
                <a16:creationId xmlns:a16="http://schemas.microsoft.com/office/drawing/2014/main" id="{139062FB-6924-427F-BDF8-8D47DA0FB6E2}"/>
              </a:ext>
            </a:extLst>
          </p:cNvPr>
          <p:cNvGrpSpPr/>
          <p:nvPr/>
        </p:nvGrpSpPr>
        <p:grpSpPr>
          <a:xfrm>
            <a:off x="6768905" y="2743453"/>
            <a:ext cx="1985680" cy="628021"/>
            <a:chOff x="4934192" y="1056229"/>
            <a:chExt cx="1131757" cy="444628"/>
          </a:xfrm>
        </p:grpSpPr>
        <p:sp>
          <p:nvSpPr>
            <p:cNvPr id="158" name="Google Shape;71;p1">
              <a:extLst>
                <a:ext uri="{FF2B5EF4-FFF2-40B4-BE49-F238E27FC236}">
                  <a16:creationId xmlns:a16="http://schemas.microsoft.com/office/drawing/2014/main" id="{728FD081-C6A9-41EC-94EE-2D675969090A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dirty="0">
                  <a:solidFill>
                    <a:srgbClr val="002C46"/>
                  </a:solidFill>
                </a:rPr>
                <a:t>($)</a:t>
              </a:r>
            </a:p>
          </p:txBody>
        </p:sp>
        <p:sp>
          <p:nvSpPr>
            <p:cNvPr id="159" name="Google Shape;72;p1">
              <a:extLst>
                <a:ext uri="{FF2B5EF4-FFF2-40B4-BE49-F238E27FC236}">
                  <a16:creationId xmlns:a16="http://schemas.microsoft.com/office/drawing/2014/main" id="{EE481210-22E8-4049-889C-669DD55AC948}"/>
                </a:ext>
              </a:extLst>
            </p:cNvPr>
            <p:cNvSpPr/>
            <p:nvPr/>
          </p:nvSpPr>
          <p:spPr>
            <a:xfrm>
              <a:off x="4934192" y="1056243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Repair costs  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70;p1">
            <a:extLst>
              <a:ext uri="{FF2B5EF4-FFF2-40B4-BE49-F238E27FC236}">
                <a16:creationId xmlns:a16="http://schemas.microsoft.com/office/drawing/2014/main" id="{9DE5C4B6-8DC7-4EBF-8F4C-30736B75719F}"/>
              </a:ext>
            </a:extLst>
          </p:cNvPr>
          <p:cNvGrpSpPr/>
          <p:nvPr/>
        </p:nvGrpSpPr>
        <p:grpSpPr>
          <a:xfrm>
            <a:off x="6720450" y="4418488"/>
            <a:ext cx="2003106" cy="563095"/>
            <a:chOff x="4918775" y="1056229"/>
            <a:chExt cx="1147174" cy="444628"/>
          </a:xfrm>
        </p:grpSpPr>
        <p:sp>
          <p:nvSpPr>
            <p:cNvPr id="178" name="Google Shape;71;p1">
              <a:extLst>
                <a:ext uri="{FF2B5EF4-FFF2-40B4-BE49-F238E27FC236}">
                  <a16:creationId xmlns:a16="http://schemas.microsoft.com/office/drawing/2014/main" id="{00003BD1-BACD-45B8-A355-4DE427C55458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2;p1">
              <a:extLst>
                <a:ext uri="{FF2B5EF4-FFF2-40B4-BE49-F238E27FC236}">
                  <a16:creationId xmlns:a16="http://schemas.microsoft.com/office/drawing/2014/main" id="{C3A59824-3497-4934-932F-C801BB92A5FF}"/>
                </a:ext>
              </a:extLst>
            </p:cNvPr>
            <p:cNvSpPr/>
            <p:nvPr/>
          </p:nvSpPr>
          <p:spPr>
            <a:xfrm>
              <a:off x="4934192" y="1056231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3;p1">
              <a:extLst>
                <a:ext uri="{FF2B5EF4-FFF2-40B4-BE49-F238E27FC236}">
                  <a16:creationId xmlns:a16="http://schemas.microsoft.com/office/drawing/2014/main" id="{2EDE8D2E-78DF-4F0D-AB68-C048FCC44085}"/>
                </a:ext>
              </a:extLst>
            </p:cNvPr>
            <p:cNvSpPr txBox="1"/>
            <p:nvPr/>
          </p:nvSpPr>
          <p:spPr>
            <a:xfrm>
              <a:off x="4918775" y="1072352"/>
              <a:ext cx="1127215" cy="340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 Rent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  ($)</a:t>
              </a:r>
              <a:endParaRPr dirty="0"/>
            </a:p>
          </p:txBody>
        </p:sp>
      </p:grpSp>
      <p:grpSp>
        <p:nvGrpSpPr>
          <p:cNvPr id="221" name="Google Shape;70;p1">
            <a:extLst>
              <a:ext uri="{FF2B5EF4-FFF2-40B4-BE49-F238E27FC236}">
                <a16:creationId xmlns:a16="http://schemas.microsoft.com/office/drawing/2014/main" id="{DA1005A3-7B5A-4790-B9CF-95469142F151}"/>
              </a:ext>
            </a:extLst>
          </p:cNvPr>
          <p:cNvGrpSpPr/>
          <p:nvPr/>
        </p:nvGrpSpPr>
        <p:grpSpPr>
          <a:xfrm>
            <a:off x="218833" y="3282507"/>
            <a:ext cx="1763149" cy="632144"/>
            <a:chOff x="4894958" y="1056229"/>
            <a:chExt cx="1170991" cy="444628"/>
          </a:xfrm>
        </p:grpSpPr>
        <p:sp>
          <p:nvSpPr>
            <p:cNvPr id="222" name="Google Shape;71;p1">
              <a:extLst>
                <a:ext uri="{FF2B5EF4-FFF2-40B4-BE49-F238E27FC236}">
                  <a16:creationId xmlns:a16="http://schemas.microsoft.com/office/drawing/2014/main" id="{2FD9810C-3FCB-4AED-9B96-BF531BD7801F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72;p1">
              <a:extLst>
                <a:ext uri="{FF2B5EF4-FFF2-40B4-BE49-F238E27FC236}">
                  <a16:creationId xmlns:a16="http://schemas.microsoft.com/office/drawing/2014/main" id="{52124D68-1E63-456C-9799-2AE9C754464C}"/>
                </a:ext>
              </a:extLst>
            </p:cNvPr>
            <p:cNvSpPr/>
            <p:nvPr/>
          </p:nvSpPr>
          <p:spPr>
            <a:xfrm>
              <a:off x="4934191" y="1056231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73;p1">
              <a:extLst>
                <a:ext uri="{FF2B5EF4-FFF2-40B4-BE49-F238E27FC236}">
                  <a16:creationId xmlns:a16="http://schemas.microsoft.com/office/drawing/2014/main" id="{19761853-B113-4BA4-A0DE-21AB0BB6D279}"/>
                </a:ext>
              </a:extLst>
            </p:cNvPr>
            <p:cNvSpPr txBox="1"/>
            <p:nvPr/>
          </p:nvSpPr>
          <p:spPr>
            <a:xfrm>
              <a:off x="4894958" y="1093111"/>
              <a:ext cx="1138520" cy="303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Operating cost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($)</a:t>
              </a:r>
            </a:p>
          </p:txBody>
        </p:sp>
      </p:grpSp>
      <p:grpSp>
        <p:nvGrpSpPr>
          <p:cNvPr id="226" name="Google Shape;39;p1">
            <a:extLst>
              <a:ext uri="{FF2B5EF4-FFF2-40B4-BE49-F238E27FC236}">
                <a16:creationId xmlns:a16="http://schemas.microsoft.com/office/drawing/2014/main" id="{F91AB84B-DD88-4637-89EE-819D9B99C062}"/>
              </a:ext>
            </a:extLst>
          </p:cNvPr>
          <p:cNvGrpSpPr/>
          <p:nvPr/>
        </p:nvGrpSpPr>
        <p:grpSpPr>
          <a:xfrm>
            <a:off x="5764672" y="1819536"/>
            <a:ext cx="155774" cy="155774"/>
            <a:chOff x="4283117" y="-597224"/>
            <a:chExt cx="170332" cy="170332"/>
          </a:xfrm>
        </p:grpSpPr>
        <p:sp>
          <p:nvSpPr>
            <p:cNvPr id="227" name="Google Shape;40;p1">
              <a:extLst>
                <a:ext uri="{FF2B5EF4-FFF2-40B4-BE49-F238E27FC236}">
                  <a16:creationId xmlns:a16="http://schemas.microsoft.com/office/drawing/2014/main" id="{987232A2-FC91-4A69-8B73-D63BFFE71032}"/>
                </a:ext>
              </a:extLst>
            </p:cNvPr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41;p1">
              <a:extLst>
                <a:ext uri="{FF2B5EF4-FFF2-40B4-BE49-F238E27FC236}">
                  <a16:creationId xmlns:a16="http://schemas.microsoft.com/office/drawing/2014/main" id="{DC809161-2B11-43E4-8A74-09B7CF66057F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49;p1">
            <a:extLst>
              <a:ext uri="{FF2B5EF4-FFF2-40B4-BE49-F238E27FC236}">
                <a16:creationId xmlns:a16="http://schemas.microsoft.com/office/drawing/2014/main" id="{3FA22FE4-6DD8-42AB-92A4-BAC73E854628}"/>
              </a:ext>
            </a:extLst>
          </p:cNvPr>
          <p:cNvGrpSpPr/>
          <p:nvPr/>
        </p:nvGrpSpPr>
        <p:grpSpPr>
          <a:xfrm>
            <a:off x="1672631" y="988648"/>
            <a:ext cx="1138562" cy="141597"/>
            <a:chOff x="4954832" y="1080555"/>
            <a:chExt cx="1088747" cy="147867"/>
          </a:xfrm>
        </p:grpSpPr>
        <p:sp>
          <p:nvSpPr>
            <p:cNvPr id="174" name="Google Shape;50;p1">
              <a:extLst>
                <a:ext uri="{FF2B5EF4-FFF2-40B4-BE49-F238E27FC236}">
                  <a16:creationId xmlns:a16="http://schemas.microsoft.com/office/drawing/2014/main" id="{E8686E49-559F-4BFB-83D1-AB0E031C3821}"/>
                </a:ext>
              </a:extLst>
            </p:cNvPr>
            <p:cNvSpPr txBox="1"/>
            <p:nvPr/>
          </p:nvSpPr>
          <p:spPr>
            <a:xfrm>
              <a:off x="4954832" y="1080555"/>
              <a:ext cx="769475" cy="147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Coal based costs</a:t>
              </a:r>
              <a:endParaRPr dirty="0"/>
            </a:p>
          </p:txBody>
        </p:sp>
        <p:sp>
          <p:nvSpPr>
            <p:cNvPr id="187" name="Google Shape;51;p1">
              <a:extLst>
                <a:ext uri="{FF2B5EF4-FFF2-40B4-BE49-F238E27FC236}">
                  <a16:creationId xmlns:a16="http://schemas.microsoft.com/office/drawing/2014/main" id="{5A00930B-DD6A-4E64-90F3-7810A70B1BB6}"/>
                </a:ext>
              </a:extLst>
            </p:cNvPr>
            <p:cNvSpPr txBox="1"/>
            <p:nvPr/>
          </p:nvSpPr>
          <p:spPr>
            <a:xfrm>
              <a:off x="5713681" y="1080555"/>
              <a:ext cx="329898" cy="147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</p:grpSp>
      <p:grpSp>
        <p:nvGrpSpPr>
          <p:cNvPr id="209" name="Google Shape;52;p1">
            <a:extLst>
              <a:ext uri="{FF2B5EF4-FFF2-40B4-BE49-F238E27FC236}">
                <a16:creationId xmlns:a16="http://schemas.microsoft.com/office/drawing/2014/main" id="{59EFFDDF-6EA9-4D37-AD58-E83B5544F224}"/>
              </a:ext>
            </a:extLst>
          </p:cNvPr>
          <p:cNvGrpSpPr/>
          <p:nvPr/>
        </p:nvGrpSpPr>
        <p:grpSpPr>
          <a:xfrm>
            <a:off x="3086009" y="1588496"/>
            <a:ext cx="2130041" cy="612749"/>
            <a:chOff x="4934189" y="1056229"/>
            <a:chExt cx="1270079" cy="525821"/>
          </a:xfrm>
        </p:grpSpPr>
        <p:sp>
          <p:nvSpPr>
            <p:cNvPr id="210" name="Google Shape;53;p1">
              <a:extLst>
                <a:ext uri="{FF2B5EF4-FFF2-40B4-BE49-F238E27FC236}">
                  <a16:creationId xmlns:a16="http://schemas.microsoft.com/office/drawing/2014/main" id="{2B891CA8-0A02-49A7-93D1-06D24E996FCD}"/>
                </a:ext>
              </a:extLst>
            </p:cNvPr>
            <p:cNvSpPr/>
            <p:nvPr/>
          </p:nvSpPr>
          <p:spPr>
            <a:xfrm>
              <a:off x="4934189" y="1157590"/>
              <a:ext cx="1131758" cy="4244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1" dirty="0">
                  <a:solidFill>
                    <a:srgbClr val="002C46"/>
                  </a:solidFill>
                </a:rPr>
                <a:t>($)</a:t>
              </a:r>
              <a:endParaRPr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54;p1">
              <a:extLst>
                <a:ext uri="{FF2B5EF4-FFF2-40B4-BE49-F238E27FC236}">
                  <a16:creationId xmlns:a16="http://schemas.microsoft.com/office/drawing/2014/main" id="{DCF542CA-49BF-478E-92C3-BE2AB82834C1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55;p1">
              <a:extLst>
                <a:ext uri="{FF2B5EF4-FFF2-40B4-BE49-F238E27FC236}">
                  <a16:creationId xmlns:a16="http://schemas.microsoft.com/office/drawing/2014/main" id="{ED0F9A0A-9230-4904-878B-712043021D2E}"/>
                </a:ext>
              </a:extLst>
            </p:cNvPr>
            <p:cNvSpPr txBox="1"/>
            <p:nvPr/>
          </p:nvSpPr>
          <p:spPr>
            <a:xfrm>
              <a:off x="4935323" y="1084437"/>
              <a:ext cx="1268945" cy="369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Cost of goods sold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dirty="0"/>
            </a:p>
          </p:txBody>
        </p:sp>
      </p:grpSp>
      <p:grpSp>
        <p:nvGrpSpPr>
          <p:cNvPr id="249" name="Google Shape;52;p1">
            <a:extLst>
              <a:ext uri="{FF2B5EF4-FFF2-40B4-BE49-F238E27FC236}">
                <a16:creationId xmlns:a16="http://schemas.microsoft.com/office/drawing/2014/main" id="{62326AA5-5BDA-44F8-B4BC-99C35E8E8B5F}"/>
              </a:ext>
            </a:extLst>
          </p:cNvPr>
          <p:cNvGrpSpPr/>
          <p:nvPr/>
        </p:nvGrpSpPr>
        <p:grpSpPr>
          <a:xfrm>
            <a:off x="3249948" y="4911999"/>
            <a:ext cx="1854483" cy="595946"/>
            <a:chOff x="4951324" y="959079"/>
            <a:chExt cx="1625773" cy="591158"/>
          </a:xfrm>
        </p:grpSpPr>
        <p:sp>
          <p:nvSpPr>
            <p:cNvPr id="250" name="Google Shape;53;p1">
              <a:extLst>
                <a:ext uri="{FF2B5EF4-FFF2-40B4-BE49-F238E27FC236}">
                  <a16:creationId xmlns:a16="http://schemas.microsoft.com/office/drawing/2014/main" id="{E89633CC-92D8-4734-913D-54B8A13A3BC7}"/>
                </a:ext>
              </a:extLst>
            </p:cNvPr>
            <p:cNvSpPr/>
            <p:nvPr/>
          </p:nvSpPr>
          <p:spPr>
            <a:xfrm>
              <a:off x="4951324" y="959079"/>
              <a:ext cx="1625773" cy="591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54;p1">
              <a:extLst>
                <a:ext uri="{FF2B5EF4-FFF2-40B4-BE49-F238E27FC236}">
                  <a16:creationId xmlns:a16="http://schemas.microsoft.com/office/drawing/2014/main" id="{A1A9E550-B33F-4862-8567-E10680739797}"/>
                </a:ext>
              </a:extLst>
            </p:cNvPr>
            <p:cNvSpPr/>
            <p:nvPr/>
          </p:nvSpPr>
          <p:spPr>
            <a:xfrm>
              <a:off x="4953954" y="963828"/>
              <a:ext cx="1618379" cy="276866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dirty="0">
                  <a:solidFill>
                    <a:srgbClr val="002C46"/>
                  </a:solidFill>
                </a:rPr>
                <a:t>Operating Expenses</a:t>
              </a:r>
              <a:endParaRPr lang="en-US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55;p1">
              <a:extLst>
                <a:ext uri="{FF2B5EF4-FFF2-40B4-BE49-F238E27FC236}">
                  <a16:creationId xmlns:a16="http://schemas.microsoft.com/office/drawing/2014/main" id="{E799E0F2-7808-457F-B81A-32FE33A6913C}"/>
                </a:ext>
              </a:extLst>
            </p:cNvPr>
            <p:cNvSpPr txBox="1"/>
            <p:nvPr/>
          </p:nvSpPr>
          <p:spPr>
            <a:xfrm>
              <a:off x="5003184" y="1259724"/>
              <a:ext cx="1461330" cy="213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cxnSp>
        <p:nvCxnSpPr>
          <p:cNvPr id="214" name="Google Shape;38;p1">
            <a:extLst>
              <a:ext uri="{FF2B5EF4-FFF2-40B4-BE49-F238E27FC236}">
                <a16:creationId xmlns:a16="http://schemas.microsoft.com/office/drawing/2014/main" id="{AF0B908D-4510-48A7-92A9-B3B1B437E6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45359" y="2265582"/>
            <a:ext cx="1964539" cy="835276"/>
          </a:xfrm>
          <a:prstGeom prst="bentConnector3">
            <a:avLst>
              <a:gd name="adj1" fmla="val 99709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38;p1">
            <a:extLst>
              <a:ext uri="{FF2B5EF4-FFF2-40B4-BE49-F238E27FC236}">
                <a16:creationId xmlns:a16="http://schemas.microsoft.com/office/drawing/2014/main" id="{DF5F141F-738E-4D27-958C-41ACCACBE4A7}"/>
              </a:ext>
            </a:extLst>
          </p:cNvPr>
          <p:cNvCxnSpPr>
            <a:cxnSpLocks/>
            <a:stCxn id="250" idx="1"/>
          </p:cNvCxnSpPr>
          <p:nvPr/>
        </p:nvCxnSpPr>
        <p:spPr>
          <a:xfrm rot="10800000">
            <a:off x="2420390" y="3633222"/>
            <a:ext cx="829558" cy="1576751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AF7FD-67FA-47CF-B8C2-83139624DB72}"/>
              </a:ext>
            </a:extLst>
          </p:cNvPr>
          <p:cNvCxnSpPr>
            <a:cxnSpLocks/>
          </p:cNvCxnSpPr>
          <p:nvPr/>
        </p:nvCxnSpPr>
        <p:spPr>
          <a:xfrm>
            <a:off x="1992247" y="3644617"/>
            <a:ext cx="411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oogle Shape;38;p1">
            <a:extLst>
              <a:ext uri="{FF2B5EF4-FFF2-40B4-BE49-F238E27FC236}">
                <a16:creationId xmlns:a16="http://schemas.microsoft.com/office/drawing/2014/main" id="{F848F544-9D12-4307-85A1-B980A997E26E}"/>
              </a:ext>
            </a:extLst>
          </p:cNvPr>
          <p:cNvCxnSpPr>
            <a:cxnSpLocks/>
          </p:cNvCxnSpPr>
          <p:nvPr/>
        </p:nvCxnSpPr>
        <p:spPr>
          <a:xfrm flipV="1">
            <a:off x="5903259" y="4743380"/>
            <a:ext cx="849641" cy="4434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38;p1">
            <a:extLst>
              <a:ext uri="{FF2B5EF4-FFF2-40B4-BE49-F238E27FC236}">
                <a16:creationId xmlns:a16="http://schemas.microsoft.com/office/drawing/2014/main" id="{11E6E9CC-19BE-4208-B7C8-8DEA07C35A10}"/>
              </a:ext>
            </a:extLst>
          </p:cNvPr>
          <p:cNvCxnSpPr>
            <a:cxnSpLocks/>
          </p:cNvCxnSpPr>
          <p:nvPr/>
        </p:nvCxnSpPr>
        <p:spPr>
          <a:xfrm rot="10800000">
            <a:off x="5836090" y="1891864"/>
            <a:ext cx="954744" cy="455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38;p1">
            <a:extLst>
              <a:ext uri="{FF2B5EF4-FFF2-40B4-BE49-F238E27FC236}">
                <a16:creationId xmlns:a16="http://schemas.microsoft.com/office/drawing/2014/main" id="{3F61FE72-C711-4064-84FB-8DCB4EBB35BF}"/>
              </a:ext>
            </a:extLst>
          </p:cNvPr>
          <p:cNvCxnSpPr>
            <a:cxnSpLocks/>
          </p:cNvCxnSpPr>
          <p:nvPr/>
        </p:nvCxnSpPr>
        <p:spPr>
          <a:xfrm rot="10800000">
            <a:off x="5098997" y="1887967"/>
            <a:ext cx="1653604" cy="12290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38;p1">
            <a:extLst>
              <a:ext uri="{FF2B5EF4-FFF2-40B4-BE49-F238E27FC236}">
                <a16:creationId xmlns:a16="http://schemas.microsoft.com/office/drawing/2014/main" id="{589F13A6-B462-4F9D-B31A-27C414F6AED6}"/>
              </a:ext>
            </a:extLst>
          </p:cNvPr>
          <p:cNvCxnSpPr>
            <a:cxnSpLocks/>
          </p:cNvCxnSpPr>
          <p:nvPr/>
        </p:nvCxnSpPr>
        <p:spPr>
          <a:xfrm rot="10800000">
            <a:off x="6328080" y="5163007"/>
            <a:ext cx="471991" cy="405174"/>
          </a:xfrm>
          <a:prstGeom prst="bentConnector3">
            <a:avLst>
              <a:gd name="adj1" fmla="val 9890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0" name="Google Shape;70;p1">
            <a:extLst>
              <a:ext uri="{FF2B5EF4-FFF2-40B4-BE49-F238E27FC236}">
                <a16:creationId xmlns:a16="http://schemas.microsoft.com/office/drawing/2014/main" id="{57C396B0-89BA-4A5C-9F3C-5E003E5BB3CE}"/>
              </a:ext>
            </a:extLst>
          </p:cNvPr>
          <p:cNvGrpSpPr/>
          <p:nvPr/>
        </p:nvGrpSpPr>
        <p:grpSpPr>
          <a:xfrm>
            <a:off x="6793042" y="5220915"/>
            <a:ext cx="1985680" cy="572024"/>
            <a:chOff x="4934191" y="1056229"/>
            <a:chExt cx="1202643" cy="444629"/>
          </a:xfrm>
        </p:grpSpPr>
        <p:sp>
          <p:nvSpPr>
            <p:cNvPr id="291" name="Google Shape;71;p1">
              <a:extLst>
                <a:ext uri="{FF2B5EF4-FFF2-40B4-BE49-F238E27FC236}">
                  <a16:creationId xmlns:a16="http://schemas.microsoft.com/office/drawing/2014/main" id="{ADB223F6-D09E-468F-9061-202C3C53E2A7}"/>
                </a:ext>
              </a:extLst>
            </p:cNvPr>
            <p:cNvSpPr/>
            <p:nvPr/>
          </p:nvSpPr>
          <p:spPr>
            <a:xfrm>
              <a:off x="4934193" y="1056230"/>
              <a:ext cx="1189712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72;p1">
              <a:extLst>
                <a:ext uri="{FF2B5EF4-FFF2-40B4-BE49-F238E27FC236}">
                  <a16:creationId xmlns:a16="http://schemas.microsoft.com/office/drawing/2014/main" id="{22A810BC-D83A-40BD-8344-2AA06263E2B0}"/>
                </a:ext>
              </a:extLst>
            </p:cNvPr>
            <p:cNvSpPr/>
            <p:nvPr/>
          </p:nvSpPr>
          <p:spPr>
            <a:xfrm>
              <a:off x="4934191" y="1056229"/>
              <a:ext cx="1189712" cy="28467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73;p1">
              <a:extLst>
                <a:ext uri="{FF2B5EF4-FFF2-40B4-BE49-F238E27FC236}">
                  <a16:creationId xmlns:a16="http://schemas.microsoft.com/office/drawing/2014/main" id="{D23F38CB-8D16-440C-86FD-C2CCB4D6963E}"/>
                </a:ext>
              </a:extLst>
            </p:cNvPr>
            <p:cNvSpPr txBox="1"/>
            <p:nvPr/>
          </p:nvSpPr>
          <p:spPr>
            <a:xfrm>
              <a:off x="4975353" y="1079852"/>
              <a:ext cx="1161481" cy="334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Salary &amp; Wages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grpSp>
        <p:nvGrpSpPr>
          <p:cNvPr id="294" name="Google Shape;70;p1">
            <a:extLst>
              <a:ext uri="{FF2B5EF4-FFF2-40B4-BE49-F238E27FC236}">
                <a16:creationId xmlns:a16="http://schemas.microsoft.com/office/drawing/2014/main" id="{2EB1116A-6C03-4D0B-9D16-99010E2A437D}"/>
              </a:ext>
            </a:extLst>
          </p:cNvPr>
          <p:cNvGrpSpPr/>
          <p:nvPr/>
        </p:nvGrpSpPr>
        <p:grpSpPr>
          <a:xfrm>
            <a:off x="6776519" y="435167"/>
            <a:ext cx="1974949" cy="572023"/>
            <a:chOff x="4939766" y="1031897"/>
            <a:chExt cx="1206450" cy="451676"/>
          </a:xfrm>
        </p:grpSpPr>
        <p:sp>
          <p:nvSpPr>
            <p:cNvPr id="295" name="Google Shape;71;p1">
              <a:extLst>
                <a:ext uri="{FF2B5EF4-FFF2-40B4-BE49-F238E27FC236}">
                  <a16:creationId xmlns:a16="http://schemas.microsoft.com/office/drawing/2014/main" id="{988CFD86-6D74-4BA0-BBC0-5BF8D6BC758D}"/>
                </a:ext>
              </a:extLst>
            </p:cNvPr>
            <p:cNvSpPr/>
            <p:nvPr/>
          </p:nvSpPr>
          <p:spPr>
            <a:xfrm>
              <a:off x="4939766" y="1033608"/>
              <a:ext cx="1189711" cy="44996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72;p1">
              <a:extLst>
                <a:ext uri="{FF2B5EF4-FFF2-40B4-BE49-F238E27FC236}">
                  <a16:creationId xmlns:a16="http://schemas.microsoft.com/office/drawing/2014/main" id="{DE3D5EB0-B676-48DE-B160-B47DA46D46CC}"/>
                </a:ext>
              </a:extLst>
            </p:cNvPr>
            <p:cNvSpPr/>
            <p:nvPr/>
          </p:nvSpPr>
          <p:spPr>
            <a:xfrm>
              <a:off x="4939766" y="1031897"/>
              <a:ext cx="1189711" cy="27602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73;p1">
              <a:extLst>
                <a:ext uri="{FF2B5EF4-FFF2-40B4-BE49-F238E27FC236}">
                  <a16:creationId xmlns:a16="http://schemas.microsoft.com/office/drawing/2014/main" id="{37FD3032-E4F2-470C-B30C-8C5263E124A9}"/>
                </a:ext>
              </a:extLst>
            </p:cNvPr>
            <p:cNvSpPr txBox="1"/>
            <p:nvPr/>
          </p:nvSpPr>
          <p:spPr>
            <a:xfrm>
              <a:off x="4966509" y="1103810"/>
              <a:ext cx="1179707" cy="340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Utility and taxes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 </a:t>
              </a:r>
              <a:endParaRPr dirty="0"/>
            </a:p>
          </p:txBody>
        </p:sp>
      </p:grpSp>
      <p:grpSp>
        <p:nvGrpSpPr>
          <p:cNvPr id="298" name="Google Shape;70;p1">
            <a:extLst>
              <a:ext uri="{FF2B5EF4-FFF2-40B4-BE49-F238E27FC236}">
                <a16:creationId xmlns:a16="http://schemas.microsoft.com/office/drawing/2014/main" id="{8F7A1F8E-C22C-44B4-BCF3-4215365E81DB}"/>
              </a:ext>
            </a:extLst>
          </p:cNvPr>
          <p:cNvGrpSpPr/>
          <p:nvPr/>
        </p:nvGrpSpPr>
        <p:grpSpPr>
          <a:xfrm>
            <a:off x="6622344" y="1072929"/>
            <a:ext cx="2300582" cy="628021"/>
            <a:chOff x="4844675" y="1056229"/>
            <a:chExt cx="1335789" cy="444628"/>
          </a:xfrm>
        </p:grpSpPr>
        <p:sp>
          <p:nvSpPr>
            <p:cNvPr id="299" name="Google Shape;71;p1">
              <a:extLst>
                <a:ext uri="{FF2B5EF4-FFF2-40B4-BE49-F238E27FC236}">
                  <a16:creationId xmlns:a16="http://schemas.microsoft.com/office/drawing/2014/main" id="{61F5F4EC-88D1-4ED7-AE01-659D7EF19819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72;p1">
              <a:extLst>
                <a:ext uri="{FF2B5EF4-FFF2-40B4-BE49-F238E27FC236}">
                  <a16:creationId xmlns:a16="http://schemas.microsoft.com/office/drawing/2014/main" id="{631ED073-8725-4BD4-8126-CD4F99B58FEB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73;p1">
              <a:extLst>
                <a:ext uri="{FF2B5EF4-FFF2-40B4-BE49-F238E27FC236}">
                  <a16:creationId xmlns:a16="http://schemas.microsoft.com/office/drawing/2014/main" id="{92103140-FB6F-4C38-83A0-0F3E2065F3E2}"/>
                </a:ext>
              </a:extLst>
            </p:cNvPr>
            <p:cNvSpPr txBox="1"/>
            <p:nvPr/>
          </p:nvSpPr>
          <p:spPr>
            <a:xfrm>
              <a:off x="4844675" y="1150863"/>
              <a:ext cx="1335789" cy="30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Direct Material costs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       ($)</a:t>
              </a:r>
              <a:endParaRPr dirty="0"/>
            </a:p>
          </p:txBody>
        </p:sp>
      </p:grpSp>
      <p:cxnSp>
        <p:nvCxnSpPr>
          <p:cNvPr id="307" name="Google Shape;38;p1">
            <a:extLst>
              <a:ext uri="{FF2B5EF4-FFF2-40B4-BE49-F238E27FC236}">
                <a16:creationId xmlns:a16="http://schemas.microsoft.com/office/drawing/2014/main" id="{6BA752DD-F257-4201-9417-9ADA8D3E1B90}"/>
              </a:ext>
            </a:extLst>
          </p:cNvPr>
          <p:cNvCxnSpPr>
            <a:cxnSpLocks/>
          </p:cNvCxnSpPr>
          <p:nvPr/>
        </p:nvCxnSpPr>
        <p:spPr>
          <a:xfrm flipV="1">
            <a:off x="5836090" y="1396061"/>
            <a:ext cx="954878" cy="4884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8;p1">
            <a:extLst>
              <a:ext uri="{FF2B5EF4-FFF2-40B4-BE49-F238E27FC236}">
                <a16:creationId xmlns:a16="http://schemas.microsoft.com/office/drawing/2014/main" id="{9DCDDDFE-A796-42FB-A0E2-8E728E649CA6}"/>
              </a:ext>
            </a:extLst>
          </p:cNvPr>
          <p:cNvCxnSpPr>
            <a:cxnSpLocks/>
          </p:cNvCxnSpPr>
          <p:nvPr/>
        </p:nvCxnSpPr>
        <p:spPr>
          <a:xfrm>
            <a:off x="5065335" y="5197572"/>
            <a:ext cx="1679019" cy="11202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8;p1">
            <a:extLst>
              <a:ext uri="{FF2B5EF4-FFF2-40B4-BE49-F238E27FC236}">
                <a16:creationId xmlns:a16="http://schemas.microsoft.com/office/drawing/2014/main" id="{8A805322-939F-4B31-9991-8024F66DCAB5}"/>
              </a:ext>
            </a:extLst>
          </p:cNvPr>
          <p:cNvCxnSpPr>
            <a:cxnSpLocks/>
            <a:stCxn id="297" idx="1"/>
          </p:cNvCxnSpPr>
          <p:nvPr/>
        </p:nvCxnSpPr>
        <p:spPr>
          <a:xfrm rot="10800000" flipV="1">
            <a:off x="4991417" y="741684"/>
            <a:ext cx="1828880" cy="11467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3" name="Google Shape;39;p1">
            <a:extLst>
              <a:ext uri="{FF2B5EF4-FFF2-40B4-BE49-F238E27FC236}">
                <a16:creationId xmlns:a16="http://schemas.microsoft.com/office/drawing/2014/main" id="{C7E8FD4A-EA3E-4855-90AB-FD341BAA45AB}"/>
              </a:ext>
            </a:extLst>
          </p:cNvPr>
          <p:cNvGrpSpPr/>
          <p:nvPr/>
        </p:nvGrpSpPr>
        <p:grpSpPr>
          <a:xfrm>
            <a:off x="5859526" y="5143028"/>
            <a:ext cx="155774" cy="155774"/>
            <a:chOff x="4283117" y="-597224"/>
            <a:chExt cx="170332" cy="170332"/>
          </a:xfrm>
        </p:grpSpPr>
        <p:sp>
          <p:nvSpPr>
            <p:cNvPr id="324" name="Google Shape;40;p1">
              <a:extLst>
                <a:ext uri="{FF2B5EF4-FFF2-40B4-BE49-F238E27FC236}">
                  <a16:creationId xmlns:a16="http://schemas.microsoft.com/office/drawing/2014/main" id="{A78EF952-9C87-46C2-AC8A-23109721C6C6}"/>
                </a:ext>
              </a:extLst>
            </p:cNvPr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41;p1">
              <a:extLst>
                <a:ext uri="{FF2B5EF4-FFF2-40B4-BE49-F238E27FC236}">
                  <a16:creationId xmlns:a16="http://schemas.microsoft.com/office/drawing/2014/main" id="{0868611C-DE1F-4216-8A25-042B6323F119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858812E-9532-46FA-8015-27AA9CDA9D55}"/>
              </a:ext>
            </a:extLst>
          </p:cNvPr>
          <p:cNvSpPr/>
          <p:nvPr/>
        </p:nvSpPr>
        <p:spPr>
          <a:xfrm>
            <a:off x="99259" y="308783"/>
            <a:ext cx="8879981" cy="625807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oogle Shape;70;p1">
            <a:extLst>
              <a:ext uri="{FF2B5EF4-FFF2-40B4-BE49-F238E27FC236}">
                <a16:creationId xmlns:a16="http://schemas.microsoft.com/office/drawing/2014/main" id="{D400C25E-0178-4610-8F1E-9382737AF149}"/>
              </a:ext>
            </a:extLst>
          </p:cNvPr>
          <p:cNvGrpSpPr/>
          <p:nvPr/>
        </p:nvGrpSpPr>
        <p:grpSpPr>
          <a:xfrm>
            <a:off x="6757278" y="3439008"/>
            <a:ext cx="2012599" cy="627307"/>
            <a:chOff x="4939766" y="1031897"/>
            <a:chExt cx="1206450" cy="451676"/>
          </a:xfrm>
        </p:grpSpPr>
        <p:sp>
          <p:nvSpPr>
            <p:cNvPr id="162" name="Google Shape;71;p1">
              <a:extLst>
                <a:ext uri="{FF2B5EF4-FFF2-40B4-BE49-F238E27FC236}">
                  <a16:creationId xmlns:a16="http://schemas.microsoft.com/office/drawing/2014/main" id="{EA9BA416-ED25-488F-9E70-087522B9B30F}"/>
                </a:ext>
              </a:extLst>
            </p:cNvPr>
            <p:cNvSpPr/>
            <p:nvPr/>
          </p:nvSpPr>
          <p:spPr>
            <a:xfrm>
              <a:off x="4939766" y="1033608"/>
              <a:ext cx="1189711" cy="44996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72;p1">
              <a:extLst>
                <a:ext uri="{FF2B5EF4-FFF2-40B4-BE49-F238E27FC236}">
                  <a16:creationId xmlns:a16="http://schemas.microsoft.com/office/drawing/2014/main" id="{7BA40183-58B8-45A9-845D-FAF30F57B370}"/>
                </a:ext>
              </a:extLst>
            </p:cNvPr>
            <p:cNvSpPr/>
            <p:nvPr/>
          </p:nvSpPr>
          <p:spPr>
            <a:xfrm>
              <a:off x="4939766" y="1031897"/>
              <a:ext cx="1189711" cy="27602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73;p1">
              <a:extLst>
                <a:ext uri="{FF2B5EF4-FFF2-40B4-BE49-F238E27FC236}">
                  <a16:creationId xmlns:a16="http://schemas.microsoft.com/office/drawing/2014/main" id="{0F502A82-0EE8-4AC6-9DFC-1715F6D977A1}"/>
                </a:ext>
              </a:extLst>
            </p:cNvPr>
            <p:cNvSpPr txBox="1"/>
            <p:nvPr/>
          </p:nvSpPr>
          <p:spPr>
            <a:xfrm>
              <a:off x="4966509" y="1103810"/>
              <a:ext cx="1179707" cy="310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Office supply costs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 </a:t>
              </a:r>
              <a:endParaRPr dirty="0"/>
            </a:p>
          </p:txBody>
        </p:sp>
      </p:grpSp>
      <p:grpSp>
        <p:nvGrpSpPr>
          <p:cNvPr id="165" name="Google Shape;70;p1">
            <a:extLst>
              <a:ext uri="{FF2B5EF4-FFF2-40B4-BE49-F238E27FC236}">
                <a16:creationId xmlns:a16="http://schemas.microsoft.com/office/drawing/2014/main" id="{5C04B2FD-265B-4DE7-848F-F8EFAB5FEC05}"/>
              </a:ext>
            </a:extLst>
          </p:cNvPr>
          <p:cNvGrpSpPr/>
          <p:nvPr/>
        </p:nvGrpSpPr>
        <p:grpSpPr>
          <a:xfrm>
            <a:off x="6765701" y="5951594"/>
            <a:ext cx="1994343" cy="572024"/>
            <a:chOff x="4934191" y="1056229"/>
            <a:chExt cx="1189714" cy="444629"/>
          </a:xfrm>
        </p:grpSpPr>
        <p:sp>
          <p:nvSpPr>
            <p:cNvPr id="167" name="Google Shape;71;p1">
              <a:extLst>
                <a:ext uri="{FF2B5EF4-FFF2-40B4-BE49-F238E27FC236}">
                  <a16:creationId xmlns:a16="http://schemas.microsoft.com/office/drawing/2014/main" id="{D1130EBA-18D9-4696-9607-DA497DF280CB}"/>
                </a:ext>
              </a:extLst>
            </p:cNvPr>
            <p:cNvSpPr/>
            <p:nvPr/>
          </p:nvSpPr>
          <p:spPr>
            <a:xfrm>
              <a:off x="4934193" y="1056230"/>
              <a:ext cx="1189712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72;p1">
              <a:extLst>
                <a:ext uri="{FF2B5EF4-FFF2-40B4-BE49-F238E27FC236}">
                  <a16:creationId xmlns:a16="http://schemas.microsoft.com/office/drawing/2014/main" id="{0F30B465-F433-44E1-B0A7-0FB514BC8E8C}"/>
                </a:ext>
              </a:extLst>
            </p:cNvPr>
            <p:cNvSpPr/>
            <p:nvPr/>
          </p:nvSpPr>
          <p:spPr>
            <a:xfrm>
              <a:off x="4934191" y="1056229"/>
              <a:ext cx="1189712" cy="28467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73;p1">
              <a:extLst>
                <a:ext uri="{FF2B5EF4-FFF2-40B4-BE49-F238E27FC236}">
                  <a16:creationId xmlns:a16="http://schemas.microsoft.com/office/drawing/2014/main" id="{BCE6BDF0-8A3A-4D0E-81D3-9C642E3F225E}"/>
                </a:ext>
              </a:extLst>
            </p:cNvPr>
            <p:cNvSpPr txBox="1"/>
            <p:nvPr/>
          </p:nvSpPr>
          <p:spPr>
            <a:xfrm>
              <a:off x="4975353" y="1079852"/>
              <a:ext cx="1142745" cy="334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Travel &amp; Entertainment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67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lokesh mamidisetti</cp:lastModifiedBy>
  <cp:revision>31</cp:revision>
  <dcterms:created xsi:type="dcterms:W3CDTF">2019-05-15T15:57:18Z</dcterms:created>
  <dcterms:modified xsi:type="dcterms:W3CDTF">2020-07-12T14:15:31Z</dcterms:modified>
</cp:coreProperties>
</file>