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9" roundtripDataSignature="AMtx7mjgrzBfLd9FEtsJbvSmyhI3puNY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9" Type="http://customschemas.google.com/relationships/presentationmetadata" Target="meta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baseline="0" dirty="0"/>
              <a:t>Overall EBIT [July-13 to June-14]</a:t>
            </a:r>
            <a:endParaRPr lang="en-AU" b="1" dirty="0"/>
          </a:p>
        </c:rich>
      </c:tx>
      <c:layout>
        <c:manualLayout>
          <c:xMode val="edge"/>
          <c:yMode val="edge"/>
          <c:x val="0.32733126382227273"/>
          <c:y val="4.73508680681777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690875953748419E-2"/>
          <c:y val="0.29341021324668498"/>
          <c:w val="0.88472653950639979"/>
          <c:h val="0.60621414896135684"/>
        </c:manualLayout>
      </c:layout>
      <c:lineChart>
        <c:grouping val="standard"/>
        <c:varyColors val="0"/>
        <c:ser>
          <c:idx val="0"/>
          <c:order val="0"/>
          <c:tx>
            <c:v>Actuals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Sheet1!$E$6:$P$6</c:f>
              <c:numCache>
                <c:formatCode>"$"#,##0.00;[Red]\-"$"#,##0.00</c:formatCode>
                <c:ptCount val="12"/>
                <c:pt idx="0">
                  <c:v>22134307.15000001</c:v>
                </c:pt>
                <c:pt idx="1">
                  <c:v>17614229.320000004</c:v>
                </c:pt>
                <c:pt idx="2">
                  <c:v>17489481.050000004</c:v>
                </c:pt>
                <c:pt idx="3">
                  <c:v>10611071.790000003</c:v>
                </c:pt>
                <c:pt idx="4">
                  <c:v>9874501.5300000012</c:v>
                </c:pt>
                <c:pt idx="5">
                  <c:v>20198914.179999996</c:v>
                </c:pt>
                <c:pt idx="6">
                  <c:v>36717607.019999996</c:v>
                </c:pt>
                <c:pt idx="7">
                  <c:v>31809956.949999996</c:v>
                </c:pt>
                <c:pt idx="8">
                  <c:v>31579954.000000004</c:v>
                </c:pt>
                <c:pt idx="9">
                  <c:v>26308905.32</c:v>
                </c:pt>
                <c:pt idx="10">
                  <c:v>21843372.060000002</c:v>
                </c:pt>
                <c:pt idx="11">
                  <c:v>27436489.189999998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B2-4987-9D1B-9110BB91334C}"/>
            </c:ext>
          </c:extLst>
        </c:ser>
        <c:ser>
          <c:idx val="1"/>
          <c:order val="1"/>
          <c:tx>
            <c:v>Budget</c:v>
          </c:tx>
          <c:spPr>
            <a:ln w="38100" cap="rnd">
              <a:solidFill>
                <a:schemeClr val="bg1">
                  <a:lumMod val="85000"/>
                  <a:alpha val="99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Sheet1!$E$7:$P$7</c:f>
              <c:numCache>
                <c:formatCode>"$"#,##0.00;[Red]\-"$"#,##0.00</c:formatCode>
                <c:ptCount val="12"/>
                <c:pt idx="0">
                  <c:v>36068630.899999999</c:v>
                </c:pt>
                <c:pt idx="1">
                  <c:v>32341607.980000004</c:v>
                </c:pt>
                <c:pt idx="2">
                  <c:v>34072098.360000007</c:v>
                </c:pt>
                <c:pt idx="3">
                  <c:v>29772671.949999999</c:v>
                </c:pt>
                <c:pt idx="4">
                  <c:v>32005871.149999999</c:v>
                </c:pt>
                <c:pt idx="5">
                  <c:v>36412125.979999997</c:v>
                </c:pt>
                <c:pt idx="6">
                  <c:v>43859975.939999998</c:v>
                </c:pt>
                <c:pt idx="7">
                  <c:v>41985448.939999998</c:v>
                </c:pt>
                <c:pt idx="8">
                  <c:v>43066195.149999999</c:v>
                </c:pt>
                <c:pt idx="9">
                  <c:v>38847512.840000004</c:v>
                </c:pt>
                <c:pt idx="10">
                  <c:v>37717889.799999997</c:v>
                </c:pt>
                <c:pt idx="11">
                  <c:v>40801413.619999997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B2-4987-9D1B-9110BB9133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dateAx>
        <c:axId val="6393113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Offset val="100"/>
        <c:baseTimeUnit val="months"/>
      </c:dateAx>
      <c:valAx>
        <c:axId val="639312952"/>
        <c:scaling>
          <c:orientation val="minMax"/>
          <c:max val="45000000"/>
          <c:min val="95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baseline="0" dirty="0"/>
              <a:t> EBIT for KOOTHA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Actuals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Sheet1!$E$6:$P$6</c:f>
              <c:numCache>
                <c:formatCode>"$"#,##0.00;[Red]\-"$"#,##0.00</c:formatCode>
                <c:ptCount val="12"/>
                <c:pt idx="0">
                  <c:v>5050444.6000000108</c:v>
                </c:pt>
                <c:pt idx="1">
                  <c:v>3458379.4399999995</c:v>
                </c:pt>
                <c:pt idx="2">
                  <c:v>3839682.26000001</c:v>
                </c:pt>
                <c:pt idx="3">
                  <c:v>3976825.3</c:v>
                </c:pt>
                <c:pt idx="4">
                  <c:v>4293385.9399999995</c:v>
                </c:pt>
                <c:pt idx="5">
                  <c:v>4234069.25</c:v>
                </c:pt>
                <c:pt idx="6">
                  <c:v>6841506.4900000002</c:v>
                </c:pt>
                <c:pt idx="7">
                  <c:v>6231843.8199999994</c:v>
                </c:pt>
                <c:pt idx="8">
                  <c:v>6794153.2699999996</c:v>
                </c:pt>
                <c:pt idx="9">
                  <c:v>3978411.3600000008</c:v>
                </c:pt>
                <c:pt idx="10">
                  <c:v>3834317.4299999997</c:v>
                </c:pt>
                <c:pt idx="11">
                  <c:v>2995697.51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B0-478E-A75E-58A9300CAB1F}"/>
            </c:ext>
          </c:extLst>
        </c:ser>
        <c:ser>
          <c:idx val="1"/>
          <c:order val="1"/>
          <c:tx>
            <c:v>Budget</c:v>
          </c:tx>
          <c:spPr>
            <a:ln w="38100" cap="rnd">
              <a:solidFill>
                <a:schemeClr val="bg1">
                  <a:lumMod val="85000"/>
                  <a:alpha val="99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Sheet1!$E$7:$P$7</c:f>
              <c:numCache>
                <c:formatCode>"$"#,##0.00;[Red]\-"$"#,##0.00</c:formatCode>
                <c:ptCount val="12"/>
                <c:pt idx="0">
                  <c:v>5282428.99</c:v>
                </c:pt>
                <c:pt idx="1">
                  <c:v>2954314.84</c:v>
                </c:pt>
                <c:pt idx="2">
                  <c:v>877358.96999999974</c:v>
                </c:pt>
                <c:pt idx="3">
                  <c:v>695698.95000000019</c:v>
                </c:pt>
                <c:pt idx="4">
                  <c:v>3740344.8500000006</c:v>
                </c:pt>
                <c:pt idx="5">
                  <c:v>4585081.8800000008</c:v>
                </c:pt>
                <c:pt idx="6">
                  <c:v>6973013.290000001</c:v>
                </c:pt>
                <c:pt idx="7">
                  <c:v>6122775.0500000007</c:v>
                </c:pt>
                <c:pt idx="8">
                  <c:v>6898599.8000000007</c:v>
                </c:pt>
                <c:pt idx="9">
                  <c:v>4491309.7100000009</c:v>
                </c:pt>
                <c:pt idx="10">
                  <c:v>3988270.16</c:v>
                </c:pt>
                <c:pt idx="11">
                  <c:v>4014116.5000000005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B0-478E-A75E-58A9300CAB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dateAx>
        <c:axId val="6393113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Offset val="100"/>
        <c:baseTimeUnit val="months"/>
      </c:dateAx>
      <c:valAx>
        <c:axId val="639312952"/>
        <c:scaling>
          <c:orientation val="minMax"/>
          <c:min val="500000"/>
        </c:scaling>
        <c:delete val="0"/>
        <c:axPos val="l"/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400" b="1" i="0" u="none" strike="noStrike" baseline="0" dirty="0">
                <a:effectLst/>
              </a:rPr>
              <a:t>EBIT for </a:t>
            </a:r>
            <a:r>
              <a:rPr lang="en-AU" b="1" baseline="0" dirty="0"/>
              <a:t>SUJREK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Actuals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Sheet1!$E$6:$P$6</c:f>
              <c:numCache>
                <c:formatCode>"$"#,##0.00;[Red]\-"$"#,##0.00</c:formatCode>
                <c:ptCount val="12"/>
                <c:pt idx="0">
                  <c:v>7742660.6999999993</c:v>
                </c:pt>
                <c:pt idx="1">
                  <c:v>2519270.9800000004</c:v>
                </c:pt>
                <c:pt idx="2">
                  <c:v>4398768.1500000004</c:v>
                </c:pt>
                <c:pt idx="3">
                  <c:v>936486.46000000462</c:v>
                </c:pt>
                <c:pt idx="4">
                  <c:v>4189838.0399999972</c:v>
                </c:pt>
                <c:pt idx="5">
                  <c:v>6961395.5299999993</c:v>
                </c:pt>
                <c:pt idx="6">
                  <c:v>15744101.199999999</c:v>
                </c:pt>
                <c:pt idx="7">
                  <c:v>11542767.529999999</c:v>
                </c:pt>
                <c:pt idx="8">
                  <c:v>12038812.320000002</c:v>
                </c:pt>
                <c:pt idx="9">
                  <c:v>7328573.2000000011</c:v>
                </c:pt>
                <c:pt idx="10">
                  <c:v>3787717.8600000013</c:v>
                </c:pt>
                <c:pt idx="11">
                  <c:v>11333971.74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12-4429-9500-1AE9A353FD30}"/>
            </c:ext>
          </c:extLst>
        </c:ser>
        <c:ser>
          <c:idx val="1"/>
          <c:order val="1"/>
          <c:tx>
            <c:v>Budget</c:v>
          </c:tx>
          <c:spPr>
            <a:ln w="38100" cap="rnd">
              <a:solidFill>
                <a:schemeClr val="bg1">
                  <a:lumMod val="85000"/>
                  <a:alpha val="99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Sheet1!$E$7:$P$7</c:f>
              <c:numCache>
                <c:formatCode>"$"#,##0.00;[Red]\-"$"#,##0.00</c:formatCode>
                <c:ptCount val="12"/>
                <c:pt idx="0">
                  <c:v>5734764.2700000014</c:v>
                </c:pt>
                <c:pt idx="1">
                  <c:v>3779140.0200000014</c:v>
                </c:pt>
                <c:pt idx="2">
                  <c:v>613667.44999999925</c:v>
                </c:pt>
                <c:pt idx="3">
                  <c:v>5747396.8399999999</c:v>
                </c:pt>
                <c:pt idx="4">
                  <c:v>3523025.089999998</c:v>
                </c:pt>
                <c:pt idx="5">
                  <c:v>380758.06000000052</c:v>
                </c:pt>
                <c:pt idx="6">
                  <c:v>8082244.7800000031</c:v>
                </c:pt>
                <c:pt idx="7">
                  <c:v>7071588.6400000025</c:v>
                </c:pt>
                <c:pt idx="8">
                  <c:v>4321776.8199999984</c:v>
                </c:pt>
                <c:pt idx="9">
                  <c:v>8171766.6200000029</c:v>
                </c:pt>
                <c:pt idx="10">
                  <c:v>5828325.3200000003</c:v>
                </c:pt>
                <c:pt idx="11">
                  <c:v>6069939.7600000016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12-4429-9500-1AE9A353FD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dateAx>
        <c:axId val="6393113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Offset val="100"/>
        <c:baseTimeUnit val="months"/>
      </c:dateAx>
      <c:valAx>
        <c:axId val="639312952"/>
        <c:scaling>
          <c:orientation val="minMax"/>
          <c:max val="20000000"/>
          <c:min val="100000"/>
        </c:scaling>
        <c:delete val="0"/>
        <c:axPos val="l"/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400" b="1" i="0" u="none" strike="noStrike" baseline="0" dirty="0">
                <a:effectLst/>
              </a:rPr>
              <a:t>EBIT for </a:t>
            </a:r>
            <a:r>
              <a:rPr lang="en-AU" b="1" baseline="0" dirty="0"/>
              <a:t> JUTIK</a:t>
            </a:r>
            <a:endParaRPr lang="en-AU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Actuals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Sheet1!$E$6:$P$6</c:f>
              <c:numCache>
                <c:formatCode>"$"#,##0.00;[Red]\-"$"#,##0.00</c:formatCode>
                <c:ptCount val="12"/>
                <c:pt idx="0">
                  <c:v>9540867.7800000012</c:v>
                </c:pt>
                <c:pt idx="1">
                  <c:v>12148510.460000001</c:v>
                </c:pt>
                <c:pt idx="2">
                  <c:v>9292017.379999999</c:v>
                </c:pt>
                <c:pt idx="3">
                  <c:v>7961729.160000002</c:v>
                </c:pt>
                <c:pt idx="4">
                  <c:v>10048484.280000001</c:v>
                </c:pt>
                <c:pt idx="5">
                  <c:v>9229991.6099999994</c:v>
                </c:pt>
                <c:pt idx="6">
                  <c:v>14341629.849999998</c:v>
                </c:pt>
                <c:pt idx="7">
                  <c:v>14076053.039999999</c:v>
                </c:pt>
                <c:pt idx="8">
                  <c:v>13128407.379999999</c:v>
                </c:pt>
                <c:pt idx="9">
                  <c:v>15183280.52</c:v>
                </c:pt>
                <c:pt idx="10">
                  <c:v>14424786.729999999</c:v>
                </c:pt>
                <c:pt idx="11">
                  <c:v>13312411.609999999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2C-48B8-8923-A1662249C245}"/>
            </c:ext>
          </c:extLst>
        </c:ser>
        <c:ser>
          <c:idx val="1"/>
          <c:order val="1"/>
          <c:tx>
            <c:v>Budget</c:v>
          </c:tx>
          <c:spPr>
            <a:ln w="38100" cap="rnd">
              <a:solidFill>
                <a:schemeClr val="bg1">
                  <a:lumMod val="85000"/>
                  <a:alpha val="99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Sheet1!$E$7:$P$7</c:f>
              <c:numCache>
                <c:formatCode>"$"#,##0.00;[Red]\-"$"#,##0.00</c:formatCode>
                <c:ptCount val="12"/>
                <c:pt idx="0">
                  <c:v>12024448.18</c:v>
                </c:pt>
                <c:pt idx="1">
                  <c:v>12146256.5</c:v>
                </c:pt>
                <c:pt idx="2">
                  <c:v>13925476.59</c:v>
                </c:pt>
                <c:pt idx="3">
                  <c:v>13260581.240000002</c:v>
                </c:pt>
                <c:pt idx="4">
                  <c:v>11735911.339999996</c:v>
                </c:pt>
                <c:pt idx="5">
                  <c:v>16373562.779999997</c:v>
                </c:pt>
                <c:pt idx="6">
                  <c:v>16635376.279999997</c:v>
                </c:pt>
                <c:pt idx="7">
                  <c:v>16475142.059999999</c:v>
                </c:pt>
                <c:pt idx="8">
                  <c:v>17799998.09</c:v>
                </c:pt>
                <c:pt idx="9">
                  <c:v>12419480.460000001</c:v>
                </c:pt>
                <c:pt idx="10">
                  <c:v>13873448.699999997</c:v>
                </c:pt>
                <c:pt idx="11">
                  <c:v>14546133.079999998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2C-48B8-8923-A1662249C2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dateAx>
        <c:axId val="6393113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Offset val="100"/>
        <c:baseTimeUnit val="months"/>
      </c:dateAx>
      <c:valAx>
        <c:axId val="639312952"/>
        <c:scaling>
          <c:orientation val="minMax"/>
          <c:min val="7000000"/>
        </c:scaling>
        <c:delete val="0"/>
        <c:axPos val="l"/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 in Revenue and COGS assignments </a:t>
            </a:r>
            <a:endParaRPr/>
          </a:p>
        </p:txBody>
      </p:sp>
      <p:sp>
        <p:nvSpPr>
          <p:cNvPr id="22" name="Google Shape;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marL="1371600" lvl="2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marL="1828800" lvl="3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marL="2286000" lvl="4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marL="2743200" lvl="5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marL="3200400" lvl="6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marL="3657600" lvl="7" indent="-33032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marL="4114800" lvl="8" indent="-33032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▪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–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▫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/>
          <p:nvPr/>
        </p:nvSpPr>
        <p:spPr>
          <a:xfrm>
            <a:off x="8843223" y="6633870"/>
            <a:ext cx="125835" cy="12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"/>
              <a:buFont typeface="Arial"/>
              <a:buNone/>
            </a:pPr>
            <a:fld id="{00000000-1234-1234-1234-123412341234}" type="slidenum">
              <a:rPr lang="en-US" sz="7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None/>
            </a:pPr>
            <a:endParaRPr sz="1118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EBIT </a:t>
            </a:r>
            <a:r>
              <a:rPr lang="en-US" dirty="0">
                <a:solidFill>
                  <a:schemeClr val="accent6"/>
                </a:solidFill>
              </a:rPr>
              <a:t>Analysis: Financials</a:t>
            </a:r>
            <a:endParaRPr dirty="0"/>
          </a:p>
        </p:txBody>
      </p:sp>
      <p:sp>
        <p:nvSpPr>
          <p:cNvPr id="26" name="Google Shape;26;p3"/>
          <p:cNvSpPr txBox="1"/>
          <p:nvPr/>
        </p:nvSpPr>
        <p:spPr>
          <a:xfrm>
            <a:off x="262777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None/>
            </a:pPr>
            <a:r>
              <a:rPr lang="en-US" sz="1220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Actual vs Budget for EBIT Analysis, </a:t>
            </a:r>
            <a:r>
              <a:rPr lang="en-US" sz="122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" name="Google Shape;27;p3"/>
          <p:cNvGraphicFramePr/>
          <p:nvPr>
            <p:extLst>
              <p:ext uri="{D42A27DB-BD31-4B8C-83A1-F6EECF244321}">
                <p14:modId xmlns:p14="http://schemas.microsoft.com/office/powerpoint/2010/main" val="2324613419"/>
              </p:ext>
            </p:extLst>
          </p:nvPr>
        </p:nvGraphicFramePr>
        <p:xfrm>
          <a:off x="204198" y="903306"/>
          <a:ext cx="8616528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Google Shape;28;p3"/>
          <p:cNvGraphicFramePr/>
          <p:nvPr>
            <p:extLst>
              <p:ext uri="{D42A27DB-BD31-4B8C-83A1-F6EECF244321}">
                <p14:modId xmlns:p14="http://schemas.microsoft.com/office/powerpoint/2010/main" val="1587121368"/>
              </p:ext>
            </p:extLst>
          </p:nvPr>
        </p:nvGraphicFramePr>
        <p:xfrm>
          <a:off x="127998" y="3537188"/>
          <a:ext cx="2908872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9" name="Google Shape;29;p3"/>
          <p:cNvGraphicFramePr/>
          <p:nvPr>
            <p:extLst>
              <p:ext uri="{D42A27DB-BD31-4B8C-83A1-F6EECF244321}">
                <p14:modId xmlns:p14="http://schemas.microsoft.com/office/powerpoint/2010/main" val="1364949657"/>
              </p:ext>
            </p:extLst>
          </p:nvPr>
        </p:nvGraphicFramePr>
        <p:xfrm>
          <a:off x="3155946" y="3537188"/>
          <a:ext cx="2908872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0" name="Google Shape;30;p3"/>
          <p:cNvGraphicFramePr/>
          <p:nvPr>
            <p:extLst>
              <p:ext uri="{D42A27DB-BD31-4B8C-83A1-F6EECF244321}">
                <p14:modId xmlns:p14="http://schemas.microsoft.com/office/powerpoint/2010/main" val="3334120212"/>
              </p:ext>
            </p:extLst>
          </p:nvPr>
        </p:nvGraphicFramePr>
        <p:xfrm>
          <a:off x="6137529" y="3500588"/>
          <a:ext cx="2802273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38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Synergy_CF_YNR002</vt:lpstr>
      <vt:lpstr>EBIT Analysis: Financials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Revenue Analysis: Financials Exemplar</dc:title>
  <dc:creator>Hui, Chris</dc:creator>
  <cp:lastModifiedBy>lokesh mamidisetti</cp:lastModifiedBy>
  <cp:revision>26</cp:revision>
  <dcterms:created xsi:type="dcterms:W3CDTF">2019-06-11T08:26:49Z</dcterms:created>
  <dcterms:modified xsi:type="dcterms:W3CDTF">2020-07-15T18:00:46Z</dcterms:modified>
</cp:coreProperties>
</file>