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grzBfLd9FEtsJbvSmyhI3puN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Overall Operational Expenditure [July-13 to June-14]</a:t>
            </a:r>
            <a:endParaRPr lang="en-AU" b="1" dirty="0"/>
          </a:p>
        </c:rich>
      </c:tx>
      <c:layout>
        <c:manualLayout>
          <c:xMode val="edge"/>
          <c:yMode val="edge"/>
          <c:x val="0.32733126382227273"/>
          <c:y val="4.73508680681777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690875953748419E-2"/>
          <c:y val="0.29341021324668498"/>
          <c:w val="0.88472653950639979"/>
          <c:h val="0.60621414896135684"/>
        </c:manualLayout>
      </c:layout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"$"#,##0.00;[Red]\-"$"#,##0.00</c:formatCode>
                <c:ptCount val="12"/>
                <c:pt idx="0">
                  <c:v>19933122.77999999</c:v>
                </c:pt>
                <c:pt idx="1">
                  <c:v>22503896.370000001</c:v>
                </c:pt>
                <c:pt idx="2">
                  <c:v>23089363.009999994</c:v>
                </c:pt>
                <c:pt idx="3">
                  <c:v>26762248.569999997</c:v>
                </c:pt>
                <c:pt idx="4">
                  <c:v>27680853.150000002</c:v>
                </c:pt>
                <c:pt idx="5">
                  <c:v>16659692.229999999</c:v>
                </c:pt>
                <c:pt idx="6">
                  <c:v>17060488.77</c:v>
                </c:pt>
                <c:pt idx="7">
                  <c:v>17650757.789999999</c:v>
                </c:pt>
                <c:pt idx="8">
                  <c:v>17735456.249999996</c:v>
                </c:pt>
                <c:pt idx="9">
                  <c:v>16787821.260000002</c:v>
                </c:pt>
                <c:pt idx="10">
                  <c:v>19532917.23</c:v>
                </c:pt>
                <c:pt idx="11">
                  <c:v>15873220.780000001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"$"#,##0.00;[Red]\-"$"#,##0.00</c:formatCode>
                <c:ptCount val="12"/>
                <c:pt idx="0">
                  <c:v>18333234.599999998</c:v>
                </c:pt>
                <c:pt idx="1">
                  <c:v>18175809.440000001</c:v>
                </c:pt>
                <c:pt idx="2">
                  <c:v>24520840.240000002</c:v>
                </c:pt>
                <c:pt idx="3">
                  <c:v>24546501.299999997</c:v>
                </c:pt>
                <c:pt idx="4">
                  <c:v>26304420.650000002</c:v>
                </c:pt>
                <c:pt idx="5">
                  <c:v>17038222.419999998</c:v>
                </c:pt>
                <c:pt idx="6">
                  <c:v>15566958.25</c:v>
                </c:pt>
                <c:pt idx="7">
                  <c:v>15139947.07</c:v>
                </c:pt>
                <c:pt idx="8">
                  <c:v>16394331.83</c:v>
                </c:pt>
                <c:pt idx="9">
                  <c:v>18260204.530000001</c:v>
                </c:pt>
                <c:pt idx="10">
                  <c:v>18516572.860000003</c:v>
                </c:pt>
                <c:pt idx="11">
                  <c:v>20655581.139999997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ax val="29000000"/>
          <c:min val="14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 Operational Expenditure  for KOOTHA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"$"#,##0.00;[Red]\-"$"#,##0.00</c:formatCode>
                <c:ptCount val="12"/>
                <c:pt idx="0">
                  <c:v>3355241.0299999896</c:v>
                </c:pt>
                <c:pt idx="1">
                  <c:v>4635971.09</c:v>
                </c:pt>
                <c:pt idx="2">
                  <c:v>3629534.96999999</c:v>
                </c:pt>
                <c:pt idx="3">
                  <c:v>3445023.51</c:v>
                </c:pt>
                <c:pt idx="4">
                  <c:v>3537886.1</c:v>
                </c:pt>
                <c:pt idx="5">
                  <c:v>3402717.4</c:v>
                </c:pt>
                <c:pt idx="6">
                  <c:v>4274662.879999999</c:v>
                </c:pt>
                <c:pt idx="7">
                  <c:v>3598813.38</c:v>
                </c:pt>
                <c:pt idx="8">
                  <c:v>3590616.16</c:v>
                </c:pt>
                <c:pt idx="9">
                  <c:v>3598415.73</c:v>
                </c:pt>
                <c:pt idx="10">
                  <c:v>3821108.75</c:v>
                </c:pt>
                <c:pt idx="11">
                  <c:v>4356345.83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B0-478E-A75E-58A9300CAB1F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"$"#,##0.00;[Red]\-"$"#,##0.00</c:formatCode>
                <c:ptCount val="12"/>
                <c:pt idx="0">
                  <c:v>2870946.71</c:v>
                </c:pt>
                <c:pt idx="1">
                  <c:v>2893964.8600000003</c:v>
                </c:pt>
                <c:pt idx="2">
                  <c:v>4946553.25</c:v>
                </c:pt>
                <c:pt idx="3">
                  <c:v>3649852.2800000003</c:v>
                </c:pt>
                <c:pt idx="4">
                  <c:v>3390311.38</c:v>
                </c:pt>
                <c:pt idx="5">
                  <c:v>3296135.35</c:v>
                </c:pt>
                <c:pt idx="6">
                  <c:v>3371678.94</c:v>
                </c:pt>
                <c:pt idx="7">
                  <c:v>3486089.18</c:v>
                </c:pt>
                <c:pt idx="8">
                  <c:v>3420874.4299999997</c:v>
                </c:pt>
                <c:pt idx="9">
                  <c:v>3482686.52</c:v>
                </c:pt>
                <c:pt idx="10">
                  <c:v>3359577.0700000003</c:v>
                </c:pt>
                <c:pt idx="11">
                  <c:v>3881716.73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B0-478E-A75E-58A9300CA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ax val="5000000"/>
          <c:min val="250000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baseline="0" dirty="0">
                <a:effectLst/>
              </a:rPr>
              <a:t>Operational Expenditure  for </a:t>
            </a:r>
            <a:r>
              <a:rPr lang="en-AU" b="1" baseline="0" dirty="0"/>
              <a:t>SUJREK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"$"#,##0.00;[Red]\-"$"#,##0.00</c:formatCode>
                <c:ptCount val="12"/>
                <c:pt idx="0">
                  <c:v>11222748</c:v>
                </c:pt>
                <c:pt idx="1">
                  <c:v>13248774.439999999</c:v>
                </c:pt>
                <c:pt idx="2">
                  <c:v>13866853.98</c:v>
                </c:pt>
                <c:pt idx="3">
                  <c:v>18256202.41</c:v>
                </c:pt>
                <c:pt idx="4">
                  <c:v>19894168.009999998</c:v>
                </c:pt>
                <c:pt idx="5">
                  <c:v>10085832.57</c:v>
                </c:pt>
                <c:pt idx="6">
                  <c:v>9432376.2100000009</c:v>
                </c:pt>
                <c:pt idx="7">
                  <c:v>11311550.23</c:v>
                </c:pt>
                <c:pt idx="8">
                  <c:v>9967921.0499999989</c:v>
                </c:pt>
                <c:pt idx="9">
                  <c:v>10941357.210000001</c:v>
                </c:pt>
                <c:pt idx="10">
                  <c:v>12839656.24</c:v>
                </c:pt>
                <c:pt idx="11">
                  <c:v>6549780.8499999996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12-4429-9500-1AE9A353FD30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"$"#,##0.00;[Red]\-"$"#,##0.00</c:formatCode>
                <c:ptCount val="12"/>
                <c:pt idx="0">
                  <c:v>10156042.75</c:v>
                </c:pt>
                <c:pt idx="1">
                  <c:v>10507931.76</c:v>
                </c:pt>
                <c:pt idx="2">
                  <c:v>14876453.26</c:v>
                </c:pt>
                <c:pt idx="3">
                  <c:v>17913936.32</c:v>
                </c:pt>
                <c:pt idx="4">
                  <c:v>16602328.669999998</c:v>
                </c:pt>
                <c:pt idx="5">
                  <c:v>11716587.91</c:v>
                </c:pt>
                <c:pt idx="6">
                  <c:v>8737662.6500000004</c:v>
                </c:pt>
                <c:pt idx="7">
                  <c:v>8769854.0099999998</c:v>
                </c:pt>
                <c:pt idx="8">
                  <c:v>10564946.010000002</c:v>
                </c:pt>
                <c:pt idx="9">
                  <c:v>10222269.529999999</c:v>
                </c:pt>
                <c:pt idx="10">
                  <c:v>10608268.550000001</c:v>
                </c:pt>
                <c:pt idx="11">
                  <c:v>12229507.550000001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12-4429-9500-1AE9A353F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ax val="20000000"/>
          <c:min val="600000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baseline="0" dirty="0">
                <a:effectLst/>
              </a:rPr>
              <a:t>Operational Expenditure  for </a:t>
            </a:r>
            <a:r>
              <a:rPr lang="en-AU" b="1" baseline="0" dirty="0"/>
              <a:t> JUTIK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"$"#,##0.00;[Red]\-"$"#,##0.00</c:formatCode>
                <c:ptCount val="12"/>
                <c:pt idx="0">
                  <c:v>5155467.82</c:v>
                </c:pt>
                <c:pt idx="1">
                  <c:v>4107219.28</c:v>
                </c:pt>
                <c:pt idx="2">
                  <c:v>5551987.3199999994</c:v>
                </c:pt>
                <c:pt idx="3">
                  <c:v>4670026.4399999995</c:v>
                </c:pt>
                <c:pt idx="4">
                  <c:v>3971268.39</c:v>
                </c:pt>
                <c:pt idx="5">
                  <c:v>2944600.0500000003</c:v>
                </c:pt>
                <c:pt idx="6">
                  <c:v>3143819.16</c:v>
                </c:pt>
                <c:pt idx="7">
                  <c:v>2699686.7399999998</c:v>
                </c:pt>
                <c:pt idx="8">
                  <c:v>3795500.0700000003</c:v>
                </c:pt>
                <c:pt idx="9">
                  <c:v>2066688.56</c:v>
                </c:pt>
                <c:pt idx="10">
                  <c:v>2668702.2799999993</c:v>
                </c:pt>
                <c:pt idx="11">
                  <c:v>4761502.4300000006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2C-48B8-8923-A1662249C245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"$"#,##0.00;[Red]\-"$"#,##0.00</c:formatCode>
                <c:ptCount val="12"/>
                <c:pt idx="0">
                  <c:v>5306245.1399999997</c:v>
                </c:pt>
                <c:pt idx="1">
                  <c:v>4773912.8199999994</c:v>
                </c:pt>
                <c:pt idx="2">
                  <c:v>4697833.7299999995</c:v>
                </c:pt>
                <c:pt idx="3">
                  <c:v>2982712.6999999997</c:v>
                </c:pt>
                <c:pt idx="4">
                  <c:v>6311780.6000000006</c:v>
                </c:pt>
                <c:pt idx="5">
                  <c:v>2025499.16</c:v>
                </c:pt>
                <c:pt idx="6">
                  <c:v>3457616.66</c:v>
                </c:pt>
                <c:pt idx="7">
                  <c:v>2884003.88</c:v>
                </c:pt>
                <c:pt idx="8">
                  <c:v>2408511.39</c:v>
                </c:pt>
                <c:pt idx="9">
                  <c:v>4555248.4799999995</c:v>
                </c:pt>
                <c:pt idx="10">
                  <c:v>4548727.24</c:v>
                </c:pt>
                <c:pt idx="11">
                  <c:v>4544356.8599999994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2C-48B8-8923-A1662249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ax val="6500000"/>
          <c:min val="200000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Variance [July-13 to June-14]</a:t>
            </a:r>
            <a:endParaRPr lang="en-AU" b="1" dirty="0"/>
          </a:p>
        </c:rich>
      </c:tx>
      <c:layout>
        <c:manualLayout>
          <c:xMode val="edge"/>
          <c:yMode val="edge"/>
          <c:x val="0.32733126382227273"/>
          <c:y val="4.73508680681777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690875953748419E-2"/>
          <c:y val="0.29341021324668498"/>
          <c:w val="0.88472653950639979"/>
          <c:h val="0.60621414896135684"/>
        </c:manualLayout>
      </c:layout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"$"#,##0.00;[Red]\-"$"#,##0.00</c:formatCode>
                <c:ptCount val="12"/>
                <c:pt idx="0">
                  <c:v>14626877.639999989</c:v>
                </c:pt>
                <c:pt idx="1">
                  <c:v>17729983.550000001</c:v>
                </c:pt>
                <c:pt idx="2">
                  <c:v>18391529.279999994</c:v>
                </c:pt>
                <c:pt idx="3">
                  <c:v>23779535.869999997</c:v>
                </c:pt>
                <c:pt idx="4">
                  <c:v>21369072.550000001</c:v>
                </c:pt>
                <c:pt idx="5">
                  <c:v>14634193.069999998</c:v>
                </c:pt>
                <c:pt idx="6">
                  <c:v>13602872.109999999</c:v>
                </c:pt>
                <c:pt idx="7">
                  <c:v>14766753.91</c:v>
                </c:pt>
                <c:pt idx="8">
                  <c:v>15326944.859999996</c:v>
                </c:pt>
                <c:pt idx="9">
                  <c:v>12232572.780000001</c:v>
                </c:pt>
                <c:pt idx="10">
                  <c:v>14984189.99</c:v>
                </c:pt>
                <c:pt idx="11">
                  <c:v>11328863.920000002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"$"#,##0.00;[Red]\-"$"#,##0.00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11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Overall Cost to Produce[July-13 to June-14]</a:t>
            </a:r>
            <a:endParaRPr lang="en-AU" b="1" dirty="0"/>
          </a:p>
        </c:rich>
      </c:tx>
      <c:layout>
        <c:manualLayout>
          <c:xMode val="edge"/>
          <c:yMode val="edge"/>
          <c:x val="0.32733126382227273"/>
          <c:y val="4.73508680681777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690875953748419E-2"/>
          <c:y val="0.29341021324668498"/>
          <c:w val="0.88472653950639979"/>
          <c:h val="0.60621414896135684"/>
        </c:manualLayout>
      </c:layout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"$"#,##0.00;[Red]\-"$"#,##0.00</c:formatCode>
                <c:ptCount val="12"/>
                <c:pt idx="0">
                  <c:v>21108.832850686485</c:v>
                </c:pt>
                <c:pt idx="1">
                  <c:v>20271.472119066475</c:v>
                </c:pt>
                <c:pt idx="2">
                  <c:v>27843.728304105716</c:v>
                </c:pt>
                <c:pt idx="3">
                  <c:v>27166.979152598029</c:v>
                </c:pt>
                <c:pt idx="4">
                  <c:v>19403.611153409471</c:v>
                </c:pt>
                <c:pt idx="5">
                  <c:v>20241.150999959689</c:v>
                </c:pt>
                <c:pt idx="6">
                  <c:v>17792.880633592333</c:v>
                </c:pt>
                <c:pt idx="7">
                  <c:v>14589.66469248459</c:v>
                </c:pt>
                <c:pt idx="8">
                  <c:v>24901.146243622188</c:v>
                </c:pt>
                <c:pt idx="9">
                  <c:v>20257.551135957743</c:v>
                </c:pt>
                <c:pt idx="10">
                  <c:v>25484.430941384413</c:v>
                </c:pt>
                <c:pt idx="11">
                  <c:v>33454.256565455493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"$"#,##0.00;[Red]\-"$"#,##0.00</c:formatCode>
                <c:ptCount val="12"/>
                <c:pt idx="0">
                  <c:v>9983.1914161153582</c:v>
                </c:pt>
                <c:pt idx="1">
                  <c:v>9200.5548690023279</c:v>
                </c:pt>
                <c:pt idx="2">
                  <c:v>9277.9684300402278</c:v>
                </c:pt>
                <c:pt idx="3">
                  <c:v>5698.7692960213581</c:v>
                </c:pt>
                <c:pt idx="4">
                  <c:v>12772.010987328531</c:v>
                </c:pt>
                <c:pt idx="5">
                  <c:v>5837.7403363607627</c:v>
                </c:pt>
                <c:pt idx="6">
                  <c:v>7237.648242514646</c:v>
                </c:pt>
                <c:pt idx="7">
                  <c:v>6800.8398576429399</c:v>
                </c:pt>
                <c:pt idx="8">
                  <c:v>6095.4561108667522</c:v>
                </c:pt>
                <c:pt idx="9">
                  <c:v>9637.9972182758011</c:v>
                </c:pt>
                <c:pt idx="10">
                  <c:v>9273.116996817067</c:v>
                </c:pt>
                <c:pt idx="11">
                  <c:v>9158.8881834269523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ax val="28000"/>
          <c:min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 </a:t>
            </a:r>
            <a:r>
              <a:rPr lang="en-AU" sz="1400" b="1" i="0" u="none" strike="noStrike" baseline="0" dirty="0">
                <a:effectLst/>
              </a:rPr>
              <a:t>Cost to Produce</a:t>
            </a:r>
            <a:r>
              <a:rPr lang="en-AU" b="1" baseline="0" dirty="0"/>
              <a:t>  for KOOTHA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"$"#,##0.00;[Red]\-"$"#,##0.00</c:formatCode>
                <c:ptCount val="12"/>
                <c:pt idx="0">
                  <c:v>18742.832723231448</c:v>
                </c:pt>
                <c:pt idx="1">
                  <c:v>21932.660581891709</c:v>
                </c:pt>
                <c:pt idx="2">
                  <c:v>21282.009505963208</c:v>
                </c:pt>
                <c:pt idx="3">
                  <c:v>20504.96903289761</c:v>
                </c:pt>
                <c:pt idx="4">
                  <c:v>22386.145702756236</c:v>
                </c:pt>
                <c:pt idx="5">
                  <c:v>21722.428671760405</c:v>
                </c:pt>
                <c:pt idx="6">
                  <c:v>21949.977632251695</c:v>
                </c:pt>
                <c:pt idx="7">
                  <c:v>22082.220953941098</c:v>
                </c:pt>
                <c:pt idx="8">
                  <c:v>21707.559358647672</c:v>
                </c:pt>
                <c:pt idx="9">
                  <c:v>21675.000030497191</c:v>
                </c:pt>
                <c:pt idx="10">
                  <c:v>21783.646940063736</c:v>
                </c:pt>
                <c:pt idx="11">
                  <c:v>22425.636564688532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B0-478E-A75E-58A9300CAB1F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"$"#,##0.00;[Red]\-"$"#,##0.00</c:formatCode>
                <c:ptCount val="12"/>
                <c:pt idx="0">
                  <c:v>17046.999408625292</c:v>
                </c:pt>
                <c:pt idx="1">
                  <c:v>16252.70047240098</c:v>
                </c:pt>
                <c:pt idx="2">
                  <c:v>27125.884942114728</c:v>
                </c:pt>
                <c:pt idx="3">
                  <c:v>19470.090265515588</c:v>
                </c:pt>
                <c:pt idx="4">
                  <c:v>36913.320133067129</c:v>
                </c:pt>
                <c:pt idx="5">
                  <c:v>18535.042481572837</c:v>
                </c:pt>
                <c:pt idx="6">
                  <c:v>19195.44429772213</c:v>
                </c:pt>
                <c:pt idx="7">
                  <c:v>24107.006926715741</c:v>
                </c:pt>
                <c:pt idx="8">
                  <c:v>19519.309134617535</c:v>
                </c:pt>
                <c:pt idx="9">
                  <c:v>21061.215402526013</c:v>
                </c:pt>
                <c:pt idx="10">
                  <c:v>21051.728756960492</c:v>
                </c:pt>
                <c:pt idx="11">
                  <c:v>26765.775336029405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B0-478E-A75E-58A9300CA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ax val="38000"/>
          <c:min val="1500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baseline="0" dirty="0">
                <a:effectLst/>
              </a:rPr>
              <a:t>Cost to Produce for </a:t>
            </a:r>
            <a:r>
              <a:rPr lang="en-AU" b="1" baseline="0" dirty="0"/>
              <a:t>SUJREK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"$"#,##0.00;[Red]\-"$"#,##0.00</c:formatCode>
                <c:ptCount val="12"/>
                <c:pt idx="0">
                  <c:v>56526.066998153532</c:v>
                </c:pt>
                <c:pt idx="1">
                  <c:v>62857.551454059292</c:v>
                </c:pt>
                <c:pt idx="2">
                  <c:v>65742.596419105699</c:v>
                </c:pt>
                <c:pt idx="3">
                  <c:v>62233.033574884546</c:v>
                </c:pt>
                <c:pt idx="4">
                  <c:v>87377.984871585111</c:v>
                </c:pt>
                <c:pt idx="5">
                  <c:v>44088.454361725358</c:v>
                </c:pt>
                <c:pt idx="6">
                  <c:v>36530.501024593294</c:v>
                </c:pt>
                <c:pt idx="7">
                  <c:v>39600.011501394583</c:v>
                </c:pt>
                <c:pt idx="8">
                  <c:v>28553.857676646741</c:v>
                </c:pt>
                <c:pt idx="9">
                  <c:v>38722.992849012589</c:v>
                </c:pt>
                <c:pt idx="10">
                  <c:v>44215.074363067004</c:v>
                </c:pt>
                <c:pt idx="11">
                  <c:v>23846.042842744864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12-4429-9500-1AE9A353FD30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"$"#,##0.00;[Red]\-"$"#,##0.00</c:formatCode>
                <c:ptCount val="12"/>
                <c:pt idx="0">
                  <c:v>50974.842269269757</c:v>
                </c:pt>
                <c:pt idx="1">
                  <c:v>49763.704396768386</c:v>
                </c:pt>
                <c:pt idx="2">
                  <c:v>70398.773550679936</c:v>
                </c:pt>
                <c:pt idx="3">
                  <c:v>60502.901816400765</c:v>
                </c:pt>
                <c:pt idx="4">
                  <c:v>66326.049806550087</c:v>
                </c:pt>
                <c:pt idx="5">
                  <c:v>52405.474647700161</c:v>
                </c:pt>
                <c:pt idx="6">
                  <c:v>37222.581944540252</c:v>
                </c:pt>
                <c:pt idx="7">
                  <c:v>31708.122434553865</c:v>
                </c:pt>
                <c:pt idx="8">
                  <c:v>33518.259256813428</c:v>
                </c:pt>
                <c:pt idx="9">
                  <c:v>39958.136096729315</c:v>
                </c:pt>
                <c:pt idx="10">
                  <c:v>37366.449963847823</c:v>
                </c:pt>
                <c:pt idx="11">
                  <c:v>42949.275594588384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12-4429-9500-1AE9A353F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2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ax val="90000"/>
          <c:min val="2000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baseline="0" dirty="0">
                <a:effectLst/>
              </a:rPr>
              <a:t>Cost to Produce for </a:t>
            </a:r>
            <a:r>
              <a:rPr lang="en-AU" b="1" baseline="0" dirty="0"/>
              <a:t> JUTIK</a:t>
            </a:r>
            <a:endParaRPr lang="en-AU" b="1" dirty="0"/>
          </a:p>
        </c:rich>
      </c:tx>
      <c:layout>
        <c:manualLayout>
          <c:xMode val="edge"/>
          <c:yMode val="edge"/>
          <c:x val="0.12855421295498334"/>
          <c:y val="2.84105208409066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"$"#,##0.00;[Red]\-"$"#,##0.00</c:formatCode>
                <c:ptCount val="12"/>
                <c:pt idx="0">
                  <c:v>21108.832850686485</c:v>
                </c:pt>
                <c:pt idx="1">
                  <c:v>20271.472119066475</c:v>
                </c:pt>
                <c:pt idx="2">
                  <c:v>27843.728304105716</c:v>
                </c:pt>
                <c:pt idx="3">
                  <c:v>27166.979152598029</c:v>
                </c:pt>
                <c:pt idx="4">
                  <c:v>19403.611153409471</c:v>
                </c:pt>
                <c:pt idx="5">
                  <c:v>20241.150999959689</c:v>
                </c:pt>
                <c:pt idx="6">
                  <c:v>17792.880633592333</c:v>
                </c:pt>
                <c:pt idx="7">
                  <c:v>14589.66469248459</c:v>
                </c:pt>
                <c:pt idx="8">
                  <c:v>24901.146243622188</c:v>
                </c:pt>
                <c:pt idx="9">
                  <c:v>20257.551135957743</c:v>
                </c:pt>
                <c:pt idx="10">
                  <c:v>25484.430941384413</c:v>
                </c:pt>
                <c:pt idx="11">
                  <c:v>33454.256565455493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2C-48B8-8923-A1662249C245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"$"#,##0.00;[Red]\-"$"#,##0.00</c:formatCode>
                <c:ptCount val="12"/>
                <c:pt idx="0">
                  <c:v>23317.805303319845</c:v>
                </c:pt>
                <c:pt idx="1">
                  <c:v>24219.15084881198</c:v>
                </c:pt>
                <c:pt idx="2">
                  <c:v>25248.191487417611</c:v>
                </c:pt>
                <c:pt idx="3">
                  <c:v>17764.656176565066</c:v>
                </c:pt>
                <c:pt idx="4">
                  <c:v>31356.104983695317</c:v>
                </c:pt>
                <c:pt idx="5">
                  <c:v>16780.730762151063</c:v>
                </c:pt>
                <c:pt idx="6">
                  <c:v>17757.013635560001</c:v>
                </c:pt>
                <c:pt idx="7">
                  <c:v>16183.98836204094</c:v>
                </c:pt>
                <c:pt idx="8">
                  <c:v>20742.217897659724</c:v>
                </c:pt>
                <c:pt idx="9">
                  <c:v>39730.119440934774</c:v>
                </c:pt>
                <c:pt idx="10">
                  <c:v>40368.228234760638</c:v>
                </c:pt>
                <c:pt idx="11">
                  <c:v>33443.351545238525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2C-48B8-8923-A1662249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ax val="41000"/>
          <c:min val="1300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in Revenue and COGS assignments </a:t>
            </a:r>
            <a:endParaRPr/>
          </a:p>
        </p:txBody>
      </p:sp>
      <p:sp>
        <p:nvSpPr>
          <p:cNvPr id="22" name="Google Shape;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in Revenue and COGS assignments </a:t>
            </a:r>
            <a:endParaRPr/>
          </a:p>
        </p:txBody>
      </p:sp>
      <p:sp>
        <p:nvSpPr>
          <p:cNvPr id="22" name="Google Shape;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137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in Revenue and COGS assignments </a:t>
            </a:r>
            <a:endParaRPr/>
          </a:p>
        </p:txBody>
      </p:sp>
      <p:sp>
        <p:nvSpPr>
          <p:cNvPr id="22" name="Google Shape;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440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"/>
              <a:buFont typeface="Arial"/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None/>
            </a:pPr>
            <a:endParaRPr sz="1118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accent6"/>
                </a:solidFill>
              </a:rPr>
              <a:t>Operational Expenditure Analysis: Financials</a:t>
            </a:r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for Operational Expenditure Analysis, </a:t>
            </a:r>
            <a:r>
              <a:rPr lang="en-US" sz="122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Google Shape;27;p3"/>
          <p:cNvGraphicFramePr/>
          <p:nvPr>
            <p:extLst>
              <p:ext uri="{D42A27DB-BD31-4B8C-83A1-F6EECF244321}">
                <p14:modId xmlns:p14="http://schemas.microsoft.com/office/powerpoint/2010/main" val="2822851608"/>
              </p:ext>
            </p:extLst>
          </p:nvPr>
        </p:nvGraphicFramePr>
        <p:xfrm>
          <a:off x="204198" y="903306"/>
          <a:ext cx="8616528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Google Shape;28;p3"/>
          <p:cNvGraphicFramePr/>
          <p:nvPr>
            <p:extLst>
              <p:ext uri="{D42A27DB-BD31-4B8C-83A1-F6EECF244321}">
                <p14:modId xmlns:p14="http://schemas.microsoft.com/office/powerpoint/2010/main" val="1577930540"/>
              </p:ext>
            </p:extLst>
          </p:nvPr>
        </p:nvGraphicFramePr>
        <p:xfrm>
          <a:off x="127998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Google Shape;29;p3"/>
          <p:cNvGraphicFramePr/>
          <p:nvPr>
            <p:extLst>
              <p:ext uri="{D42A27DB-BD31-4B8C-83A1-F6EECF244321}">
                <p14:modId xmlns:p14="http://schemas.microsoft.com/office/powerpoint/2010/main" val="572335465"/>
              </p:ext>
            </p:extLst>
          </p:nvPr>
        </p:nvGraphicFramePr>
        <p:xfrm>
          <a:off x="3155946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Google Shape;30;p3"/>
          <p:cNvGraphicFramePr/>
          <p:nvPr>
            <p:extLst>
              <p:ext uri="{D42A27DB-BD31-4B8C-83A1-F6EECF244321}">
                <p14:modId xmlns:p14="http://schemas.microsoft.com/office/powerpoint/2010/main" val="805675734"/>
              </p:ext>
            </p:extLst>
          </p:nvPr>
        </p:nvGraphicFramePr>
        <p:xfrm>
          <a:off x="6137529" y="3500588"/>
          <a:ext cx="2802273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None/>
            </a:pPr>
            <a:endParaRPr sz="1118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accent6"/>
                </a:solidFill>
              </a:rPr>
              <a:t>Variance Analysis: Financials</a:t>
            </a:r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262777" y="675307"/>
            <a:ext cx="7384357" cy="18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Variance Analysis, </a:t>
            </a:r>
            <a:r>
              <a:rPr lang="en-US" sz="122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Google Shape;27;p3"/>
          <p:cNvGraphicFramePr/>
          <p:nvPr>
            <p:extLst>
              <p:ext uri="{D42A27DB-BD31-4B8C-83A1-F6EECF244321}">
                <p14:modId xmlns:p14="http://schemas.microsoft.com/office/powerpoint/2010/main" val="2424624607"/>
              </p:ext>
            </p:extLst>
          </p:nvPr>
        </p:nvGraphicFramePr>
        <p:xfrm>
          <a:off x="204198" y="903306"/>
          <a:ext cx="8735604" cy="5315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706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None/>
            </a:pPr>
            <a:endParaRPr sz="1118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accent6"/>
                </a:solidFill>
              </a:rPr>
              <a:t>Cost to Produce Analysis: Financials</a:t>
            </a:r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for Cost to Produce Analysis, </a:t>
            </a:r>
            <a:r>
              <a:rPr lang="en-US" sz="122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Google Shape;27;p3"/>
          <p:cNvGraphicFramePr/>
          <p:nvPr>
            <p:extLst>
              <p:ext uri="{D42A27DB-BD31-4B8C-83A1-F6EECF244321}">
                <p14:modId xmlns:p14="http://schemas.microsoft.com/office/powerpoint/2010/main" val="1740002760"/>
              </p:ext>
            </p:extLst>
          </p:nvPr>
        </p:nvGraphicFramePr>
        <p:xfrm>
          <a:off x="204198" y="903306"/>
          <a:ext cx="8616528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Google Shape;28;p3"/>
          <p:cNvGraphicFramePr/>
          <p:nvPr>
            <p:extLst>
              <p:ext uri="{D42A27DB-BD31-4B8C-83A1-F6EECF244321}">
                <p14:modId xmlns:p14="http://schemas.microsoft.com/office/powerpoint/2010/main" val="719107571"/>
              </p:ext>
            </p:extLst>
          </p:nvPr>
        </p:nvGraphicFramePr>
        <p:xfrm>
          <a:off x="127998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Google Shape;29;p3"/>
          <p:cNvGraphicFramePr/>
          <p:nvPr>
            <p:extLst>
              <p:ext uri="{D42A27DB-BD31-4B8C-83A1-F6EECF244321}">
                <p14:modId xmlns:p14="http://schemas.microsoft.com/office/powerpoint/2010/main" val="2395697985"/>
              </p:ext>
            </p:extLst>
          </p:nvPr>
        </p:nvGraphicFramePr>
        <p:xfrm>
          <a:off x="3155946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Google Shape;30;p3"/>
          <p:cNvGraphicFramePr/>
          <p:nvPr>
            <p:extLst>
              <p:ext uri="{D42A27DB-BD31-4B8C-83A1-F6EECF244321}">
                <p14:modId xmlns:p14="http://schemas.microsoft.com/office/powerpoint/2010/main" val="213905392"/>
              </p:ext>
            </p:extLst>
          </p:nvPr>
        </p:nvGraphicFramePr>
        <p:xfrm>
          <a:off x="6137529" y="3500588"/>
          <a:ext cx="2802273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96419871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117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Synergy_CF_YNR002</vt:lpstr>
      <vt:lpstr>Operational Expenditure Analysis: Financials</vt:lpstr>
      <vt:lpstr>Variance Analysis: Financials</vt:lpstr>
      <vt:lpstr>Cost to Produce Analysis: Financials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Analysis: Financials Exemplar</dc:title>
  <dc:creator>Hui, Chris</dc:creator>
  <cp:lastModifiedBy>lokesh mamidisetti</cp:lastModifiedBy>
  <cp:revision>24</cp:revision>
  <dcterms:created xsi:type="dcterms:W3CDTF">2019-06-11T08:26:49Z</dcterms:created>
  <dcterms:modified xsi:type="dcterms:W3CDTF">2020-07-15T17:43:10Z</dcterms:modified>
</cp:coreProperties>
</file>