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grzBfLd9FEtsJbvSmyhI3puN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Budget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Sheet1!$H$1:$S$1</c:f>
              <c:strCache>
                <c:ptCount val="11"/>
                <c:pt idx="0">
                  <c:v>2013/Aug</c:v>
                </c:pt>
                <c:pt idx="1">
                  <c:v>2013/Sep</c:v>
                </c:pt>
                <c:pt idx="2">
                  <c:v>2013/Oct</c:v>
                </c:pt>
                <c:pt idx="3">
                  <c:v>2013/Nov</c:v>
                </c:pt>
                <c:pt idx="4">
                  <c:v>2013/Dec</c:v>
                </c:pt>
                <c:pt idx="5">
                  <c:v>2014/Jan</c:v>
                </c:pt>
                <c:pt idx="6">
                  <c:v>2014/Feb</c:v>
                </c:pt>
                <c:pt idx="7">
                  <c:v>2014/Mar</c:v>
                </c:pt>
                <c:pt idx="8">
                  <c:v>2014/Apr</c:v>
                </c:pt>
                <c:pt idx="9">
                  <c:v>2014/May</c:v>
                </c:pt>
                <c:pt idx="10">
                  <c:v>2014/Jun</c:v>
                </c:pt>
              </c:strCache>
            </c:strRef>
          </c:cat>
          <c:val>
            <c:numRef>
              <c:f>Sheet1!$H$2:$S$2</c:f>
              <c:numCache>
                <c:formatCode>"$"#,##0.00</c:formatCode>
                <c:ptCount val="12"/>
                <c:pt idx="0">
                  <c:v>37985078.340000004</c:v>
                </c:pt>
                <c:pt idx="1">
                  <c:v>39634663.369999997</c:v>
                </c:pt>
                <c:pt idx="2">
                  <c:v>33611767.189999998</c:v>
                </c:pt>
                <c:pt idx="3">
                  <c:v>39174034.289999999</c:v>
                </c:pt>
                <c:pt idx="4">
                  <c:v>39715344.68</c:v>
                </c:pt>
                <c:pt idx="5">
                  <c:v>48595312.140000001</c:v>
                </c:pt>
                <c:pt idx="6">
                  <c:v>46554943.359999999</c:v>
                </c:pt>
                <c:pt idx="7">
                  <c:v>47155447.079999998</c:v>
                </c:pt>
                <c:pt idx="8">
                  <c:v>44259143.859999999</c:v>
                </c:pt>
                <c:pt idx="9">
                  <c:v>43122999.579999998</c:v>
                </c:pt>
                <c:pt idx="10">
                  <c:v>46202153.020000003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40-4BAC-9BFD-A8250E512841}"/>
            </c:ext>
          </c:extLst>
        </c:ser>
        <c:ser>
          <c:idx val="1"/>
          <c:order val="1"/>
          <c:tx>
            <c:strRef>
              <c:f>Sheet1!$F$3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Sheet1!$H$1:$S$1</c:f>
              <c:strCache>
                <c:ptCount val="11"/>
                <c:pt idx="0">
                  <c:v>2013/Aug</c:v>
                </c:pt>
                <c:pt idx="1">
                  <c:v>2013/Sep</c:v>
                </c:pt>
                <c:pt idx="2">
                  <c:v>2013/Oct</c:v>
                </c:pt>
                <c:pt idx="3">
                  <c:v>2013/Nov</c:v>
                </c:pt>
                <c:pt idx="4">
                  <c:v>2013/Dec</c:v>
                </c:pt>
                <c:pt idx="5">
                  <c:v>2014/Jan</c:v>
                </c:pt>
                <c:pt idx="6">
                  <c:v>2014/Feb</c:v>
                </c:pt>
                <c:pt idx="7">
                  <c:v>2014/Mar</c:v>
                </c:pt>
                <c:pt idx="8">
                  <c:v>2014/Apr</c:v>
                </c:pt>
                <c:pt idx="9">
                  <c:v>2014/May</c:v>
                </c:pt>
                <c:pt idx="10">
                  <c:v>2014/Jun</c:v>
                </c:pt>
              </c:strCache>
            </c:strRef>
          </c:cat>
          <c:val>
            <c:numRef>
              <c:f>Sheet1!$H$3:$S$3</c:f>
              <c:numCache>
                <c:formatCode>"$"#,##0.00</c:formatCode>
                <c:ptCount val="12"/>
                <c:pt idx="0">
                  <c:v>41352612.920000002</c:v>
                </c:pt>
                <c:pt idx="1">
                  <c:v>41061301.68</c:v>
                </c:pt>
                <c:pt idx="2">
                  <c:v>37704400.920000002</c:v>
                </c:pt>
                <c:pt idx="3">
                  <c:v>37987218.090000004</c:v>
                </c:pt>
                <c:pt idx="4">
                  <c:v>37884541.240000002</c:v>
                </c:pt>
                <c:pt idx="5">
                  <c:v>54693279.079999998</c:v>
                </c:pt>
                <c:pt idx="6">
                  <c:v>50838283.93</c:v>
                </c:pt>
                <c:pt idx="7">
                  <c:v>50128489.950000003</c:v>
                </c:pt>
                <c:pt idx="8">
                  <c:v>43751729.420000002</c:v>
                </c:pt>
                <c:pt idx="9">
                  <c:v>42181248.700000003</c:v>
                </c:pt>
                <c:pt idx="10">
                  <c:v>43906729.969999999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40-4BAC-9BFD-A8250E512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603480"/>
        <c:axId val="366596920"/>
      </c:lineChart>
      <c:catAx>
        <c:axId val="36660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560000" spcFirstLastPara="1" vertOverflow="ellipsis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96920"/>
        <c:crosses val="autoZero"/>
        <c:auto val="1"/>
        <c:lblAlgn val="ctr"/>
        <c:lblOffset val="100"/>
        <c:noMultiLvlLbl val="0"/>
      </c:catAx>
      <c:valAx>
        <c:axId val="366596920"/>
        <c:scaling>
          <c:orientation val="minMax"/>
          <c:min val="3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60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8887584130245938"/>
          <c:y val="4.5966084027449353E-2"/>
          <c:w val="0.29531283687053977"/>
          <c:h val="9.8246773928905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Jutik</a:t>
            </a:r>
            <a:endParaRPr lang="en-US" dirty="0"/>
          </a:p>
        </c:rich>
      </c:tx>
      <c:layout>
        <c:manualLayout>
          <c:xMode val="edge"/>
          <c:yMode val="edge"/>
          <c:x val="0.49551903150479631"/>
          <c:y val="2.8905174647884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Budget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Sheet1!$G$1:$R$1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Sheet1!$G$2:$R$2</c:f>
              <c:numCache>
                <c:formatCode>"$"#,##0.00</c:formatCode>
                <c:ptCount val="12"/>
                <c:pt idx="0">
                  <c:v>17486457.32</c:v>
                </c:pt>
                <c:pt idx="1">
                  <c:v>17080683.32</c:v>
                </c:pt>
                <c:pt idx="2">
                  <c:v>18779074.32</c:v>
                </c:pt>
                <c:pt idx="3">
                  <c:v>16393725.939999999</c:v>
                </c:pt>
                <c:pt idx="4">
                  <c:v>18198123.940000001</c:v>
                </c:pt>
                <c:pt idx="5">
                  <c:v>18745041.940000001</c:v>
                </c:pt>
                <c:pt idx="6">
                  <c:v>20438972.940000001</c:v>
                </c:pt>
                <c:pt idx="7">
                  <c:v>19896925.940000001</c:v>
                </c:pt>
                <c:pt idx="8">
                  <c:v>20741539.48</c:v>
                </c:pt>
                <c:pt idx="9">
                  <c:v>17125160.940000001</c:v>
                </c:pt>
                <c:pt idx="10">
                  <c:v>18572607.940000001</c:v>
                </c:pt>
                <c:pt idx="11">
                  <c:v>19240921.940000001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7E-4C42-9DD7-AD40CF0E4399}"/>
            </c:ext>
          </c:extLst>
        </c:ser>
        <c:ser>
          <c:idx val="1"/>
          <c:order val="1"/>
          <c:tx>
            <c:strRef>
              <c:f>Sheet1!$F$3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Sheet1!$G$1:$R$1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Sheet1!$G$3:$R$3</c:f>
              <c:numCache>
                <c:formatCode>"$"#,##0.00</c:formatCode>
                <c:ptCount val="12"/>
                <c:pt idx="0">
                  <c:v>14823183.890000001</c:v>
                </c:pt>
                <c:pt idx="1">
                  <c:v>16339448.65</c:v>
                </c:pt>
                <c:pt idx="2">
                  <c:v>14895162.68</c:v>
                </c:pt>
                <c:pt idx="3">
                  <c:v>12698823.35</c:v>
                </c:pt>
                <c:pt idx="4">
                  <c:v>14008587.449999999</c:v>
                </c:pt>
                <c:pt idx="5">
                  <c:v>12192418.84</c:v>
                </c:pt>
                <c:pt idx="6">
                  <c:v>17974980.300000001</c:v>
                </c:pt>
                <c:pt idx="7">
                  <c:v>17248286.52</c:v>
                </c:pt>
                <c:pt idx="8">
                  <c:v>17157766.699999999</c:v>
                </c:pt>
                <c:pt idx="9">
                  <c:v>17481320.02</c:v>
                </c:pt>
                <c:pt idx="10">
                  <c:v>17365877.739999998</c:v>
                </c:pt>
                <c:pt idx="11">
                  <c:v>18008731.18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7E-4C42-9DD7-AD40CF0E4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050016"/>
        <c:axId val="369051984"/>
      </c:lineChart>
      <c:catAx>
        <c:axId val="3690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51984"/>
        <c:crosses val="autoZero"/>
        <c:auto val="1"/>
        <c:lblAlgn val="ctr"/>
        <c:lblOffset val="100"/>
        <c:noMultiLvlLbl val="0"/>
      </c:catAx>
      <c:valAx>
        <c:axId val="369051984"/>
        <c:scaling>
          <c:orientation val="minMax"/>
          <c:max val="22000000"/>
          <c:min val="1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Sujrek</a:t>
            </a:r>
            <a:endParaRPr lang="en-US" dirty="0"/>
          </a:p>
        </c:rich>
      </c:tx>
      <c:layout>
        <c:manualLayout>
          <c:xMode val="edge"/>
          <c:yMode val="edge"/>
          <c:x val="0.519875058395878"/>
          <c:y val="2.8905174647884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Budget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Sheet1!$G$1:$R$1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Sheet1!$G$2:$R$2</c:f>
              <c:numCache>
                <c:formatCode>"$"#,##0.00</c:formatCode>
                <c:ptCount val="12"/>
                <c:pt idx="0">
                  <c:v>16539850.560000001</c:v>
                </c:pt>
                <c:pt idx="1">
                  <c:v>14936115.32</c:v>
                </c:pt>
                <c:pt idx="2">
                  <c:v>14911829.35</c:v>
                </c:pt>
                <c:pt idx="3">
                  <c:v>12812490.02</c:v>
                </c:pt>
                <c:pt idx="4">
                  <c:v>13725254.119999999</c:v>
                </c:pt>
                <c:pt idx="5">
                  <c:v>12969085.51</c:v>
                </c:pt>
                <c:pt idx="6">
                  <c:v>17691646.969999999</c:v>
                </c:pt>
                <c:pt idx="7">
                  <c:v>16929153.190000001</c:v>
                </c:pt>
                <c:pt idx="8">
                  <c:v>15974433.369999999</c:v>
                </c:pt>
                <c:pt idx="9">
                  <c:v>19039986.690000001</c:v>
                </c:pt>
                <c:pt idx="10">
                  <c:v>17082544.41</c:v>
                </c:pt>
                <c:pt idx="11">
                  <c:v>18945397.850000001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4D-43B9-908E-43EA25742AC1}"/>
            </c:ext>
          </c:extLst>
        </c:ser>
        <c:ser>
          <c:idx val="1"/>
          <c:order val="1"/>
          <c:tx>
            <c:strRef>
              <c:f>Sheet1!$F$3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Sheet1!$G$1:$R$1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Sheet1!$G$3:$R$3</c:f>
              <c:numCache>
                <c:formatCode>"$"#,##0.00</c:formatCode>
                <c:ptCount val="12"/>
                <c:pt idx="0">
                  <c:v>19894012.739999998</c:v>
                </c:pt>
                <c:pt idx="1">
                  <c:v>16863304.57</c:v>
                </c:pt>
                <c:pt idx="2">
                  <c:v>18634437.710000001</c:v>
                </c:pt>
                <c:pt idx="3">
                  <c:v>17531805.760000002</c:v>
                </c:pt>
                <c:pt idx="4">
                  <c:v>16086473.6</c:v>
                </c:pt>
                <c:pt idx="5">
                  <c:v>17992774.75</c:v>
                </c:pt>
                <c:pt idx="6">
                  <c:v>25540140.41</c:v>
                </c:pt>
                <c:pt idx="7">
                  <c:v>23695398.210000001</c:v>
                </c:pt>
                <c:pt idx="8">
                  <c:v>22536666.82</c:v>
                </c:pt>
                <c:pt idx="9">
                  <c:v>18635306.309999999</c:v>
                </c:pt>
                <c:pt idx="10">
                  <c:v>17104640.780000001</c:v>
                </c:pt>
                <c:pt idx="11">
                  <c:v>18482607.449999999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4D-43B9-908E-43EA25742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050016"/>
        <c:axId val="369051984"/>
      </c:lineChart>
      <c:catAx>
        <c:axId val="3690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51984"/>
        <c:crosses val="autoZero"/>
        <c:auto val="1"/>
        <c:lblAlgn val="ctr"/>
        <c:lblOffset val="100"/>
        <c:noMultiLvlLbl val="0"/>
      </c:catAx>
      <c:valAx>
        <c:axId val="369051984"/>
        <c:scaling>
          <c:orientation val="minMax"/>
          <c:max val="26000000"/>
          <c:min val="12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Kootha</a:t>
            </a:r>
            <a:endParaRPr lang="en-US" dirty="0"/>
          </a:p>
        </c:rich>
      </c:tx>
      <c:layout>
        <c:manualLayout>
          <c:xMode val="edge"/>
          <c:yMode val="edge"/>
          <c:x val="0.52076828589761059"/>
          <c:y val="2.52195486762363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51086504912134"/>
          <c:y val="0.14777531843663291"/>
          <c:w val="0.84051080232849462"/>
          <c:h val="0.51385461627555018"/>
        </c:manualLayout>
      </c:layout>
      <c:lineChart>
        <c:grouping val="standar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Budget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Sheet1!$H$1:$S$1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Sheet1!$H$2:$S$2</c:f>
              <c:numCache>
                <c:formatCode>"$"#,##0.00</c:formatCode>
                <c:ptCount val="12"/>
                <c:pt idx="0">
                  <c:v>8213375.7000000002</c:v>
                </c:pt>
                <c:pt idx="1">
                  <c:v>5968279.7000000002</c:v>
                </c:pt>
                <c:pt idx="2">
                  <c:v>5943759.7000000002</c:v>
                </c:pt>
                <c:pt idx="3">
                  <c:v>4405551.2300000004</c:v>
                </c:pt>
                <c:pt idx="4">
                  <c:v>7250656.2300000004</c:v>
                </c:pt>
                <c:pt idx="5">
                  <c:v>8001217.2300000004</c:v>
                </c:pt>
                <c:pt idx="6">
                  <c:v>10464692.23</c:v>
                </c:pt>
                <c:pt idx="7">
                  <c:v>9728864.2300000004</c:v>
                </c:pt>
                <c:pt idx="8">
                  <c:v>10439474.23</c:v>
                </c:pt>
                <c:pt idx="9">
                  <c:v>8093996.2300000004</c:v>
                </c:pt>
                <c:pt idx="10">
                  <c:v>7467847.2300000004</c:v>
                </c:pt>
                <c:pt idx="11">
                  <c:v>8015833.2300000004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4E-4C76-BB5A-ABB3BF293400}"/>
            </c:ext>
          </c:extLst>
        </c:ser>
        <c:ser>
          <c:idx val="1"/>
          <c:order val="1"/>
          <c:tx>
            <c:strRef>
              <c:f>Sheet1!$G$3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Sheet1!$H$1:$S$1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Sheet1!$H$3:$S$3</c:f>
              <c:numCache>
                <c:formatCode>"$"#,##0.00</c:formatCode>
                <c:ptCount val="12"/>
                <c:pt idx="0">
                  <c:v>8460389.8399999999</c:v>
                </c:pt>
                <c:pt idx="1">
                  <c:v>8149859.7000000002</c:v>
                </c:pt>
                <c:pt idx="2">
                  <c:v>7531701.29</c:v>
                </c:pt>
                <c:pt idx="3">
                  <c:v>7473771.8099999996</c:v>
                </c:pt>
                <c:pt idx="4">
                  <c:v>7892157.04</c:v>
                </c:pt>
                <c:pt idx="5">
                  <c:v>7699347.6500000004</c:v>
                </c:pt>
                <c:pt idx="6">
                  <c:v>11178158.369999999</c:v>
                </c:pt>
                <c:pt idx="7">
                  <c:v>9894599.1999999993</c:v>
                </c:pt>
                <c:pt idx="8">
                  <c:v>10434056.43</c:v>
                </c:pt>
                <c:pt idx="9">
                  <c:v>7635103.0899999999</c:v>
                </c:pt>
                <c:pt idx="10">
                  <c:v>7710730.1799999997</c:v>
                </c:pt>
                <c:pt idx="11">
                  <c:v>7415391.3399999999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4E-4C76-BB5A-ABB3BF293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050016"/>
        <c:axId val="369051984"/>
      </c:lineChart>
      <c:catAx>
        <c:axId val="3690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51984"/>
        <c:crosses val="autoZero"/>
        <c:auto val="1"/>
        <c:lblAlgn val="ctr"/>
        <c:lblOffset val="100"/>
        <c:noMultiLvlLbl val="0"/>
      </c:catAx>
      <c:valAx>
        <c:axId val="369051984"/>
        <c:scaling>
          <c:orientation val="minMax"/>
          <c:min val="4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Variance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0"/>
      <c:hPercent val="100"/>
      <c:rotY val="3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266971536857883"/>
          <c:y val="1.2926071741032373E-2"/>
          <c:w val="0.87643931797470276"/>
          <c:h val="0.9461602508019830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2013/Jul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Sheet1!$E$3</c:f>
              <c:numCache>
                <c:formatCode>"$"#,##0.00</c:formatCode>
                <c:ptCount val="1"/>
                <c:pt idx="0">
                  <c:v>937902.89000000095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02-43B6-B04C-66423A40495C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2013/Aug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Sheet1!$F$3</c:f>
              <c:numCache>
                <c:formatCode>"$"#,##0.00</c:formatCode>
                <c:ptCount val="1"/>
                <c:pt idx="0">
                  <c:v>3367534.58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2-43B6-B04C-66423A40495C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2013/Sep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Sheet1!$G$3</c:f>
              <c:numCache>
                <c:formatCode>"$"#,##0.00</c:formatCode>
                <c:ptCount val="1"/>
                <c:pt idx="0">
                  <c:v>1426638.30999999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2-43B6-B04C-66423A40495C}"/>
            </c:ext>
          </c:extLst>
        </c:ser>
        <c:ser>
          <c:idx val="3"/>
          <c:order val="3"/>
          <c:tx>
            <c:strRef>
              <c:f>Sheet1!$H$2</c:f>
              <c:strCache>
                <c:ptCount val="1"/>
                <c:pt idx="0">
                  <c:v>2013/Oct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Sheet1!$H$3</c:f>
              <c:numCache>
                <c:formatCode>"$"#,##0.00</c:formatCode>
                <c:ptCount val="1"/>
                <c:pt idx="0">
                  <c:v>4092633.73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02-43B6-B04C-66423A40495C}"/>
            </c:ext>
          </c:extLst>
        </c:ser>
        <c:ser>
          <c:idx val="4"/>
          <c:order val="4"/>
          <c:tx>
            <c:strRef>
              <c:f>Sheet1!$I$2</c:f>
              <c:strCache>
                <c:ptCount val="1"/>
                <c:pt idx="0">
                  <c:v>2013/Nov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Sheet1!$I$3</c:f>
              <c:numCache>
                <c:formatCode>"$"#,##0.00</c:formatCode>
                <c:ptCount val="1"/>
                <c:pt idx="0">
                  <c:v>1186816.1999999955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02-43B6-B04C-66423A40495C}"/>
            </c:ext>
          </c:extLst>
        </c:ser>
        <c:ser>
          <c:idx val="5"/>
          <c:order val="5"/>
          <c:tx>
            <c:strRef>
              <c:f>Sheet1!$J$2</c:f>
              <c:strCache>
                <c:ptCount val="1"/>
                <c:pt idx="0">
                  <c:v>2013/Dec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Sheet1!$J$3</c:f>
              <c:numCache>
                <c:formatCode>"$"#,##0.00</c:formatCode>
                <c:ptCount val="1"/>
                <c:pt idx="0">
                  <c:v>1830803.4400000051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02-43B6-B04C-66423A40495C}"/>
            </c:ext>
          </c:extLst>
        </c:ser>
        <c:ser>
          <c:idx val="6"/>
          <c:order val="6"/>
          <c:tx>
            <c:strRef>
              <c:f>Sheet1!$K$2</c:f>
              <c:strCache>
                <c:ptCount val="1"/>
                <c:pt idx="0">
                  <c:v>2014/Jan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Sheet1!$K$3</c:f>
              <c:numCache>
                <c:formatCode>"$"#,##0.00</c:formatCode>
                <c:ptCount val="1"/>
                <c:pt idx="0">
                  <c:v>6097966.9400000004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02-43B6-B04C-66423A40495C}"/>
            </c:ext>
          </c:extLst>
        </c:ser>
        <c:ser>
          <c:idx val="7"/>
          <c:order val="7"/>
          <c:tx>
            <c:strRef>
              <c:f>Sheet1!$L$2</c:f>
              <c:strCache>
                <c:ptCount val="1"/>
                <c:pt idx="0">
                  <c:v>2014/Feb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Sheet1!$L$3</c:f>
              <c:numCache>
                <c:formatCode>"$"#,##0.00</c:formatCode>
                <c:ptCount val="1"/>
                <c:pt idx="0">
                  <c:v>4283340.5699999901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02-43B6-B04C-66423A40495C}"/>
            </c:ext>
          </c:extLst>
        </c:ser>
        <c:ser>
          <c:idx val="8"/>
          <c:order val="8"/>
          <c:tx>
            <c:strRef>
              <c:f>Sheet1!$M$2</c:f>
              <c:strCache>
                <c:ptCount val="1"/>
                <c:pt idx="0">
                  <c:v>2014/Mar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Sheet1!$M$3</c:f>
              <c:numCache>
                <c:formatCode>"$"#,##0.00</c:formatCode>
                <c:ptCount val="1"/>
                <c:pt idx="0">
                  <c:v>2973042.87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02-43B6-B04C-66423A40495C}"/>
            </c:ext>
          </c:extLst>
        </c:ser>
        <c:ser>
          <c:idx val="9"/>
          <c:order val="9"/>
          <c:tx>
            <c:strRef>
              <c:f>Sheet1!$N$2</c:f>
              <c:strCache>
                <c:ptCount val="1"/>
                <c:pt idx="0">
                  <c:v>2014/Apr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Sheet1!$N$3</c:f>
              <c:numCache>
                <c:formatCode>"$"#,##0.00</c:formatCode>
                <c:ptCount val="1"/>
                <c:pt idx="0">
                  <c:v>507414.43999999762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02-43B6-B04C-66423A40495C}"/>
            </c:ext>
          </c:extLst>
        </c:ser>
        <c:ser>
          <c:idx val="10"/>
          <c:order val="10"/>
          <c:tx>
            <c:strRef>
              <c:f>Sheet1!$O$2</c:f>
              <c:strCache>
                <c:ptCount val="1"/>
                <c:pt idx="0">
                  <c:v>2014/May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Sheet1!$O$3</c:f>
              <c:numCache>
                <c:formatCode>"$"#,##0.00</c:formatCode>
                <c:ptCount val="1"/>
                <c:pt idx="0">
                  <c:v>941750.87999999523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02-43B6-B04C-66423A40495C}"/>
            </c:ext>
          </c:extLst>
        </c:ser>
        <c:ser>
          <c:idx val="11"/>
          <c:order val="11"/>
          <c:tx>
            <c:strRef>
              <c:f>Sheet1!$P$2</c:f>
              <c:strCache>
                <c:ptCount val="1"/>
                <c:pt idx="0">
                  <c:v>2014/Jun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Sheet1!$D$3</c:f>
              <c:strCache>
                <c:ptCount val="1"/>
                <c:pt idx="0">
                  <c:v>Varaiance</c:v>
                </c:pt>
              </c:strCache>
            </c:strRef>
          </c:cat>
          <c:val>
            <c:numRef>
              <c:f>Sheet1!$P$3</c:f>
              <c:numCache>
                <c:formatCode>"$"#,##0.00</c:formatCode>
                <c:ptCount val="1"/>
                <c:pt idx="0">
                  <c:v>2295423.049999997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02-43B6-B04C-66423A404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9600352"/>
        <c:axId val="379603960"/>
        <c:axId val="478463272"/>
      </c:bar3DChart>
      <c:catAx>
        <c:axId val="37960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603960"/>
        <c:crosses val="autoZero"/>
        <c:auto val="1"/>
        <c:lblAlgn val="ctr"/>
        <c:lblOffset val="100"/>
        <c:noMultiLvlLbl val="0"/>
      </c:catAx>
      <c:valAx>
        <c:axId val="37960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600352"/>
        <c:crosses val="autoZero"/>
        <c:crossBetween val="between"/>
      </c:valAx>
      <c:serAx>
        <c:axId val="478463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603960"/>
        <c:crosses val="autoZero"/>
      </c:serAx>
      <c:spPr>
        <a:noFill/>
        <a:ln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75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"/>
              <a:buFont typeface="Arial"/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6F32-00AA-4EB4-B8DB-4A07D48B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6" y="234865"/>
            <a:ext cx="8794114" cy="456151"/>
          </a:xfrm>
        </p:spPr>
        <p:txBody>
          <a:bodyPr/>
          <a:lstStyle/>
          <a:p>
            <a:r>
              <a:rPr lang="en-US" dirty="0"/>
              <a:t>   Revenue Analysis: Financials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36264-EB56-4205-AAD8-35924DF3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68" y="463839"/>
            <a:ext cx="8976219" cy="228973"/>
          </a:xfrm>
        </p:spPr>
        <p:txBody>
          <a:bodyPr/>
          <a:lstStyle/>
          <a:p>
            <a:r>
              <a:rPr lang="en-US" sz="1400" b="1" dirty="0">
                <a:solidFill>
                  <a:srgbClr val="808080"/>
                </a:solidFill>
              </a:rPr>
              <a:t>Actual vs Budget PL Revenue Analysis, </a:t>
            </a:r>
            <a:r>
              <a:rPr lang="en-US" sz="1400" dirty="0">
                <a:solidFill>
                  <a:srgbClr val="808080"/>
                </a:solidFill>
              </a:rPr>
              <a:t>YTD, $m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E0E06C-D490-431C-BC24-224DAB28E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676401"/>
              </p:ext>
            </p:extLst>
          </p:nvPr>
        </p:nvGraphicFramePr>
        <p:xfrm>
          <a:off x="137804" y="690699"/>
          <a:ext cx="8868392" cy="248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ECA3470-CEE6-4F16-92F1-0FF91CE9E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168715"/>
              </p:ext>
            </p:extLst>
          </p:nvPr>
        </p:nvGraphicFramePr>
        <p:xfrm>
          <a:off x="6073629" y="3003259"/>
          <a:ext cx="3003257" cy="361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B00CE56-6F32-4AB4-8669-F754B53A4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597220"/>
              </p:ext>
            </p:extLst>
          </p:nvPr>
        </p:nvGraphicFramePr>
        <p:xfrm>
          <a:off x="3141062" y="3177316"/>
          <a:ext cx="2932570" cy="344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5FF4FFF-E4A1-4D05-9856-E653BBBB7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886396"/>
              </p:ext>
            </p:extLst>
          </p:nvPr>
        </p:nvGraphicFramePr>
        <p:xfrm>
          <a:off x="67114" y="3177316"/>
          <a:ext cx="3003257" cy="344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507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D85667A-7692-4570-8028-8B4E06E37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83294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144043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Synergy_CF_YNR002</vt:lpstr>
      <vt:lpstr>   Revenue Analysis: Financials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Analysis: Financials Exemplar</dc:title>
  <dc:creator>Hui, Chris</dc:creator>
  <cp:lastModifiedBy>lokesh mamidisetti</cp:lastModifiedBy>
  <cp:revision>28</cp:revision>
  <dcterms:created xsi:type="dcterms:W3CDTF">2019-06-11T08:26:49Z</dcterms:created>
  <dcterms:modified xsi:type="dcterms:W3CDTF">2020-06-28T13:09:40Z</dcterms:modified>
</cp:coreProperties>
</file>