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55447-555D-06A9-303D-21CB5E8991BB}" v="13" dt="2020-06-28T13:30:28.559"/>
    <p1510:client id="{FFEC2232-352A-2C83-9932-32AE7288E088}" v="5" dt="2020-05-31T10:25:49.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Mamidisetti" userId="S::lokesh.mamidisetti@springboarddac.onmicrosoft.com::38fefb74-d654-4fdd-b897-39fe6b3f7539" providerId="AD" clId="Web-{FFEC2232-352A-2C83-9932-32AE7288E088}"/>
    <pc:docChg chg="modSld">
      <pc:chgData name="Lokesh Mamidisetti" userId="S::lokesh.mamidisetti@springboarddac.onmicrosoft.com::38fefb74-d654-4fdd-b897-39fe6b3f7539" providerId="AD" clId="Web-{FFEC2232-352A-2C83-9932-32AE7288E088}" dt="2020-05-31T10:25:49.065" v="4" actId="20577"/>
      <pc:docMkLst>
        <pc:docMk/>
      </pc:docMkLst>
      <pc:sldChg chg="modSp">
        <pc:chgData name="Lokesh Mamidisetti" userId="S::lokesh.mamidisetti@springboarddac.onmicrosoft.com::38fefb74-d654-4fdd-b897-39fe6b3f7539" providerId="AD" clId="Web-{FFEC2232-352A-2C83-9932-32AE7288E088}" dt="2020-05-31T10:25:49.065" v="4" actId="20577"/>
        <pc:sldMkLst>
          <pc:docMk/>
          <pc:sldMk cId="0" sldId="256"/>
        </pc:sldMkLst>
        <pc:spChg chg="mod">
          <ac:chgData name="Lokesh Mamidisetti" userId="S::lokesh.mamidisetti@springboarddac.onmicrosoft.com::38fefb74-d654-4fdd-b897-39fe6b3f7539" providerId="AD" clId="Web-{FFEC2232-352A-2C83-9932-32AE7288E088}" dt="2020-05-31T10:25:49.065" v="4" actId="20577"/>
          <ac:spMkLst>
            <pc:docMk/>
            <pc:sldMk cId="0" sldId="256"/>
            <ac:spMk id="48" creationId="{00000000-0000-0000-0000-000000000000}"/>
          </ac:spMkLst>
        </pc:spChg>
      </pc:sldChg>
    </pc:docChg>
  </pc:docChgLst>
  <pc:docChgLst>
    <pc:chgData name="Guest User" userId="S::urn:spo:anon#998fce03a2526e1a99fd0276a02f6a836d2032b310479ac06d0aef96d8777f82::" providerId="AD" clId="Web-{7A855447-555D-06A9-303D-21CB5E8991BB}"/>
    <pc:docChg chg="modSld">
      <pc:chgData name="Guest User" userId="S::urn:spo:anon#998fce03a2526e1a99fd0276a02f6a836d2032b310479ac06d0aef96d8777f82::" providerId="AD" clId="Web-{7A855447-555D-06A9-303D-21CB5E8991BB}" dt="2020-06-28T13:30:28.559" v="12" actId="20577"/>
      <pc:docMkLst>
        <pc:docMk/>
      </pc:docMkLst>
      <pc:sldChg chg="modSp">
        <pc:chgData name="Guest User" userId="S::urn:spo:anon#998fce03a2526e1a99fd0276a02f6a836d2032b310479ac06d0aef96d8777f82::" providerId="AD" clId="Web-{7A855447-555D-06A9-303D-21CB5E8991BB}" dt="2020-06-28T13:30:28.559" v="12" actId="20577"/>
        <pc:sldMkLst>
          <pc:docMk/>
          <pc:sldMk cId="0" sldId="256"/>
        </pc:sldMkLst>
        <pc:spChg chg="mod">
          <ac:chgData name="Guest User" userId="S::urn:spo:anon#998fce03a2526e1a99fd0276a02f6a836d2032b310479ac06d0aef96d8777f82::" providerId="AD" clId="Web-{7A855447-555D-06A9-303D-21CB5E8991BB}" dt="2020-06-28T13:30:28.559" v="12"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08794" y="1964976"/>
            <a:ext cx="4358732" cy="1175372"/>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dirty="0"/>
              <a:t>With increased water demand from agricultural and residential usage, Southern Water Corp had to maximize the availability of its desalination plants to meet continual demand which has resulted in increased revenues.</a:t>
            </a:r>
            <a:endParaRPr dirty="0"/>
          </a:p>
        </p:txBody>
      </p:sp>
      <p:sp>
        <p:nvSpPr>
          <p:cNvPr id="35" name="Google Shape;35;p1"/>
          <p:cNvSpPr txBox="1"/>
          <p:nvPr/>
        </p:nvSpPr>
        <p:spPr>
          <a:xfrm>
            <a:off x="232194" y="3519501"/>
            <a:ext cx="4201018" cy="1410643"/>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i="0" u="none" strike="noStrike" cap="none" dirty="0">
                <a:solidFill>
                  <a:srgbClr val="000000"/>
                </a:solidFill>
                <a:latin typeface="Arial"/>
                <a:ea typeface="Arial"/>
                <a:cs typeface="Arial"/>
                <a:sym typeface="Arial"/>
              </a:rPr>
              <a:t>A detailed analysis of </a:t>
            </a:r>
            <a:r>
              <a:rPr lang="en-US" dirty="0"/>
              <a:t>production costs, and the associated impact this has on Earnings Before Interest, Tax, Depreciation, and Amortization (EBITDA</a:t>
            </a:r>
            <a:r>
              <a:rPr lang="en-US" sz="1100" dirty="0"/>
              <a:t>)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232194" y="5100222"/>
            <a:ext cx="4279065" cy="1108105"/>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dirty="0"/>
              <a:t>Financial analysis and predictive analysis.</a:t>
            </a:r>
          </a:p>
          <a:p>
            <a:pPr marL="285750" lvl="0" indent="-285750">
              <a:buFont typeface="Arial" panose="020B0604020202020204" pitchFamily="34" charset="0"/>
              <a:buChar char="•"/>
            </a:pPr>
            <a:r>
              <a:rPr lang="en-US" dirty="0"/>
              <a:t>Increase in working hours for employees</a:t>
            </a:r>
          </a:p>
          <a:p>
            <a:pPr marL="285750" lvl="0" indent="-285750">
              <a:buFont typeface="Arial" panose="020B0604020202020204" pitchFamily="34" charset="0"/>
              <a:buChar char="•"/>
            </a:pPr>
            <a:r>
              <a:rPr lang="en-US" dirty="0"/>
              <a:t>Increase in plant running hours</a:t>
            </a:r>
            <a:br>
              <a:rPr lang="en-US" sz="1100" dirty="0"/>
            </a:b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43655" y="1938037"/>
            <a:ext cx="4324418" cy="1081065"/>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i="0" u="none" strike="noStrike" cap="none" dirty="0">
                <a:solidFill>
                  <a:srgbClr val="000000"/>
                </a:solidFill>
                <a:latin typeface="Arial"/>
                <a:ea typeface="Arial"/>
                <a:cs typeface="Arial"/>
                <a:sym typeface="Arial"/>
              </a:rPr>
              <a:t>In reduction of production costs and overhead costs.</a:t>
            </a:r>
          </a:p>
          <a:p>
            <a:pPr marL="285750" lvl="0" indent="-285750">
              <a:buFont typeface="Arial" panose="020B0604020202020204" pitchFamily="34" charset="0"/>
              <a:buChar char="•"/>
            </a:pPr>
            <a:r>
              <a:rPr lang="en-US" dirty="0"/>
              <a:t>Delivery of desalinated water</a:t>
            </a:r>
          </a:p>
          <a:p>
            <a:pPr marL="285750" lvl="0" indent="-285750">
              <a:buFont typeface="Arial" panose="020B0604020202020204" pitchFamily="34" charset="0"/>
              <a:buChar char="•"/>
            </a:pPr>
            <a:r>
              <a:rPr lang="en-US" i="0" u="none" strike="noStrike" cap="none" dirty="0">
                <a:solidFill>
                  <a:srgbClr val="000000"/>
                </a:solidFill>
                <a:latin typeface="Arial"/>
                <a:ea typeface="Arial"/>
                <a:cs typeface="Arial"/>
                <a:sym typeface="Arial"/>
              </a:rPr>
              <a:t>Packing of water.</a:t>
            </a:r>
          </a:p>
          <a:p>
            <a:pPr marL="285750" lvl="0" indent="-285750">
              <a:buFont typeface="Arial" panose="020B0604020202020204" pitchFamily="34" charset="0"/>
              <a:buChar char="•"/>
            </a:pPr>
            <a:r>
              <a:rPr lang="en-US" dirty="0"/>
              <a:t>Raw materials.</a:t>
            </a:r>
            <a:endParaRPr i="0" u="none" strike="noStrike" cap="none" dirty="0">
              <a:solidFill>
                <a:srgbClr val="000000"/>
              </a:solidFill>
              <a:latin typeface="Arial"/>
              <a:ea typeface="Arial"/>
              <a:cs typeface="Arial"/>
              <a:sym typeface="Arial"/>
            </a:endParaRPr>
          </a:p>
        </p:txBody>
      </p:sp>
      <p:sp>
        <p:nvSpPr>
          <p:cNvPr id="38" name="Google Shape;38;p1"/>
          <p:cNvSpPr txBox="1"/>
          <p:nvPr/>
        </p:nvSpPr>
        <p:spPr>
          <a:xfrm>
            <a:off x="4811696" y="5118056"/>
            <a:ext cx="4100109" cy="104659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i="0" u="none" strike="noStrike" cap="none" dirty="0">
                <a:solidFill>
                  <a:srgbClr val="000000"/>
                </a:solidFill>
                <a:latin typeface="Arial"/>
                <a:ea typeface="Arial"/>
                <a:cs typeface="Arial"/>
                <a:sym typeface="Arial"/>
              </a:rPr>
              <a:t>Financial Data</a:t>
            </a:r>
          </a:p>
          <a:p>
            <a:pPr marL="171450" marR="0" lvl="0" indent="-171450" algn="l" rtl="0">
              <a:lnSpc>
                <a:spcPct val="100000"/>
              </a:lnSpc>
              <a:spcBef>
                <a:spcPts val="0"/>
              </a:spcBef>
              <a:spcAft>
                <a:spcPts val="0"/>
              </a:spcAft>
              <a:buFont typeface="Arial" panose="020B0604020202020204" pitchFamily="34" charset="0"/>
              <a:buChar char="•"/>
            </a:pPr>
            <a:r>
              <a:rPr lang="en-US" dirty="0"/>
              <a:t>Budget Data</a:t>
            </a:r>
          </a:p>
          <a:p>
            <a:pPr marL="171450" marR="0" lvl="0" indent="-171450" algn="l" rtl="0">
              <a:lnSpc>
                <a:spcPct val="100000"/>
              </a:lnSpc>
              <a:spcBef>
                <a:spcPts val="0"/>
              </a:spcBef>
              <a:spcAft>
                <a:spcPts val="0"/>
              </a:spcAft>
              <a:buFont typeface="Arial" panose="020B0604020202020204" pitchFamily="34" charset="0"/>
              <a:buChar char="•"/>
            </a:pPr>
            <a:r>
              <a:rPr lang="en-US" i="0" u="none" strike="noStrike" cap="none" dirty="0">
                <a:solidFill>
                  <a:srgbClr val="000000"/>
                </a:solidFill>
                <a:latin typeface="Arial"/>
                <a:ea typeface="Arial"/>
                <a:cs typeface="Arial"/>
                <a:sym typeface="Arial"/>
              </a:rPr>
              <a:t>Production Cost Data</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52520"/>
            <a:ext cx="8793596" cy="3181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731798" y="3584944"/>
            <a:ext cx="4199746" cy="111474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dirty="0"/>
              <a:t>Head of FBU, Jeanne O’Neil</a:t>
            </a:r>
          </a:p>
          <a:p>
            <a:pPr marL="285750" marR="0" lvl="0" indent="-285750" algn="l" rtl="0">
              <a:lnSpc>
                <a:spcPct val="100000"/>
              </a:lnSpc>
              <a:spcBef>
                <a:spcPts val="0"/>
              </a:spcBef>
              <a:spcAft>
                <a:spcPts val="0"/>
              </a:spcAft>
              <a:buFont typeface="Arial" panose="020B0604020202020204" pitchFamily="34" charset="0"/>
              <a:buChar char="•"/>
            </a:pPr>
            <a:r>
              <a:rPr lang="en-US" dirty="0"/>
              <a:t>Finance reporting Lead, Kurt Bufford</a:t>
            </a:r>
          </a:p>
          <a:p>
            <a:pPr marL="285750" marR="0" lvl="0" indent="-285750" algn="l" rtl="0">
              <a:lnSpc>
                <a:spcPct val="100000"/>
              </a:lnSpc>
              <a:spcBef>
                <a:spcPts val="0"/>
              </a:spcBef>
              <a:spcAft>
                <a:spcPts val="0"/>
              </a:spcAft>
              <a:buFont typeface="Arial" panose="020B0604020202020204" pitchFamily="34" charset="0"/>
              <a:buChar char="•"/>
            </a:pPr>
            <a:r>
              <a:rPr lang="en-US" dirty="0"/>
              <a:t>Production Expenses Lead, June smith </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08794" y="315853"/>
            <a:ext cx="8659994" cy="1108106"/>
          </a:xfrm>
          <a:prstGeom prst="rect">
            <a:avLst/>
          </a:prstGeom>
          <a:noFill/>
          <a:ln>
            <a:noFill/>
          </a:ln>
        </p:spPr>
        <p:txBody>
          <a:bodyPr spcFirstLastPara="1" wrap="square" lIns="91425" tIns="45700" rIns="91425" bIns="45700" anchor="t" anchorCtr="0">
            <a:noAutofit/>
          </a:bodyPr>
          <a:lstStyle/>
          <a:p>
            <a:pPr>
              <a:buSzPts val="1400"/>
            </a:pPr>
            <a:r>
              <a:rPr lang="en-US" dirty="0"/>
              <a:t>Considering the increased revenues for the increase in  water demand, How can Southern Water Corp embark on strategic view of business financial health of this calendar year by taking into account revenues, production costs, and the associated impact this has on Earnings Before Interest, Tax, Depreciation, and Amortization ?</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511</Words>
  <Application>Microsoft Office PowerPoint</Application>
  <PresentationFormat>On-screen Show (4:3)</PresentationFormat>
  <Paragraphs>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lokesh mamidisetti</cp:lastModifiedBy>
  <cp:revision>27</cp:revision>
  <dcterms:modified xsi:type="dcterms:W3CDTF">2020-06-28T13:30:28Z</dcterms:modified>
</cp:coreProperties>
</file>