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3"/>
    <p:sldId id="271" r:id="rId4"/>
    <p:sldId id="275" r:id="rId5"/>
    <p:sldId id="293" r:id="rId6"/>
    <p:sldId id="258" r:id="rId7"/>
    <p:sldId id="265" r:id="rId8"/>
    <p:sldId id="259" r:id="rId9"/>
    <p:sldId id="270" r:id="rId10"/>
    <p:sldId id="272" r:id="rId11"/>
    <p:sldId id="276" r:id="rId12"/>
    <p:sldId id="277" r:id="rId13"/>
    <p:sldId id="260" r:id="rId14"/>
    <p:sldId id="274" r:id="rId15"/>
    <p:sldId id="262" r:id="rId16"/>
    <p:sldId id="280" r:id="rId17"/>
    <p:sldId id="266" r:id="rId18"/>
    <p:sldId id="278" r:id="rId19"/>
    <p:sldId id="282" r:id="rId20"/>
    <p:sldId id="279" r:id="rId21"/>
    <p:sldId id="267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D1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4653"/>
  </p:normalViewPr>
  <p:slideViewPr>
    <p:cSldViewPr snapToGrid="0" snapToObjects="1">
      <p:cViewPr varScale="1">
        <p:scale>
          <a:sx n="158" d="100"/>
          <a:sy n="158" d="100"/>
        </p:scale>
        <p:origin x="744" y="176"/>
      </p:cViewPr>
      <p:guideLst>
        <p:guide orient="horz" pos="1604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/>
          </a:p>
        </p:txBody>
      </p:sp>
      <p:sp>
        <p:nvSpPr>
          <p:cNvPr id="11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1" Type="http://schemas.openxmlformats.org/officeDocument/2006/relationships/hyperlink" Target="https://www.xenonstack.com/hubfs/xenonstack-machine-learning-pipeline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9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0" Type="http://schemas.openxmlformats.org/officeDocument/2006/relationships/slideLayout" Target="../slideLayouts/slideLayout15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149695847.v2.pressablecdn.com/wp-content/uploads/2020/04/Learn-Facial-Recognition-scaled.jpg" TargetMode="Externa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miro.medium.com/max/1400/1*0E9104t29iMBmtvq7G1G6Q.png" TargetMode="Externa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hyperlink" Target="https://miro.medium.com/max/1400/1*CYRgf1i1q_4hx5AcdcaSEg.jpeg" TargetMode="Externa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hyperlink" Target="https://miro.medium.com/max/1400/1*CYRgf1i1q_4hx5AcdcaSEg.jpeg" TargetMode="Externa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Facial Recognition using Siamese Networks with Score-Level Fusion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err="1"/>
              <a:t>Lokesh</a:t>
            </a:r>
            <a:r>
              <a:rPr lang="en-US" dirty="0"/>
              <a:t> Kumar, Bharat Reddy,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Vardhan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4572000" y="0"/>
            <a:ext cx="4572000" cy="51435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115" y="1302557"/>
            <a:ext cx="2949178" cy="489339"/>
          </a:xfrm>
        </p:spPr>
        <p:txBody>
          <a:bodyPr>
            <a:normAutofit/>
          </a:bodyPr>
          <a:lstStyle/>
          <a:p>
            <a:r>
              <a:rPr lang="en-US" dirty="0"/>
              <a:t>Our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524115" y="1897721"/>
            <a:ext cx="2949178" cy="2183362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Train-Test split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Augmentation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Selection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encodings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Score level fusion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set validation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6686" y="484341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"/>
              </a:rPr>
              <a:t>source</a:t>
            </a:r>
            <a:endParaRPr lang="en-IN" dirty="0"/>
          </a:p>
        </p:txBody>
      </p:sp>
      <p:pic>
        <p:nvPicPr>
          <p:cNvPr id="5" name="Picture 2" descr="Machine Learning Pipeline Deployment and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70540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94394" y="4404632"/>
            <a:ext cx="290957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Industry pipeline for ML applications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4572000" y="0"/>
            <a:ext cx="4572000" cy="51435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Euclidean Distance =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Cosine Distance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7" y="2047240"/>
            <a:ext cx="35052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70100"/>
            <a:ext cx="42005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9869" y="3509554"/>
            <a:ext cx="465908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cosine similarity between two vectors is measured in 'θ'.</a:t>
            </a:r>
            <a:endParaRPr lang="en-US" dirty="0"/>
          </a:p>
          <a:p>
            <a:r>
              <a:rPr lang="en-US" dirty="0"/>
              <a:t>If θ = 0°, the 'x' and 'y' vectors overlap, thus proving they are similar.</a:t>
            </a:r>
            <a:endParaRPr lang="en-US" dirty="0"/>
          </a:p>
          <a:p>
            <a:r>
              <a:rPr lang="en-US" dirty="0"/>
              <a:t>If θ = 90°, the 'x' and 'y' vectors are dissimilar.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0627" y="3518263"/>
            <a:ext cx="39549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Euclidean distance is a straight metric.</a:t>
            </a:r>
            <a:endParaRPr lang="en-US" dirty="0"/>
          </a:p>
          <a:p>
            <a:r>
              <a:rPr lang="en-US" dirty="0"/>
              <a:t>The smaller the distance, the better the similarity. 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Without Score Level Fusion</a:t>
            </a:r>
            <a:endParaRPr lang="en-US" dirty="0"/>
          </a:p>
          <a:p>
            <a:r>
              <a:rPr lang="en-US" dirty="0"/>
              <a:t>Accuracy = 81.77%</a:t>
            </a:r>
            <a:endParaRPr lang="en-US" dirty="0"/>
          </a:p>
          <a:p>
            <a:r>
              <a:rPr lang="en-US" dirty="0"/>
              <a:t>True Predictions = 184/225</a:t>
            </a:r>
            <a:endParaRPr lang="en-US" dirty="0"/>
          </a:p>
          <a:p>
            <a:r>
              <a:rPr lang="en-US" dirty="0"/>
              <a:t>Similarity Metric = Euclidean Distance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With Score Level Fusion </a:t>
            </a:r>
            <a:endParaRPr lang="en-US" dirty="0"/>
          </a:p>
          <a:p>
            <a:r>
              <a:rPr lang="en-US" dirty="0"/>
              <a:t>Accuracy = 84.00%</a:t>
            </a:r>
            <a:endParaRPr lang="en-US" dirty="0"/>
          </a:p>
          <a:p>
            <a:r>
              <a:rPr lang="en-US" dirty="0"/>
              <a:t>True Predictions = 189/225</a:t>
            </a:r>
            <a:endParaRPr lang="en-US" dirty="0"/>
          </a:p>
          <a:p>
            <a:r>
              <a:rPr lang="en-US" dirty="0"/>
              <a:t>Similarity Metric = Weighted average of Euclidean distance and Cosine Distance</a:t>
            </a:r>
            <a:endParaRPr lang="en-US" dirty="0"/>
          </a:p>
          <a:p>
            <a:r>
              <a:rPr lang="en-US" dirty="0"/>
              <a:t>Weights = [0.3, 0.7]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Metrics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" y="933450"/>
            <a:ext cx="4811395" cy="36912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199515"/>
            <a:ext cx="3305175" cy="3043555"/>
          </a:xfrm>
        </p:spPr>
      </p:pic>
      <p:sp>
        <p:nvSpPr>
          <p:cNvPr id="8" name="TextBox 7"/>
          <p:cNvSpPr txBox="1"/>
          <p:nvPr/>
        </p:nvSpPr>
        <p:spPr>
          <a:xfrm>
            <a:off x="628831" y="4624399"/>
            <a:ext cx="228790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Indicative Confusion Matrix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913993" y="4624705"/>
            <a:ext cx="20783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Actual Confusion Matrix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314960"/>
            <a:ext cx="3099435" cy="993775"/>
          </a:xfrm>
        </p:spPr>
        <p:txBody>
          <a:bodyPr/>
          <a:lstStyle/>
          <a:p>
            <a:r>
              <a:rPr lang="en-US" dirty="0"/>
              <a:t>ResearchQuestions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766413" y="2697112"/>
            <a:ext cx="4034626" cy="2208944"/>
          </a:xfrm>
        </p:spPr>
        <p:txBody>
          <a:bodyPr>
            <a:normAutofit/>
          </a:bodyPr>
          <a:lstStyle/>
          <a:p>
            <a:r>
              <a:rPr lang="en-US" dirty="0"/>
              <a:t>An Accuracy drop of ~2.8% was observed when the color was inverted.</a:t>
            </a:r>
            <a:endParaRPr lang="en-US" dirty="0"/>
          </a:p>
          <a:p>
            <a:r>
              <a:rPr lang="en-US" dirty="0"/>
              <a:t>Facial features in 2D image are independent of spatial data. </a:t>
            </a:r>
            <a:endParaRPr lang="en-US" dirty="0"/>
          </a:p>
          <a:p>
            <a:r>
              <a:rPr lang="en-US" dirty="0"/>
              <a:t>Hence, drop in accuracy is negligible.</a:t>
            </a:r>
            <a:endParaRPr lang="en-US" dirty="0"/>
          </a:p>
        </p:txBody>
      </p:sp>
      <p:sp>
        <p:nvSpPr>
          <p:cNvPr id="5" name="AutoShape 2" descr="Grayscal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46878" y="3985347"/>
            <a:ext cx="25355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Inverted image – BGR to Gray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25" y="2881225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3" y="2881225"/>
            <a:ext cx="952500" cy="952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4766310" y="427990"/>
            <a:ext cx="3099435" cy="993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altLang="en-US" dirty="0"/>
              <a:t>Effect of Color Inversion</a:t>
            </a:r>
            <a:endParaRPr lang="en-I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br>
              <a:rPr lang="en-US" dirty="0"/>
            </a:br>
            <a:r>
              <a:rPr lang="en-US" dirty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42588" y="2469782"/>
            <a:ext cx="4034626" cy="2208944"/>
          </a:xfrm>
        </p:spPr>
        <p:txBody>
          <a:bodyPr/>
          <a:lstStyle/>
          <a:p>
            <a:r>
              <a:rPr lang="en-US" dirty="0"/>
              <a:t>An Accuracy drop of ~2.8% was observed when the data was inverted.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can be attributed to the fact that the training data was augmented with this nature. </a:t>
            </a:r>
            <a:endParaRPr lang="en-US" dirty="0"/>
          </a:p>
          <a:p>
            <a:r>
              <a:rPr lang="en-US" dirty="0"/>
              <a:t>Hence, drop in accuracy is negligible.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4"/>
          </p:nvPr>
        </p:nvSpPr>
        <p:spPr>
          <a:xfrm>
            <a:off x="313919" y="2266451"/>
            <a:ext cx="3606800" cy="369461"/>
          </a:xfrm>
        </p:spPr>
        <p:txBody>
          <a:bodyPr/>
          <a:lstStyle/>
          <a:p>
            <a:r>
              <a:rPr lang="en-US" dirty="0"/>
              <a:t>Effect of Image Flipping</a:t>
            </a:r>
            <a:endParaRPr lang="en-US" dirty="0"/>
          </a:p>
        </p:txBody>
      </p:sp>
      <p:sp>
        <p:nvSpPr>
          <p:cNvPr id="5" name="AutoShape 2" descr="Grayscal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4085" y="4741251"/>
            <a:ext cx="194500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flipping 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76" y="3726011"/>
            <a:ext cx="952633" cy="95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2" y="3726012"/>
            <a:ext cx="952633" cy="952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77" y="2692367"/>
            <a:ext cx="952633" cy="952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95" y="2692500"/>
            <a:ext cx="952500" cy="952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/>
        </p:nvSpPr>
        <p:spPr>
          <a:xfrm>
            <a:off x="4766310" y="549275"/>
            <a:ext cx="3099435" cy="993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altLang="en-US" dirty="0"/>
              <a:t>Effect of Image Inversion</a:t>
            </a:r>
            <a:endParaRPr lang="en-I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55" y="240030"/>
            <a:ext cx="3099679" cy="1200150"/>
          </a:xfrm>
        </p:spPr>
        <p:txBody>
          <a:bodyPr/>
          <a:lstStyle/>
          <a:p>
            <a:r>
              <a:rPr lang="en-US" dirty="0"/>
              <a:t>Research</a:t>
            </a:r>
            <a:br>
              <a:rPr lang="en-US" dirty="0"/>
            </a:br>
            <a:r>
              <a:rPr lang="en-US" dirty="0"/>
              <a:t>Questions</a:t>
            </a:r>
            <a:endParaRPr lang="en-US" dirty="0"/>
          </a:p>
        </p:txBody>
      </p:sp>
      <p:sp>
        <p:nvSpPr>
          <p:cNvPr id="5" name="AutoShape 2" descr="Grayscal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75" y="2168740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80" y="2190965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40" y="2179955"/>
            <a:ext cx="952500" cy="9391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80" y="3143465"/>
            <a:ext cx="95250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40" y="3154680"/>
            <a:ext cx="952500" cy="879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85" y="3143885"/>
            <a:ext cx="952500" cy="901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4095750"/>
            <a:ext cx="952500" cy="8324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85" y="4050030"/>
            <a:ext cx="952500" cy="8782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40" y="4045585"/>
            <a:ext cx="952500" cy="887730"/>
          </a:xfrm>
          <a:prstGeom prst="rect">
            <a:avLst/>
          </a:prstGeom>
        </p:spPr>
      </p:pic>
      <p:sp>
        <p:nvSpPr>
          <p:cNvPr id="24" name="Content Placeholder 2"/>
          <p:cNvSpPr txBox="1"/>
          <p:nvPr/>
        </p:nvSpPr>
        <p:spPr>
          <a:xfrm>
            <a:off x="155576" y="2168433"/>
            <a:ext cx="4137750" cy="228376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 of 36 inaccurate predictions, there were 32 images corresponding to males, and 4 images corresponding to females.</a:t>
            </a:r>
            <a:endParaRPr lang="en-US"/>
          </a:p>
          <a:p>
            <a:r>
              <a:rPr lang="en-US"/>
              <a:t>Men in the dataset, had facial hair removed in several images which was a part of the test set.</a:t>
            </a:r>
            <a:endParaRPr lang="en-US"/>
          </a:p>
          <a:p>
            <a:r>
              <a:rPr lang="en-US"/>
              <a:t>This resulted in the bias.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4787265" y="446405"/>
            <a:ext cx="3099435" cy="993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altLang="en-US" dirty="0"/>
              <a:t>Performance on different gender</a:t>
            </a:r>
            <a:endParaRPr lang="en-I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8" y="1777274"/>
            <a:ext cx="2949178" cy="1200150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7724" y="1113314"/>
            <a:ext cx="4371831" cy="3655219"/>
          </a:xfrm>
        </p:spPr>
        <p:txBody>
          <a:bodyPr>
            <a:noAutofit/>
          </a:bodyPr>
          <a:lstStyle/>
          <a:p>
            <a:r>
              <a:rPr lang="en-US" sz="1600" dirty="0"/>
              <a:t>Facial recognition still poses great challenges despite technological advancements in deep learning</a:t>
            </a:r>
            <a:r>
              <a:rPr lang="en-IN" altLang="en-US" sz="1600" dirty="0"/>
              <a:t>.</a:t>
            </a:r>
            <a:endParaRPr lang="en-US" sz="1600" dirty="0"/>
          </a:p>
          <a:p>
            <a:r>
              <a:rPr lang="en-US" sz="1600" dirty="0"/>
              <a:t>Vision transformers</a:t>
            </a:r>
            <a:r>
              <a:rPr lang="en-IN" altLang="en-US" sz="1600" dirty="0"/>
              <a:t> </a:t>
            </a:r>
            <a:r>
              <a:rPr lang="en-US" sz="1600" dirty="0"/>
              <a:t>have been gaining traction in the computer vision</a:t>
            </a:r>
            <a:br>
              <a:rPr lang="en-US" sz="1600" dirty="0"/>
            </a:br>
            <a:r>
              <a:rPr lang="en-US" sz="1600" dirty="0"/>
              <a:t>space especially for recognition tasks</a:t>
            </a:r>
            <a:r>
              <a:rPr lang="en-IN" altLang="en-US" sz="1600" dirty="0"/>
              <a:t>.</a:t>
            </a:r>
            <a:endParaRPr lang="en-US" sz="1600" dirty="0"/>
          </a:p>
          <a:p>
            <a:r>
              <a:rPr lang="en-US" sz="1600" dirty="0"/>
              <a:t>Since, transformer models effectively convert the image space</a:t>
            </a:r>
            <a:r>
              <a:rPr lang="en-IN" altLang="en-US" sz="1600" dirty="0"/>
              <a:t> </a:t>
            </a:r>
            <a:r>
              <a:rPr lang="en-US" sz="1600" dirty="0"/>
              <a:t>into an embedding space on different patches, it is</a:t>
            </a:r>
            <a:r>
              <a:rPr lang="en-IN" altLang="en-US" sz="1600" dirty="0"/>
              <a:t> </a:t>
            </a:r>
            <a:r>
              <a:rPr lang="en-US" sz="1600" dirty="0"/>
              <a:t>much likely to provide better results in this challenge</a:t>
            </a:r>
            <a:r>
              <a:rPr lang="en-IN" altLang="en-US" sz="1600" dirty="0"/>
              <a:t>.</a:t>
            </a:r>
            <a:endParaRPr lang="en-I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0849"/>
            <a:ext cx="7886700" cy="6926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1026" name="Picture 2" descr="Top 7 Resources To Learn Facial Recogni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4" y="1088573"/>
            <a:ext cx="8647611" cy="366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0616" y="4765041"/>
            <a:ext cx="19132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Recognition Task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06251" y="4765041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source</a:t>
            </a:r>
            <a:endParaRPr lang="en-IN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0629" y="1610314"/>
            <a:ext cx="387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699" cy="3263504"/>
          </a:xfrm>
        </p:spPr>
        <p:txBody>
          <a:bodyPr/>
          <a:lstStyle/>
          <a:p>
            <a:r>
              <a:rPr lang="en-US" dirty="0"/>
              <a:t>Facial recognition falls under the umbrella of biometric </a:t>
            </a:r>
            <a:r>
              <a:rPr lang="en-IN" dirty="0"/>
              <a:t>security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Biometric systems can be classified into three types:</a:t>
            </a:r>
            <a:endParaRPr lang="en-US" dirty="0"/>
          </a:p>
          <a:p>
            <a:r>
              <a:rPr lang="en-IN" dirty="0"/>
              <a:t>Biological biometrics</a:t>
            </a:r>
            <a:endParaRPr lang="en-IN" dirty="0"/>
          </a:p>
          <a:p>
            <a:r>
              <a:rPr lang="en-IN" dirty="0"/>
              <a:t>Morphological biometrics</a:t>
            </a:r>
            <a:endParaRPr lang="en-IN" dirty="0"/>
          </a:p>
          <a:p>
            <a:r>
              <a:rPr lang="en-IN" dirty="0"/>
              <a:t>Behavioural biometrics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417" y="586095"/>
            <a:ext cx="2949178" cy="489339"/>
          </a:xfrm>
        </p:spPr>
        <p:txBody>
          <a:bodyPr>
            <a:normAutofit/>
          </a:bodyPr>
          <a:lstStyle/>
          <a:p>
            <a:r>
              <a:rPr lang="en-US" dirty="0"/>
              <a:t>Pre-Processing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54" y="644837"/>
            <a:ext cx="3400156" cy="4311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7" y="1757600"/>
            <a:ext cx="3067478" cy="2086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9372" y="3954237"/>
            <a:ext cx="21450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Pre-Processing Functions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with Siamese Networks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09211" y="1630476"/>
            <a:ext cx="2386149" cy="241030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Siamese Neural Network is a class of neural network architectures that</a:t>
            </a:r>
            <a:r>
              <a:rPr lang="en-US" b="1" dirty="0"/>
              <a:t> contain two or more </a:t>
            </a:r>
            <a:r>
              <a:rPr lang="en-US" b="1" i="1" dirty="0"/>
              <a:t>identical</a:t>
            </a:r>
            <a:r>
              <a:rPr lang="en-US" b="1" dirty="0"/>
              <a:t> sub-networks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‘</a:t>
            </a:r>
            <a:r>
              <a:rPr lang="en-US" i="1" dirty="0"/>
              <a:t>identical’</a:t>
            </a:r>
            <a:r>
              <a:rPr lang="en-US" dirty="0"/>
              <a:t> here means, they have the same configuration with the same parameters and weights. </a:t>
            </a:r>
            <a:endParaRPr lang="en-US" dirty="0"/>
          </a:p>
          <a:p>
            <a:r>
              <a:rPr lang="en-US" dirty="0"/>
              <a:t>Parameter updating is mirrored across both sub-networks. It is used to find the similarity of the inputs by comparing its feature vectors</a:t>
            </a:r>
            <a:endParaRPr lang="en-US" dirty="0"/>
          </a:p>
        </p:txBody>
      </p:sp>
      <p:pic>
        <p:nvPicPr>
          <p:cNvPr id="1026" name="Picture 2" descr="https://miro.medium.com/max/700/1*0E9104t29iMBmtvq7G1G6Q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3" y="601209"/>
            <a:ext cx="5708446" cy="35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7095" y="4244793"/>
            <a:ext cx="27260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Siamese Networks – An overview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422984" y="484341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78880" y="1136105"/>
            <a:ext cx="17235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Siamese Networks :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</a:t>
            </a:r>
            <a:r>
              <a:rPr lang="en-US" dirty="0" err="1"/>
              <a:t>Resnet</a:t>
            </a:r>
            <a:r>
              <a:rPr lang="en-US" dirty="0"/>
              <a:t> V2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Inception </a:t>
            </a:r>
            <a:r>
              <a:rPr lang="en-US" dirty="0" err="1"/>
              <a:t>Resnet</a:t>
            </a:r>
            <a:r>
              <a:rPr lang="en-US" dirty="0"/>
              <a:t>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Inception-ResNet-v2 is a convolutional neural architecture that builds on the Inception family of architectures but incorporates residual connections (replacing the filter concatenation stage of the Inception architecture).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Deep Learning Image Classification Guidebook [2] PreActResNet,  Inception-v2, Inception-v3, Inception-v4, Inception-ResNet, Stochastic  Depth ResNet, WR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8" y="653379"/>
            <a:ext cx="5134332" cy="381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5657" y="4476191"/>
            <a:ext cx="284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of Inception </a:t>
            </a:r>
            <a:r>
              <a:rPr lang="en-US" dirty="0" err="1"/>
              <a:t>Resnet</a:t>
            </a:r>
            <a:r>
              <a:rPr lang="en-US" dirty="0"/>
              <a:t> v2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16686" y="484341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172" y="1297945"/>
            <a:ext cx="2949178" cy="802480"/>
          </a:xfrm>
        </p:spPr>
        <p:txBody>
          <a:bodyPr>
            <a:normAutofit/>
          </a:bodyPr>
          <a:lstStyle/>
          <a:p>
            <a:r>
              <a:rPr lang="en-US" dirty="0"/>
              <a:t>Inception </a:t>
            </a:r>
            <a:r>
              <a:rPr lang="en-US" dirty="0" err="1"/>
              <a:t>Resnet</a:t>
            </a:r>
            <a:r>
              <a:rPr lang="en-US" dirty="0"/>
              <a:t>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566172" y="2100426"/>
            <a:ext cx="2949178" cy="1600717"/>
          </a:xfrm>
        </p:spPr>
        <p:txBody>
          <a:bodyPr/>
          <a:lstStyle/>
          <a:p>
            <a:r>
              <a:rPr lang="en-US" dirty="0"/>
              <a:t>The network is 164 layers deep and can classify images into 1000 object categories, such as keyboard, mouse, pencil, and many animals. As a result, the network has learned rich feature representations for a wide range of images. The network has an image input size of 299-by-299.</a:t>
            </a:r>
            <a:endParaRPr lang="en-US" dirty="0"/>
          </a:p>
        </p:txBody>
      </p:sp>
      <p:pic>
        <p:nvPicPr>
          <p:cNvPr id="2050" name="Picture 2" descr="PDF] Tiny-Inception-ResNet-v2: Using Deep Learning for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4" y="949573"/>
            <a:ext cx="5047531" cy="3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764" y="4272280"/>
            <a:ext cx="409067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Tiny Inception architecture and Comparison metrics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16686" y="484341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0</TotalTime>
  <Words>3644</Words>
  <Application>WPS Presentation</Application>
  <PresentationFormat>On-screen Show (16:9)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Facial Recognition using Siamese Networks with Score-Level Fusion</vt:lpstr>
      <vt:lpstr>Introduction</vt:lpstr>
      <vt:lpstr>Introduction</vt:lpstr>
      <vt:lpstr>Pre-Processing</vt:lpstr>
      <vt:lpstr>Face Recognition with Siamese Networks</vt:lpstr>
      <vt:lpstr>Siamese Networks</vt:lpstr>
      <vt:lpstr>Inception Resnet V2</vt:lpstr>
      <vt:lpstr>Inception Resnet Architecture</vt:lpstr>
      <vt:lpstr>Inception Resnet Architecture</vt:lpstr>
      <vt:lpstr>Methodology</vt:lpstr>
      <vt:lpstr>Our Pipeline</vt:lpstr>
      <vt:lpstr>Results</vt:lpstr>
      <vt:lpstr>Accuracy Metrics</vt:lpstr>
      <vt:lpstr>Accuracy Metrics</vt:lpstr>
      <vt:lpstr>Accuracy Metrics</vt:lpstr>
      <vt:lpstr>ResearchQuestions</vt:lpstr>
      <vt:lpstr>Research Questions</vt:lpstr>
      <vt:lpstr>Research Questions</vt:lpstr>
      <vt:lpstr>Conclusion &amp; 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sreev</cp:lastModifiedBy>
  <cp:revision>44</cp:revision>
  <dcterms:created xsi:type="dcterms:W3CDTF">2019-11-06T18:18:00Z</dcterms:created>
  <dcterms:modified xsi:type="dcterms:W3CDTF">2022-11-28T03:54:55Z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634082778E2A456CA6204711B4916FD5</vt:lpwstr>
  </property>
  <property fmtid="{D5CDD505-2E9C-101B-9397-08002B2CF9AE}" pid="3" name="KSOProductBuildVer">
    <vt:lpwstr>1033-11.2.0.11417</vt:lpwstr>
  </property>
</Properties>
</file>