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Default Extension="mp4" ContentType="video/mp4"/>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65" r:id="rId3"/>
    <p:sldId id="266" r:id="rId4"/>
    <p:sldId id="267" r:id="rId5"/>
    <p:sldId id="258" r:id="rId6"/>
    <p:sldId id="259" r:id="rId7"/>
    <p:sldId id="260" r:id="rId8"/>
    <p:sldId id="261" r:id="rId9"/>
    <p:sldId id="268" r:id="rId10"/>
    <p:sldId id="271" r:id="rId11"/>
    <p:sldId id="272" r:id="rId12"/>
    <p:sldId id="269" r:id="rId13"/>
    <p:sldId id="27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svg"/><Relationship Id="rId1" Type="http://schemas.openxmlformats.org/officeDocument/2006/relationships/image" Target="../media/image7.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svg"/><Relationship Id="rId1" Type="http://schemas.openxmlformats.org/officeDocument/2006/relationships/image" Target="../media/image10.png"/><Relationship Id="rId6" Type="http://schemas.openxmlformats.org/officeDocument/2006/relationships/image" Target="../media/image19.svg"/><Relationship Id="rId5" Type="http://schemas.openxmlformats.org/officeDocument/2006/relationships/image" Target="../media/image12.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svg"/><Relationship Id="rId1" Type="http://schemas.openxmlformats.org/officeDocument/2006/relationships/image" Target="../media/image51.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svg"/><Relationship Id="rId1" Type="http://schemas.openxmlformats.org/officeDocument/2006/relationships/image" Target="../media/image91.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CD707AC-7BDE-49B0-A9D7-96020DFADA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780153-04EF-40B2-A08E-64BF99BB66ED}">
      <dgm:prSet/>
      <dgm:spPr/>
      <dgm:t>
        <a:bodyPr/>
        <a:lstStyle/>
        <a:p>
          <a:r>
            <a:rPr lang="en-IN"/>
            <a:t>Transcription Per User: This Application will generate transcripts for each user. This can be particularly useful in group meetings for multiple users.</a:t>
          </a:r>
          <a:endParaRPr lang="en-US"/>
        </a:p>
      </dgm:t>
    </dgm:pt>
    <dgm:pt modelId="{6D7854F2-A817-4A35-98AE-8033DB63E73E}" type="parTrans" cxnId="{0ABC10DD-5206-4CEA-B5F1-125FD20B20D0}">
      <dgm:prSet/>
      <dgm:spPr/>
      <dgm:t>
        <a:bodyPr/>
        <a:lstStyle/>
        <a:p>
          <a:endParaRPr lang="en-US"/>
        </a:p>
      </dgm:t>
    </dgm:pt>
    <dgm:pt modelId="{78253754-64B9-4BA7-A0F4-8AA8353234E7}" type="sibTrans" cxnId="{0ABC10DD-5206-4CEA-B5F1-125FD20B20D0}">
      <dgm:prSet/>
      <dgm:spPr/>
      <dgm:t>
        <a:bodyPr/>
        <a:lstStyle/>
        <a:p>
          <a:endParaRPr lang="en-US"/>
        </a:p>
      </dgm:t>
    </dgm:pt>
    <dgm:pt modelId="{19EB1784-1E67-4661-B3E1-A43DDE1EA45C}">
      <dgm:prSet/>
      <dgm:spPr/>
      <dgm:t>
        <a:bodyPr/>
        <a:lstStyle/>
        <a:p>
          <a:r>
            <a:rPr lang="en-IN"/>
            <a:t>Speaker Identification: This Application identifies the user transcripts based on the user id and the Timestamps during the meeting.</a:t>
          </a:r>
          <a:endParaRPr lang="en-US"/>
        </a:p>
      </dgm:t>
    </dgm:pt>
    <dgm:pt modelId="{C9BB68DA-9A6E-46C9-9873-C164E164D45C}" type="parTrans" cxnId="{621C7863-7ED5-4618-ABEC-466008EC065D}">
      <dgm:prSet/>
      <dgm:spPr/>
      <dgm:t>
        <a:bodyPr/>
        <a:lstStyle/>
        <a:p>
          <a:endParaRPr lang="en-US"/>
        </a:p>
      </dgm:t>
    </dgm:pt>
    <dgm:pt modelId="{EF228C60-63C7-4BF2-9DD5-3E8B14B465A2}" type="sibTrans" cxnId="{621C7863-7ED5-4618-ABEC-466008EC065D}">
      <dgm:prSet/>
      <dgm:spPr/>
      <dgm:t>
        <a:bodyPr/>
        <a:lstStyle/>
        <a:p>
          <a:endParaRPr lang="en-US"/>
        </a:p>
      </dgm:t>
    </dgm:pt>
    <dgm:pt modelId="{95AC5521-0119-46E6-AC46-00BBA9D4CB4A}">
      <dgm:prSet/>
      <dgm:spPr/>
      <dgm:t>
        <a:bodyPr/>
        <a:lstStyle/>
        <a:p>
          <a:r>
            <a:rPr lang="en-US" dirty="0"/>
            <a:t>Multilingual support: Google Speech-to-Text API supports a wide range of languages, including English, German, and many others. This can be especially helpful for global teams and multi-lingual meetings.</a:t>
          </a:r>
        </a:p>
      </dgm:t>
    </dgm:pt>
    <dgm:pt modelId="{A2D18626-3714-4B2E-8DB2-7C50FE451A50}" type="parTrans" cxnId="{499D3D84-F5E4-41F0-8D9F-E84C7A454873}">
      <dgm:prSet/>
      <dgm:spPr/>
      <dgm:t>
        <a:bodyPr/>
        <a:lstStyle/>
        <a:p>
          <a:endParaRPr lang="en-US"/>
        </a:p>
      </dgm:t>
    </dgm:pt>
    <dgm:pt modelId="{1D2D7418-4EAF-4D90-AC63-FBAC50011296}" type="sibTrans" cxnId="{499D3D84-F5E4-41F0-8D9F-E84C7A454873}">
      <dgm:prSet/>
      <dgm:spPr/>
      <dgm:t>
        <a:bodyPr/>
        <a:lstStyle/>
        <a:p>
          <a:endParaRPr lang="en-US"/>
        </a:p>
      </dgm:t>
    </dgm:pt>
    <dgm:pt modelId="{3D4A1A8C-F89D-49DA-8E11-15FC56251F56}" type="pres">
      <dgm:prSet presAssocID="{6CD707AC-7BDE-49B0-A9D7-96020DFADAD7}" presName="linear" presStyleCnt="0">
        <dgm:presLayoutVars>
          <dgm:animLvl val="lvl"/>
          <dgm:resizeHandles val="exact"/>
        </dgm:presLayoutVars>
      </dgm:prSet>
      <dgm:spPr/>
      <dgm:t>
        <a:bodyPr/>
        <a:lstStyle/>
        <a:p>
          <a:endParaRPr lang="en-US"/>
        </a:p>
      </dgm:t>
    </dgm:pt>
    <dgm:pt modelId="{BB801FB1-7224-4FE8-B8E1-EA7F63DE953E}" type="pres">
      <dgm:prSet presAssocID="{6C780153-04EF-40B2-A08E-64BF99BB66ED}" presName="parentText" presStyleLbl="node1" presStyleIdx="0" presStyleCnt="3">
        <dgm:presLayoutVars>
          <dgm:chMax val="0"/>
          <dgm:bulletEnabled val="1"/>
        </dgm:presLayoutVars>
      </dgm:prSet>
      <dgm:spPr/>
      <dgm:t>
        <a:bodyPr/>
        <a:lstStyle/>
        <a:p>
          <a:endParaRPr lang="en-US"/>
        </a:p>
      </dgm:t>
    </dgm:pt>
    <dgm:pt modelId="{82E4EDE9-2F1C-4C92-B1D8-C1C63F62C39E}" type="pres">
      <dgm:prSet presAssocID="{78253754-64B9-4BA7-A0F4-8AA8353234E7}" presName="spacer" presStyleCnt="0"/>
      <dgm:spPr/>
    </dgm:pt>
    <dgm:pt modelId="{587D37B3-194E-4FA6-A8A2-A8F90DADE15D}" type="pres">
      <dgm:prSet presAssocID="{19EB1784-1E67-4661-B3E1-A43DDE1EA45C}" presName="parentText" presStyleLbl="node1" presStyleIdx="1" presStyleCnt="3">
        <dgm:presLayoutVars>
          <dgm:chMax val="0"/>
          <dgm:bulletEnabled val="1"/>
        </dgm:presLayoutVars>
      </dgm:prSet>
      <dgm:spPr/>
      <dgm:t>
        <a:bodyPr/>
        <a:lstStyle/>
        <a:p>
          <a:endParaRPr lang="en-US"/>
        </a:p>
      </dgm:t>
    </dgm:pt>
    <dgm:pt modelId="{1AEF7467-ABE0-4AF1-92E5-E3517BE7B493}" type="pres">
      <dgm:prSet presAssocID="{EF228C60-63C7-4BF2-9DD5-3E8B14B465A2}" presName="spacer" presStyleCnt="0"/>
      <dgm:spPr/>
    </dgm:pt>
    <dgm:pt modelId="{9A6F84F0-7D5D-479C-B888-78A730F25134}" type="pres">
      <dgm:prSet presAssocID="{95AC5521-0119-46E6-AC46-00BBA9D4CB4A}" presName="parentText" presStyleLbl="node1" presStyleIdx="2" presStyleCnt="3">
        <dgm:presLayoutVars>
          <dgm:chMax val="0"/>
          <dgm:bulletEnabled val="1"/>
        </dgm:presLayoutVars>
      </dgm:prSet>
      <dgm:spPr/>
      <dgm:t>
        <a:bodyPr/>
        <a:lstStyle/>
        <a:p>
          <a:endParaRPr lang="en-US"/>
        </a:p>
      </dgm:t>
    </dgm:pt>
  </dgm:ptLst>
  <dgm:cxnLst>
    <dgm:cxn modelId="{0ABC10DD-5206-4CEA-B5F1-125FD20B20D0}" srcId="{6CD707AC-7BDE-49B0-A9D7-96020DFADAD7}" destId="{6C780153-04EF-40B2-A08E-64BF99BB66ED}" srcOrd="0" destOrd="0" parTransId="{6D7854F2-A817-4A35-98AE-8033DB63E73E}" sibTransId="{78253754-64B9-4BA7-A0F4-8AA8353234E7}"/>
    <dgm:cxn modelId="{160AAB21-B562-45B3-BCD2-9895C44461EB}" type="presOf" srcId="{6CD707AC-7BDE-49B0-A9D7-96020DFADAD7}" destId="{3D4A1A8C-F89D-49DA-8E11-15FC56251F56}" srcOrd="0" destOrd="0" presId="urn:microsoft.com/office/officeart/2005/8/layout/vList2"/>
    <dgm:cxn modelId="{C27AE0B4-DF82-4531-A50B-26A294D94A05}" type="presOf" srcId="{6C780153-04EF-40B2-A08E-64BF99BB66ED}" destId="{BB801FB1-7224-4FE8-B8E1-EA7F63DE953E}" srcOrd="0" destOrd="0" presId="urn:microsoft.com/office/officeart/2005/8/layout/vList2"/>
    <dgm:cxn modelId="{379E8F7E-1F91-485F-9A2C-76F17AD18EC2}" type="presOf" srcId="{95AC5521-0119-46E6-AC46-00BBA9D4CB4A}" destId="{9A6F84F0-7D5D-479C-B888-78A730F25134}" srcOrd="0" destOrd="0" presId="urn:microsoft.com/office/officeart/2005/8/layout/vList2"/>
    <dgm:cxn modelId="{499D3D84-F5E4-41F0-8D9F-E84C7A454873}" srcId="{6CD707AC-7BDE-49B0-A9D7-96020DFADAD7}" destId="{95AC5521-0119-46E6-AC46-00BBA9D4CB4A}" srcOrd="2" destOrd="0" parTransId="{A2D18626-3714-4B2E-8DB2-7C50FE451A50}" sibTransId="{1D2D7418-4EAF-4D90-AC63-FBAC50011296}"/>
    <dgm:cxn modelId="{700DE61D-5AF0-47DB-BA16-5503AAF717DC}" type="presOf" srcId="{19EB1784-1E67-4661-B3E1-A43DDE1EA45C}" destId="{587D37B3-194E-4FA6-A8A2-A8F90DADE15D}" srcOrd="0" destOrd="0" presId="urn:microsoft.com/office/officeart/2005/8/layout/vList2"/>
    <dgm:cxn modelId="{621C7863-7ED5-4618-ABEC-466008EC065D}" srcId="{6CD707AC-7BDE-49B0-A9D7-96020DFADAD7}" destId="{19EB1784-1E67-4661-B3E1-A43DDE1EA45C}" srcOrd="1" destOrd="0" parTransId="{C9BB68DA-9A6E-46C9-9873-C164E164D45C}" sibTransId="{EF228C60-63C7-4BF2-9DD5-3E8B14B465A2}"/>
    <dgm:cxn modelId="{AAB88E25-7778-4FC4-A047-AB1C4356BC55}" type="presParOf" srcId="{3D4A1A8C-F89D-49DA-8E11-15FC56251F56}" destId="{BB801FB1-7224-4FE8-B8E1-EA7F63DE953E}" srcOrd="0" destOrd="0" presId="urn:microsoft.com/office/officeart/2005/8/layout/vList2"/>
    <dgm:cxn modelId="{56E55868-C007-49ED-A2B5-20AF246619BF}" type="presParOf" srcId="{3D4A1A8C-F89D-49DA-8E11-15FC56251F56}" destId="{82E4EDE9-2F1C-4C92-B1D8-C1C63F62C39E}" srcOrd="1" destOrd="0" presId="urn:microsoft.com/office/officeart/2005/8/layout/vList2"/>
    <dgm:cxn modelId="{7E0557EA-BD38-46F6-AD51-CFFBEB001AAC}" type="presParOf" srcId="{3D4A1A8C-F89D-49DA-8E11-15FC56251F56}" destId="{587D37B3-194E-4FA6-A8A2-A8F90DADE15D}" srcOrd="2" destOrd="0" presId="urn:microsoft.com/office/officeart/2005/8/layout/vList2"/>
    <dgm:cxn modelId="{BEEF3671-A37C-46E9-BA82-3749F4D127F2}" type="presParOf" srcId="{3D4A1A8C-F89D-49DA-8E11-15FC56251F56}" destId="{1AEF7467-ABE0-4AF1-92E5-E3517BE7B493}" srcOrd="3" destOrd="0" presId="urn:microsoft.com/office/officeart/2005/8/layout/vList2"/>
    <dgm:cxn modelId="{845C4B16-5FAD-49B1-B918-F6D629E4C10A}" type="presParOf" srcId="{3D4A1A8C-F89D-49DA-8E11-15FC56251F56}" destId="{9A6F84F0-7D5D-479C-B888-78A730F25134}"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99DEA4-BAB5-4108-A76D-8DB754D4320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0A5C46-0A58-4CAD-B537-68D57FEE1BE2}">
      <dgm:prSet/>
      <dgm:spPr/>
      <dgm:t>
        <a:bodyPr/>
        <a:lstStyle/>
        <a:p>
          <a:r>
            <a:rPr lang="en-IN"/>
            <a:t>The bot can recognize the speech input from users through the microphone and convert it to text format.</a:t>
          </a:r>
          <a:endParaRPr lang="en-US"/>
        </a:p>
      </dgm:t>
    </dgm:pt>
    <dgm:pt modelId="{6ADA899F-3644-49E5-9A77-79D38F264FB0}" type="parTrans" cxnId="{66C4B322-2E40-4859-B61C-6FA60058312B}">
      <dgm:prSet/>
      <dgm:spPr/>
      <dgm:t>
        <a:bodyPr/>
        <a:lstStyle/>
        <a:p>
          <a:endParaRPr lang="en-US"/>
        </a:p>
      </dgm:t>
    </dgm:pt>
    <dgm:pt modelId="{57CEEE3A-0EE7-4477-9553-C77978F43045}" type="sibTrans" cxnId="{66C4B322-2E40-4859-B61C-6FA60058312B}">
      <dgm:prSet/>
      <dgm:spPr/>
      <dgm:t>
        <a:bodyPr/>
        <a:lstStyle/>
        <a:p>
          <a:endParaRPr lang="en-US"/>
        </a:p>
      </dgm:t>
    </dgm:pt>
    <dgm:pt modelId="{AF0AEB9A-695B-4E13-8234-84A3CA70BE32}">
      <dgm:prSet/>
      <dgm:spPr/>
      <dgm:t>
        <a:bodyPr/>
        <a:lstStyle/>
        <a:p>
          <a:r>
            <a:rPr lang="en-IN"/>
            <a:t>This Application is easy to Integrate to Any Discord Server as the bot will listen to the voice events and perform speech to text services easily.</a:t>
          </a:r>
          <a:endParaRPr lang="en-US"/>
        </a:p>
      </dgm:t>
    </dgm:pt>
    <dgm:pt modelId="{42AE59BD-3F22-4AD3-BCFF-9B1E44A3C116}" type="parTrans" cxnId="{CFCDA068-2664-4B75-981E-6F186C5C7589}">
      <dgm:prSet/>
      <dgm:spPr/>
      <dgm:t>
        <a:bodyPr/>
        <a:lstStyle/>
        <a:p>
          <a:endParaRPr lang="en-US"/>
        </a:p>
      </dgm:t>
    </dgm:pt>
    <dgm:pt modelId="{0D1AC96E-18F7-48CE-AB33-279CA9694383}" type="sibTrans" cxnId="{CFCDA068-2664-4B75-981E-6F186C5C7589}">
      <dgm:prSet/>
      <dgm:spPr/>
      <dgm:t>
        <a:bodyPr/>
        <a:lstStyle/>
        <a:p>
          <a:endParaRPr lang="en-US"/>
        </a:p>
      </dgm:t>
    </dgm:pt>
    <dgm:pt modelId="{43F51653-EE50-4D8F-AFF1-2CD5DE3203F9}" type="pres">
      <dgm:prSet presAssocID="{B699DEA4-BAB5-4108-A76D-8DB754D4320F}" presName="root" presStyleCnt="0">
        <dgm:presLayoutVars>
          <dgm:dir/>
          <dgm:resizeHandles val="exact"/>
        </dgm:presLayoutVars>
      </dgm:prSet>
      <dgm:spPr/>
      <dgm:t>
        <a:bodyPr/>
        <a:lstStyle/>
        <a:p>
          <a:endParaRPr lang="en-US"/>
        </a:p>
      </dgm:t>
    </dgm:pt>
    <dgm:pt modelId="{B72EF3A3-9FB6-4008-8F58-5E5846EBACE6}" type="pres">
      <dgm:prSet presAssocID="{760A5C46-0A58-4CAD-B537-68D57FEE1BE2}" presName="compNode" presStyleCnt="0"/>
      <dgm:spPr/>
    </dgm:pt>
    <dgm:pt modelId="{251DE385-AC79-4C35-9B7B-174BCD788BED}" type="pres">
      <dgm:prSet presAssocID="{760A5C46-0A58-4CAD-B537-68D57FEE1B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Podcast"/>
        </a:ext>
      </dgm:extLst>
    </dgm:pt>
    <dgm:pt modelId="{05EB0CE7-FCD1-4587-8B1F-DD0A16BB5949}" type="pres">
      <dgm:prSet presAssocID="{760A5C46-0A58-4CAD-B537-68D57FEE1BE2}" presName="spaceRect" presStyleCnt="0"/>
      <dgm:spPr/>
    </dgm:pt>
    <dgm:pt modelId="{8226CB2B-2F95-41DE-AC77-E6FBDDED59E0}" type="pres">
      <dgm:prSet presAssocID="{760A5C46-0A58-4CAD-B537-68D57FEE1BE2}" presName="textRect" presStyleLbl="revTx" presStyleIdx="0" presStyleCnt="2">
        <dgm:presLayoutVars>
          <dgm:chMax val="1"/>
          <dgm:chPref val="1"/>
        </dgm:presLayoutVars>
      </dgm:prSet>
      <dgm:spPr/>
      <dgm:t>
        <a:bodyPr/>
        <a:lstStyle/>
        <a:p>
          <a:endParaRPr lang="en-US"/>
        </a:p>
      </dgm:t>
    </dgm:pt>
    <dgm:pt modelId="{02DA3302-2D5B-4F5B-8775-D32CB4D4F741}" type="pres">
      <dgm:prSet presAssocID="{57CEEE3A-0EE7-4477-9553-C77978F43045}" presName="sibTrans" presStyleCnt="0"/>
      <dgm:spPr/>
    </dgm:pt>
    <dgm:pt modelId="{2F72D224-1896-4BE0-BD09-98FDFAE98E3A}" type="pres">
      <dgm:prSet presAssocID="{AF0AEB9A-695B-4E13-8234-84A3CA70BE32}" presName="compNode" presStyleCnt="0"/>
      <dgm:spPr/>
    </dgm:pt>
    <dgm:pt modelId="{27B23029-B565-40E0-92E9-0149FED98F40}" type="pres">
      <dgm:prSet presAssocID="{AF0AEB9A-695B-4E13-8234-84A3CA70BE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Processor"/>
        </a:ext>
      </dgm:extLst>
    </dgm:pt>
    <dgm:pt modelId="{14A13D46-0B11-43FA-957D-AA33FD4F65C5}" type="pres">
      <dgm:prSet presAssocID="{AF0AEB9A-695B-4E13-8234-84A3CA70BE32}" presName="spaceRect" presStyleCnt="0"/>
      <dgm:spPr/>
    </dgm:pt>
    <dgm:pt modelId="{2C8E67F7-579B-40F4-A1D8-E7E048B1B239}" type="pres">
      <dgm:prSet presAssocID="{AF0AEB9A-695B-4E13-8234-84A3CA70BE32}" presName="textRect" presStyleLbl="revTx" presStyleIdx="1" presStyleCnt="2">
        <dgm:presLayoutVars>
          <dgm:chMax val="1"/>
          <dgm:chPref val="1"/>
        </dgm:presLayoutVars>
      </dgm:prSet>
      <dgm:spPr/>
      <dgm:t>
        <a:bodyPr/>
        <a:lstStyle/>
        <a:p>
          <a:endParaRPr lang="en-US"/>
        </a:p>
      </dgm:t>
    </dgm:pt>
  </dgm:ptLst>
  <dgm:cxnLst>
    <dgm:cxn modelId="{AD3FB4CD-1973-4B84-88CE-53AF673AE0A5}" type="presOf" srcId="{760A5C46-0A58-4CAD-B537-68D57FEE1BE2}" destId="{8226CB2B-2F95-41DE-AC77-E6FBDDED59E0}" srcOrd="0" destOrd="0" presId="urn:microsoft.com/office/officeart/2018/2/layout/IconLabelList"/>
    <dgm:cxn modelId="{7886DB4C-63AF-41E4-99C5-1347241DD300}" type="presOf" srcId="{B699DEA4-BAB5-4108-A76D-8DB754D4320F}" destId="{43F51653-EE50-4D8F-AFF1-2CD5DE3203F9}" srcOrd="0" destOrd="0" presId="urn:microsoft.com/office/officeart/2018/2/layout/IconLabelList"/>
    <dgm:cxn modelId="{66C4B322-2E40-4859-B61C-6FA60058312B}" srcId="{B699DEA4-BAB5-4108-A76D-8DB754D4320F}" destId="{760A5C46-0A58-4CAD-B537-68D57FEE1BE2}" srcOrd="0" destOrd="0" parTransId="{6ADA899F-3644-49E5-9A77-79D38F264FB0}" sibTransId="{57CEEE3A-0EE7-4477-9553-C77978F43045}"/>
    <dgm:cxn modelId="{ABD5007C-8A41-4667-A7B6-F8964C3233C6}" type="presOf" srcId="{AF0AEB9A-695B-4E13-8234-84A3CA70BE32}" destId="{2C8E67F7-579B-40F4-A1D8-E7E048B1B239}" srcOrd="0" destOrd="0" presId="urn:microsoft.com/office/officeart/2018/2/layout/IconLabelList"/>
    <dgm:cxn modelId="{CFCDA068-2664-4B75-981E-6F186C5C7589}" srcId="{B699DEA4-BAB5-4108-A76D-8DB754D4320F}" destId="{AF0AEB9A-695B-4E13-8234-84A3CA70BE32}" srcOrd="1" destOrd="0" parTransId="{42AE59BD-3F22-4AD3-BCFF-9B1E44A3C116}" sibTransId="{0D1AC96E-18F7-48CE-AB33-279CA9694383}"/>
    <dgm:cxn modelId="{2C16B4D8-6C0C-4C8E-B166-5CD9B9A782B9}" type="presParOf" srcId="{43F51653-EE50-4D8F-AFF1-2CD5DE3203F9}" destId="{B72EF3A3-9FB6-4008-8F58-5E5846EBACE6}" srcOrd="0" destOrd="0" presId="urn:microsoft.com/office/officeart/2018/2/layout/IconLabelList"/>
    <dgm:cxn modelId="{5465D455-A49A-431F-BE49-02D14C897945}" type="presParOf" srcId="{B72EF3A3-9FB6-4008-8F58-5E5846EBACE6}" destId="{251DE385-AC79-4C35-9B7B-174BCD788BED}" srcOrd="0" destOrd="0" presId="urn:microsoft.com/office/officeart/2018/2/layout/IconLabelList"/>
    <dgm:cxn modelId="{09C24B57-A077-48EE-8001-2622AC50DCF1}" type="presParOf" srcId="{B72EF3A3-9FB6-4008-8F58-5E5846EBACE6}" destId="{05EB0CE7-FCD1-4587-8B1F-DD0A16BB5949}" srcOrd="1" destOrd="0" presId="urn:microsoft.com/office/officeart/2018/2/layout/IconLabelList"/>
    <dgm:cxn modelId="{56838503-EC56-4B28-8B13-8581C6BD06AC}" type="presParOf" srcId="{B72EF3A3-9FB6-4008-8F58-5E5846EBACE6}" destId="{8226CB2B-2F95-41DE-AC77-E6FBDDED59E0}" srcOrd="2" destOrd="0" presId="urn:microsoft.com/office/officeart/2018/2/layout/IconLabelList"/>
    <dgm:cxn modelId="{03937B45-76A6-46F7-B554-C7DB3F449501}" type="presParOf" srcId="{43F51653-EE50-4D8F-AFF1-2CD5DE3203F9}" destId="{02DA3302-2D5B-4F5B-8775-D32CB4D4F741}" srcOrd="1" destOrd="0" presId="urn:microsoft.com/office/officeart/2018/2/layout/IconLabelList"/>
    <dgm:cxn modelId="{13AB146A-15FC-48F8-AA3E-DC75375A91A1}" type="presParOf" srcId="{43F51653-EE50-4D8F-AFF1-2CD5DE3203F9}" destId="{2F72D224-1896-4BE0-BD09-98FDFAE98E3A}" srcOrd="2" destOrd="0" presId="urn:microsoft.com/office/officeart/2018/2/layout/IconLabelList"/>
    <dgm:cxn modelId="{98EC5A00-775F-45ED-81EA-081C8D09DB20}" type="presParOf" srcId="{2F72D224-1896-4BE0-BD09-98FDFAE98E3A}" destId="{27B23029-B565-40E0-92E9-0149FED98F40}" srcOrd="0" destOrd="0" presId="urn:microsoft.com/office/officeart/2018/2/layout/IconLabelList"/>
    <dgm:cxn modelId="{746A6237-9E81-4EC3-A083-87929C6EF9CD}" type="presParOf" srcId="{2F72D224-1896-4BE0-BD09-98FDFAE98E3A}" destId="{14A13D46-0B11-43FA-957D-AA33FD4F65C5}" srcOrd="1" destOrd="0" presId="urn:microsoft.com/office/officeart/2018/2/layout/IconLabelList"/>
    <dgm:cxn modelId="{52882AE4-0CA6-4ADD-A6FD-508B5A4ECA0F}" type="presParOf" srcId="{2F72D224-1896-4BE0-BD09-98FDFAE98E3A}" destId="{2C8E67F7-579B-40F4-A1D8-E7E048B1B239}" srcOrd="2" destOrd="0" presId="urn:microsoft.com/office/officeart/2018/2/layout/IconLabel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62298B-7D24-4C68-8832-F7F03B3B5FF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871B63-C395-4C1A-BD93-CBE19F9E831D}">
      <dgm:prSet/>
      <dgm:spPr/>
      <dgm:t>
        <a:bodyPr/>
        <a:lstStyle/>
        <a:p>
          <a:r>
            <a:rPr lang="en-US"/>
            <a:t>Google Speech-to-Text API is known for its </a:t>
          </a:r>
          <a:r>
            <a:rPr lang="en-US" b="1"/>
            <a:t>high</a:t>
          </a:r>
          <a:r>
            <a:rPr lang="en-US"/>
            <a:t> </a:t>
          </a:r>
          <a:r>
            <a:rPr lang="en-US" b="1"/>
            <a:t>accuracy with 95% </a:t>
          </a:r>
          <a:r>
            <a:rPr lang="en-US"/>
            <a:t>in speech-to-text transcription, which can help ensure that meeting content is accurately transcribed, that means the Word Error Rate (</a:t>
          </a:r>
          <a:r>
            <a:rPr lang="en-US" b="1"/>
            <a:t>WER</a:t>
          </a:r>
          <a:r>
            <a:rPr lang="en-US"/>
            <a:t>) of the Google API is </a:t>
          </a:r>
          <a:r>
            <a:rPr lang="en-US" b="1"/>
            <a:t>5%</a:t>
          </a:r>
          <a:r>
            <a:rPr lang="en-US"/>
            <a:t>.</a:t>
          </a:r>
        </a:p>
      </dgm:t>
    </dgm:pt>
    <dgm:pt modelId="{188924E3-34BE-4957-A3CF-66B605B272B4}" type="parTrans" cxnId="{C343336B-C182-4343-9AA5-6022453C4EC5}">
      <dgm:prSet/>
      <dgm:spPr/>
      <dgm:t>
        <a:bodyPr/>
        <a:lstStyle/>
        <a:p>
          <a:endParaRPr lang="en-US"/>
        </a:p>
      </dgm:t>
    </dgm:pt>
    <dgm:pt modelId="{CA1140D5-B5B5-42A6-8FED-04E77FC4436F}" type="sibTrans" cxnId="{C343336B-C182-4343-9AA5-6022453C4EC5}">
      <dgm:prSet/>
      <dgm:spPr/>
      <dgm:t>
        <a:bodyPr/>
        <a:lstStyle/>
        <a:p>
          <a:endParaRPr lang="en-US"/>
        </a:p>
      </dgm:t>
    </dgm:pt>
    <dgm:pt modelId="{CE394414-5214-450A-9C4E-4C48195B8B16}">
      <dgm:prSet/>
      <dgm:spPr/>
      <dgm:t>
        <a:bodyPr/>
        <a:lstStyle/>
        <a:p>
          <a:r>
            <a:rPr lang="en-US"/>
            <a:t>Inclusivity: Speech-to-text transcription can help ensure that all meeting participants are included in the conversation, regardless of their language, accent.</a:t>
          </a:r>
        </a:p>
      </dgm:t>
    </dgm:pt>
    <dgm:pt modelId="{CD5250C4-1BCD-4B6A-A01C-8AC5344CA3A1}" type="parTrans" cxnId="{5BC3B618-006D-4BDD-AC70-3D8025BD67A6}">
      <dgm:prSet/>
      <dgm:spPr/>
      <dgm:t>
        <a:bodyPr/>
        <a:lstStyle/>
        <a:p>
          <a:endParaRPr lang="en-US"/>
        </a:p>
      </dgm:t>
    </dgm:pt>
    <dgm:pt modelId="{9DD273C6-D472-449B-AE87-4A5B14E3D4CC}" type="sibTrans" cxnId="{5BC3B618-006D-4BDD-AC70-3D8025BD67A6}">
      <dgm:prSet/>
      <dgm:spPr/>
      <dgm:t>
        <a:bodyPr/>
        <a:lstStyle/>
        <a:p>
          <a:endParaRPr lang="en-US"/>
        </a:p>
      </dgm:t>
    </dgm:pt>
    <dgm:pt modelId="{CBB67A95-BE84-4223-B68D-CEBDA6D7FA25}" type="pres">
      <dgm:prSet presAssocID="{9B62298B-7D24-4C68-8832-F7F03B3B5FFA}" presName="root" presStyleCnt="0">
        <dgm:presLayoutVars>
          <dgm:dir/>
          <dgm:resizeHandles val="exact"/>
        </dgm:presLayoutVars>
      </dgm:prSet>
      <dgm:spPr/>
      <dgm:t>
        <a:bodyPr/>
        <a:lstStyle/>
        <a:p>
          <a:endParaRPr lang="en-US"/>
        </a:p>
      </dgm:t>
    </dgm:pt>
    <dgm:pt modelId="{774DBBDE-EEA0-40C1-9155-51458ECCE7AA}" type="pres">
      <dgm:prSet presAssocID="{3B871B63-C395-4C1A-BD93-CBE19F9E831D}" presName="compNode" presStyleCnt="0"/>
      <dgm:spPr/>
    </dgm:pt>
    <dgm:pt modelId="{EC498B76-E9C7-4602-8161-A734926AEF31}" type="pres">
      <dgm:prSet presAssocID="{3B871B63-C395-4C1A-BD93-CBE19F9E831D}" presName="bgRect" presStyleLbl="bgShp" presStyleIdx="0" presStyleCnt="2"/>
      <dgm:spPr/>
    </dgm:pt>
    <dgm:pt modelId="{2205946A-1136-4CCD-8BAE-E0D3C0191E32}" type="pres">
      <dgm:prSet presAssocID="{3B871B63-C395-4C1A-BD93-CBE19F9E83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Subtitles"/>
        </a:ext>
      </dgm:extLst>
    </dgm:pt>
    <dgm:pt modelId="{42F7315B-1000-4567-B17C-6A59270DB274}" type="pres">
      <dgm:prSet presAssocID="{3B871B63-C395-4C1A-BD93-CBE19F9E831D}" presName="spaceRect" presStyleCnt="0"/>
      <dgm:spPr/>
    </dgm:pt>
    <dgm:pt modelId="{876AC6F6-3974-4FF7-A483-27D597BC5B8A}" type="pres">
      <dgm:prSet presAssocID="{3B871B63-C395-4C1A-BD93-CBE19F9E831D}" presName="parTx" presStyleLbl="revTx" presStyleIdx="0" presStyleCnt="2">
        <dgm:presLayoutVars>
          <dgm:chMax val="0"/>
          <dgm:chPref val="0"/>
        </dgm:presLayoutVars>
      </dgm:prSet>
      <dgm:spPr/>
      <dgm:t>
        <a:bodyPr/>
        <a:lstStyle/>
        <a:p>
          <a:endParaRPr lang="en-US"/>
        </a:p>
      </dgm:t>
    </dgm:pt>
    <dgm:pt modelId="{7374FBC9-B8B1-4AC7-A900-B6FF7C165B87}" type="pres">
      <dgm:prSet presAssocID="{CA1140D5-B5B5-42A6-8FED-04E77FC4436F}" presName="sibTrans" presStyleCnt="0"/>
      <dgm:spPr/>
    </dgm:pt>
    <dgm:pt modelId="{8FBFBBC2-6537-4372-B15D-33430805F212}" type="pres">
      <dgm:prSet presAssocID="{CE394414-5214-450A-9C4E-4C48195B8B16}" presName="compNode" presStyleCnt="0"/>
      <dgm:spPr/>
    </dgm:pt>
    <dgm:pt modelId="{10FC23DE-7B72-4B17-8F53-053C7DDF4175}" type="pres">
      <dgm:prSet presAssocID="{CE394414-5214-450A-9C4E-4C48195B8B16}" presName="bgRect" presStyleLbl="bgShp" presStyleIdx="1" presStyleCnt="2"/>
      <dgm:spPr/>
    </dgm:pt>
    <dgm:pt modelId="{00D9891F-80AD-458F-9881-7192BD00C8A2}" type="pres">
      <dgm:prSet presAssocID="{CE394414-5214-450A-9C4E-4C48195B8B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losed Quotation Mark"/>
        </a:ext>
      </dgm:extLst>
    </dgm:pt>
    <dgm:pt modelId="{0340BF8C-DB90-4AE9-908E-DB25AD8DFDA2}" type="pres">
      <dgm:prSet presAssocID="{CE394414-5214-450A-9C4E-4C48195B8B16}" presName="spaceRect" presStyleCnt="0"/>
      <dgm:spPr/>
    </dgm:pt>
    <dgm:pt modelId="{16451F82-2189-44A8-B4A3-62770803A550}" type="pres">
      <dgm:prSet presAssocID="{CE394414-5214-450A-9C4E-4C48195B8B16}" presName="parTx" presStyleLbl="revTx" presStyleIdx="1" presStyleCnt="2">
        <dgm:presLayoutVars>
          <dgm:chMax val="0"/>
          <dgm:chPref val="0"/>
        </dgm:presLayoutVars>
      </dgm:prSet>
      <dgm:spPr/>
      <dgm:t>
        <a:bodyPr/>
        <a:lstStyle/>
        <a:p>
          <a:endParaRPr lang="en-US"/>
        </a:p>
      </dgm:t>
    </dgm:pt>
  </dgm:ptLst>
  <dgm:cxnLst>
    <dgm:cxn modelId="{6EFD8C85-5727-49AD-9167-0AC55E4289B1}" type="presOf" srcId="{3B871B63-C395-4C1A-BD93-CBE19F9E831D}" destId="{876AC6F6-3974-4FF7-A483-27D597BC5B8A}" srcOrd="0" destOrd="0" presId="urn:microsoft.com/office/officeart/2018/2/layout/IconVerticalSolidList"/>
    <dgm:cxn modelId="{C343336B-C182-4343-9AA5-6022453C4EC5}" srcId="{9B62298B-7D24-4C68-8832-F7F03B3B5FFA}" destId="{3B871B63-C395-4C1A-BD93-CBE19F9E831D}" srcOrd="0" destOrd="0" parTransId="{188924E3-34BE-4957-A3CF-66B605B272B4}" sibTransId="{CA1140D5-B5B5-42A6-8FED-04E77FC4436F}"/>
    <dgm:cxn modelId="{FFA274E1-E434-4C27-87FA-49E707B33365}" type="presOf" srcId="{9B62298B-7D24-4C68-8832-F7F03B3B5FFA}" destId="{CBB67A95-BE84-4223-B68D-CEBDA6D7FA25}" srcOrd="0" destOrd="0" presId="urn:microsoft.com/office/officeart/2018/2/layout/IconVerticalSolidList"/>
    <dgm:cxn modelId="{61E094FB-E71C-490A-8F9F-E5874AFD7F8A}" type="presOf" srcId="{CE394414-5214-450A-9C4E-4C48195B8B16}" destId="{16451F82-2189-44A8-B4A3-62770803A550}" srcOrd="0" destOrd="0" presId="urn:microsoft.com/office/officeart/2018/2/layout/IconVerticalSolidList"/>
    <dgm:cxn modelId="{5BC3B618-006D-4BDD-AC70-3D8025BD67A6}" srcId="{9B62298B-7D24-4C68-8832-F7F03B3B5FFA}" destId="{CE394414-5214-450A-9C4E-4C48195B8B16}" srcOrd="1" destOrd="0" parTransId="{CD5250C4-1BCD-4B6A-A01C-8AC5344CA3A1}" sibTransId="{9DD273C6-D472-449B-AE87-4A5B14E3D4CC}"/>
    <dgm:cxn modelId="{46CD08FA-5667-4D2B-B1C8-47CD31189438}" type="presParOf" srcId="{CBB67A95-BE84-4223-B68D-CEBDA6D7FA25}" destId="{774DBBDE-EEA0-40C1-9155-51458ECCE7AA}" srcOrd="0" destOrd="0" presId="urn:microsoft.com/office/officeart/2018/2/layout/IconVerticalSolidList"/>
    <dgm:cxn modelId="{3F1B36F6-C816-4D1A-A94C-49123C5DACC2}" type="presParOf" srcId="{774DBBDE-EEA0-40C1-9155-51458ECCE7AA}" destId="{EC498B76-E9C7-4602-8161-A734926AEF31}" srcOrd="0" destOrd="0" presId="urn:microsoft.com/office/officeart/2018/2/layout/IconVerticalSolidList"/>
    <dgm:cxn modelId="{484216D7-100F-4600-98AE-57081D7CD79F}" type="presParOf" srcId="{774DBBDE-EEA0-40C1-9155-51458ECCE7AA}" destId="{2205946A-1136-4CCD-8BAE-E0D3C0191E32}" srcOrd="1" destOrd="0" presId="urn:microsoft.com/office/officeart/2018/2/layout/IconVerticalSolidList"/>
    <dgm:cxn modelId="{71AAF7D3-6CE5-408D-B0CF-EF989B44DF2B}" type="presParOf" srcId="{774DBBDE-EEA0-40C1-9155-51458ECCE7AA}" destId="{42F7315B-1000-4567-B17C-6A59270DB274}" srcOrd="2" destOrd="0" presId="urn:microsoft.com/office/officeart/2018/2/layout/IconVerticalSolidList"/>
    <dgm:cxn modelId="{E91D58EF-142F-4702-B3D4-1A768E49250A}" type="presParOf" srcId="{774DBBDE-EEA0-40C1-9155-51458ECCE7AA}" destId="{876AC6F6-3974-4FF7-A483-27D597BC5B8A}" srcOrd="3" destOrd="0" presId="urn:microsoft.com/office/officeart/2018/2/layout/IconVerticalSolidList"/>
    <dgm:cxn modelId="{36A60C57-7346-4F63-A836-5ED5B9EA3983}" type="presParOf" srcId="{CBB67A95-BE84-4223-B68D-CEBDA6D7FA25}" destId="{7374FBC9-B8B1-4AC7-A900-B6FF7C165B87}" srcOrd="1" destOrd="0" presId="urn:microsoft.com/office/officeart/2018/2/layout/IconVerticalSolidList"/>
    <dgm:cxn modelId="{FAEB71BF-BFB4-4D6F-B90F-6A60962AC91D}" type="presParOf" srcId="{CBB67A95-BE84-4223-B68D-CEBDA6D7FA25}" destId="{8FBFBBC2-6537-4372-B15D-33430805F212}" srcOrd="2" destOrd="0" presId="urn:microsoft.com/office/officeart/2018/2/layout/IconVerticalSolidList"/>
    <dgm:cxn modelId="{C2B4FE27-B21E-4498-8536-BFA7B60490EB}" type="presParOf" srcId="{8FBFBBC2-6537-4372-B15D-33430805F212}" destId="{10FC23DE-7B72-4B17-8F53-053C7DDF4175}" srcOrd="0" destOrd="0" presId="urn:microsoft.com/office/officeart/2018/2/layout/IconVerticalSolidList"/>
    <dgm:cxn modelId="{227A6319-6FB3-4373-88CA-50E305DB97E5}" type="presParOf" srcId="{8FBFBBC2-6537-4372-B15D-33430805F212}" destId="{00D9891F-80AD-458F-9881-7192BD00C8A2}" srcOrd="1" destOrd="0" presId="urn:microsoft.com/office/officeart/2018/2/layout/IconVerticalSolidList"/>
    <dgm:cxn modelId="{6D7DB79D-5ED7-4E46-A242-F4FF3BB78542}" type="presParOf" srcId="{8FBFBBC2-6537-4372-B15D-33430805F212}" destId="{0340BF8C-DB90-4AE9-908E-DB25AD8DFDA2}" srcOrd="2" destOrd="0" presId="urn:microsoft.com/office/officeart/2018/2/layout/IconVerticalSolidList"/>
    <dgm:cxn modelId="{DA8C698E-44AF-4007-AB91-1951E3C7E0D7}" type="presParOf" srcId="{8FBFBBC2-6537-4372-B15D-33430805F212}" destId="{16451F82-2189-44A8-B4A3-62770803A550}" srcOrd="3" destOrd="0" presId="urn:microsoft.com/office/officeart/2018/2/layout/IconVerticalSoli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60A0AC-C4D3-41EF-9D09-976EC422C1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95CF1A-79C6-4F03-8A23-80EBF6F8A908}">
      <dgm:prSet custT="1"/>
      <dgm:spPr/>
      <dgm:t>
        <a:bodyPr/>
        <a:lstStyle/>
        <a:p>
          <a:r>
            <a:rPr lang="en-US" sz="1600" b="0" i="0" dirty="0"/>
            <a:t>Charging users: You could charge users a fee for accessing the speech-to-text functionality. This could be a one-time fee or a subscription-based model.</a:t>
          </a:r>
          <a:endParaRPr lang="en-US" sz="1600" dirty="0"/>
        </a:p>
      </dgm:t>
    </dgm:pt>
    <dgm:pt modelId="{446DA5FA-92CC-4C19-A3B0-31C481D63A11}" type="parTrans" cxnId="{0001F077-E546-4932-AA63-31CDB4BCFD93}">
      <dgm:prSet/>
      <dgm:spPr/>
      <dgm:t>
        <a:bodyPr/>
        <a:lstStyle/>
        <a:p>
          <a:endParaRPr lang="en-US"/>
        </a:p>
      </dgm:t>
    </dgm:pt>
    <dgm:pt modelId="{FFA82B8D-354D-4D6B-B081-7E03A7736E83}" type="sibTrans" cxnId="{0001F077-E546-4932-AA63-31CDB4BCFD93}">
      <dgm:prSet/>
      <dgm:spPr/>
      <dgm:t>
        <a:bodyPr/>
        <a:lstStyle/>
        <a:p>
          <a:endParaRPr lang="en-US"/>
        </a:p>
      </dgm:t>
    </dgm:pt>
    <dgm:pt modelId="{57FDDBAA-C02D-4E5C-8E1F-2EF85DDE64A1}">
      <dgm:prSet custT="1"/>
      <dgm:spPr/>
      <dgm:t>
        <a:bodyPr/>
        <a:lstStyle/>
        <a:p>
          <a:r>
            <a:rPr lang="en-US" sz="1600" b="0" i="0" dirty="0"/>
            <a:t>Data monetization: Another option is to monetize the data collected from the users. You could use the transcribed text data to train machine learning models or sell it to third-party companies for research or marketing purposes.</a:t>
          </a:r>
          <a:endParaRPr lang="en-US" sz="1600" dirty="0"/>
        </a:p>
      </dgm:t>
    </dgm:pt>
    <dgm:pt modelId="{4EBB9E05-FE2A-4E26-9DCD-BD05C34DBA11}" type="parTrans" cxnId="{BAE36DF5-7F21-402E-AF7C-6C98CF580C70}">
      <dgm:prSet/>
      <dgm:spPr/>
      <dgm:t>
        <a:bodyPr/>
        <a:lstStyle/>
        <a:p>
          <a:endParaRPr lang="en-US"/>
        </a:p>
      </dgm:t>
    </dgm:pt>
    <dgm:pt modelId="{D9D96151-FB11-44F6-A37F-408373B330A3}" type="sibTrans" cxnId="{BAE36DF5-7F21-402E-AF7C-6C98CF580C70}">
      <dgm:prSet/>
      <dgm:spPr/>
      <dgm:t>
        <a:bodyPr/>
        <a:lstStyle/>
        <a:p>
          <a:endParaRPr lang="en-US"/>
        </a:p>
      </dgm:t>
    </dgm:pt>
    <dgm:pt modelId="{6773D3C3-227A-4185-B1C4-041E0BD9735E}">
      <dgm:prSet custT="1"/>
      <dgm:spPr/>
      <dgm:t>
        <a:bodyPr/>
        <a:lstStyle/>
        <a:p>
          <a:r>
            <a:rPr lang="en-US" sz="1600" b="0" i="0" dirty="0"/>
            <a:t>Enterprise solutions: You could also offer the speech-to-text functionality as a service to businesses or enterprises. For example, you could provide an API that businesses can integrate into their own applications</a:t>
          </a:r>
          <a:endParaRPr lang="en-US" sz="1600" dirty="0"/>
        </a:p>
      </dgm:t>
    </dgm:pt>
    <dgm:pt modelId="{9575971B-78A4-4675-BB3C-EC92FF85BFAA}" type="parTrans" cxnId="{8F875090-4A26-4550-8D68-DC3ECFA79F06}">
      <dgm:prSet/>
      <dgm:spPr/>
      <dgm:t>
        <a:bodyPr/>
        <a:lstStyle/>
        <a:p>
          <a:endParaRPr lang="en-US"/>
        </a:p>
      </dgm:t>
    </dgm:pt>
    <dgm:pt modelId="{D1753B28-9C08-4544-A099-C745CD792B04}" type="sibTrans" cxnId="{8F875090-4A26-4550-8D68-DC3ECFA79F06}">
      <dgm:prSet/>
      <dgm:spPr/>
      <dgm:t>
        <a:bodyPr/>
        <a:lstStyle/>
        <a:p>
          <a:endParaRPr lang="en-US"/>
        </a:p>
      </dgm:t>
    </dgm:pt>
    <dgm:pt modelId="{C2E55661-1214-4344-B512-421AEEB4EDFB}" type="pres">
      <dgm:prSet presAssocID="{4160A0AC-C4D3-41EF-9D09-976EC422C1D7}" presName="root" presStyleCnt="0">
        <dgm:presLayoutVars>
          <dgm:dir/>
          <dgm:resizeHandles val="exact"/>
        </dgm:presLayoutVars>
      </dgm:prSet>
      <dgm:spPr/>
      <dgm:t>
        <a:bodyPr/>
        <a:lstStyle/>
        <a:p>
          <a:endParaRPr lang="en-US"/>
        </a:p>
      </dgm:t>
    </dgm:pt>
    <dgm:pt modelId="{1A24C48B-7D21-43CF-BF3D-543B2EC5FC2D}" type="pres">
      <dgm:prSet presAssocID="{C095CF1A-79C6-4F03-8A23-80EBF6F8A908}" presName="compNode" presStyleCnt="0"/>
      <dgm:spPr/>
    </dgm:pt>
    <dgm:pt modelId="{5E4E366D-3440-40F3-A60B-6B1F1A8DFC30}" type="pres">
      <dgm:prSet presAssocID="{C095CF1A-79C6-4F03-8A23-80EBF6F8A908}" presName="bgRect" presStyleLbl="bgShp" presStyleIdx="0" presStyleCnt="3"/>
      <dgm:spPr/>
    </dgm:pt>
    <dgm:pt modelId="{7A253F9E-41D5-4BD7-9597-8F4B829B04C8}" type="pres">
      <dgm:prSet presAssocID="{C095CF1A-79C6-4F03-8A23-80EBF6F8A9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attery Charging"/>
        </a:ext>
      </dgm:extLst>
    </dgm:pt>
    <dgm:pt modelId="{68405368-21C1-4500-977A-49E819B310FB}" type="pres">
      <dgm:prSet presAssocID="{C095CF1A-79C6-4F03-8A23-80EBF6F8A908}" presName="spaceRect" presStyleCnt="0"/>
      <dgm:spPr/>
    </dgm:pt>
    <dgm:pt modelId="{DC514E05-B9A4-402A-9EDC-88DDDCC6C8AA}" type="pres">
      <dgm:prSet presAssocID="{C095CF1A-79C6-4F03-8A23-80EBF6F8A908}" presName="parTx" presStyleLbl="revTx" presStyleIdx="0" presStyleCnt="3">
        <dgm:presLayoutVars>
          <dgm:chMax val="0"/>
          <dgm:chPref val="0"/>
        </dgm:presLayoutVars>
      </dgm:prSet>
      <dgm:spPr/>
      <dgm:t>
        <a:bodyPr/>
        <a:lstStyle/>
        <a:p>
          <a:endParaRPr lang="en-US"/>
        </a:p>
      </dgm:t>
    </dgm:pt>
    <dgm:pt modelId="{DC4BA099-6AA5-4D53-9918-5DDB3C7E99FC}" type="pres">
      <dgm:prSet presAssocID="{FFA82B8D-354D-4D6B-B081-7E03A7736E83}" presName="sibTrans" presStyleCnt="0"/>
      <dgm:spPr/>
    </dgm:pt>
    <dgm:pt modelId="{5F22BBC9-E4CD-496F-850B-EE0562D56A41}" type="pres">
      <dgm:prSet presAssocID="{57FDDBAA-C02D-4E5C-8E1F-2EF85DDE64A1}" presName="compNode" presStyleCnt="0"/>
      <dgm:spPr/>
    </dgm:pt>
    <dgm:pt modelId="{6D374611-2895-41F8-B158-DCC5D7FD8BCF}" type="pres">
      <dgm:prSet presAssocID="{57FDDBAA-C02D-4E5C-8E1F-2EF85DDE64A1}" presName="bgRect" presStyleLbl="bgShp" presStyleIdx="1" presStyleCnt="3" custLinFactNeighborX="1499" custLinFactNeighborY="-1003"/>
      <dgm:spPr/>
    </dgm:pt>
    <dgm:pt modelId="{AAA9DA21-47BB-4AB7-AFEC-6F5A9CE86C6B}" type="pres">
      <dgm:prSet presAssocID="{57FDDBAA-C02D-4E5C-8E1F-2EF85DDE64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Flowchart"/>
        </a:ext>
      </dgm:extLst>
    </dgm:pt>
    <dgm:pt modelId="{603A5676-7393-4AEE-9F82-B8D5970DB99E}" type="pres">
      <dgm:prSet presAssocID="{57FDDBAA-C02D-4E5C-8E1F-2EF85DDE64A1}" presName="spaceRect" presStyleCnt="0"/>
      <dgm:spPr/>
    </dgm:pt>
    <dgm:pt modelId="{6ABF23FD-7DB9-4126-8726-A3403315110A}" type="pres">
      <dgm:prSet presAssocID="{57FDDBAA-C02D-4E5C-8E1F-2EF85DDE64A1}" presName="parTx" presStyleLbl="revTx" presStyleIdx="1" presStyleCnt="3">
        <dgm:presLayoutVars>
          <dgm:chMax val="0"/>
          <dgm:chPref val="0"/>
        </dgm:presLayoutVars>
      </dgm:prSet>
      <dgm:spPr/>
      <dgm:t>
        <a:bodyPr/>
        <a:lstStyle/>
        <a:p>
          <a:endParaRPr lang="en-US"/>
        </a:p>
      </dgm:t>
    </dgm:pt>
    <dgm:pt modelId="{B6F390BB-D85C-488C-8DDD-572E32A7369B}" type="pres">
      <dgm:prSet presAssocID="{D9D96151-FB11-44F6-A37F-408373B330A3}" presName="sibTrans" presStyleCnt="0"/>
      <dgm:spPr/>
    </dgm:pt>
    <dgm:pt modelId="{06D3F62C-84CA-42E5-93A0-C4D832887ABA}" type="pres">
      <dgm:prSet presAssocID="{6773D3C3-227A-4185-B1C4-041E0BD9735E}" presName="compNode" presStyleCnt="0"/>
      <dgm:spPr/>
    </dgm:pt>
    <dgm:pt modelId="{C7FE0683-35F8-4C81-AB1C-D79EA1BCCD4E}" type="pres">
      <dgm:prSet presAssocID="{6773D3C3-227A-4185-B1C4-041E0BD9735E}" presName="bgRect" presStyleLbl="bgShp" presStyleIdx="2" presStyleCnt="3"/>
      <dgm:spPr/>
    </dgm:pt>
    <dgm:pt modelId="{F0A88BDA-3023-4FFD-AB29-65639BA9131F}" type="pres">
      <dgm:prSet presAssocID="{6773D3C3-227A-4185-B1C4-041E0BD973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Speech"/>
        </a:ext>
      </dgm:extLst>
    </dgm:pt>
    <dgm:pt modelId="{FCA1E4DA-75C2-4E5A-B462-115002D37C14}" type="pres">
      <dgm:prSet presAssocID="{6773D3C3-227A-4185-B1C4-041E0BD9735E}" presName="spaceRect" presStyleCnt="0"/>
      <dgm:spPr/>
    </dgm:pt>
    <dgm:pt modelId="{837057C8-DFEE-418B-B587-A0F7AF1339DE}" type="pres">
      <dgm:prSet presAssocID="{6773D3C3-227A-4185-B1C4-041E0BD9735E}" presName="parTx" presStyleLbl="revTx" presStyleIdx="2" presStyleCnt="3">
        <dgm:presLayoutVars>
          <dgm:chMax val="0"/>
          <dgm:chPref val="0"/>
        </dgm:presLayoutVars>
      </dgm:prSet>
      <dgm:spPr/>
      <dgm:t>
        <a:bodyPr/>
        <a:lstStyle/>
        <a:p>
          <a:endParaRPr lang="en-US"/>
        </a:p>
      </dgm:t>
    </dgm:pt>
  </dgm:ptLst>
  <dgm:cxnLst>
    <dgm:cxn modelId="{BAE36DF5-7F21-402E-AF7C-6C98CF580C70}" srcId="{4160A0AC-C4D3-41EF-9D09-976EC422C1D7}" destId="{57FDDBAA-C02D-4E5C-8E1F-2EF85DDE64A1}" srcOrd="1" destOrd="0" parTransId="{4EBB9E05-FE2A-4E26-9DCD-BD05C34DBA11}" sibTransId="{D9D96151-FB11-44F6-A37F-408373B330A3}"/>
    <dgm:cxn modelId="{03D7BBE9-9895-42C7-A8DE-B367EF1E8CDF}" type="presOf" srcId="{6773D3C3-227A-4185-B1C4-041E0BD9735E}" destId="{837057C8-DFEE-418B-B587-A0F7AF1339DE}" srcOrd="0" destOrd="0" presId="urn:microsoft.com/office/officeart/2018/2/layout/IconVerticalSolidList"/>
    <dgm:cxn modelId="{7CA22BE0-756B-4461-B078-17046E053BA0}" type="presOf" srcId="{C095CF1A-79C6-4F03-8A23-80EBF6F8A908}" destId="{DC514E05-B9A4-402A-9EDC-88DDDCC6C8AA}" srcOrd="0" destOrd="0" presId="urn:microsoft.com/office/officeart/2018/2/layout/IconVerticalSolidList"/>
    <dgm:cxn modelId="{8F875090-4A26-4550-8D68-DC3ECFA79F06}" srcId="{4160A0AC-C4D3-41EF-9D09-976EC422C1D7}" destId="{6773D3C3-227A-4185-B1C4-041E0BD9735E}" srcOrd="2" destOrd="0" parTransId="{9575971B-78A4-4675-BB3C-EC92FF85BFAA}" sibTransId="{D1753B28-9C08-4544-A099-C745CD792B04}"/>
    <dgm:cxn modelId="{20F26898-7BD1-4163-B234-16FA056A2677}" type="presOf" srcId="{57FDDBAA-C02D-4E5C-8E1F-2EF85DDE64A1}" destId="{6ABF23FD-7DB9-4126-8726-A3403315110A}" srcOrd="0" destOrd="0" presId="urn:microsoft.com/office/officeart/2018/2/layout/IconVerticalSolidList"/>
    <dgm:cxn modelId="{0001F077-E546-4932-AA63-31CDB4BCFD93}" srcId="{4160A0AC-C4D3-41EF-9D09-976EC422C1D7}" destId="{C095CF1A-79C6-4F03-8A23-80EBF6F8A908}" srcOrd="0" destOrd="0" parTransId="{446DA5FA-92CC-4C19-A3B0-31C481D63A11}" sibTransId="{FFA82B8D-354D-4D6B-B081-7E03A7736E83}"/>
    <dgm:cxn modelId="{C71FF4D8-0CE2-4B9A-95B3-726419C4C704}" type="presOf" srcId="{4160A0AC-C4D3-41EF-9D09-976EC422C1D7}" destId="{C2E55661-1214-4344-B512-421AEEB4EDFB}" srcOrd="0" destOrd="0" presId="urn:microsoft.com/office/officeart/2018/2/layout/IconVerticalSolidList"/>
    <dgm:cxn modelId="{6A3F3FE6-2C0A-4EC1-97A4-37BDF71E111D}" type="presParOf" srcId="{C2E55661-1214-4344-B512-421AEEB4EDFB}" destId="{1A24C48B-7D21-43CF-BF3D-543B2EC5FC2D}" srcOrd="0" destOrd="0" presId="urn:microsoft.com/office/officeart/2018/2/layout/IconVerticalSolidList"/>
    <dgm:cxn modelId="{D1F4FBB7-BFF3-4239-BBD3-7B79BABED4BB}" type="presParOf" srcId="{1A24C48B-7D21-43CF-BF3D-543B2EC5FC2D}" destId="{5E4E366D-3440-40F3-A60B-6B1F1A8DFC30}" srcOrd="0" destOrd="0" presId="urn:microsoft.com/office/officeart/2018/2/layout/IconVerticalSolidList"/>
    <dgm:cxn modelId="{800EDB37-7514-4596-9E10-BCFC179AF0C0}" type="presParOf" srcId="{1A24C48B-7D21-43CF-BF3D-543B2EC5FC2D}" destId="{7A253F9E-41D5-4BD7-9597-8F4B829B04C8}" srcOrd="1" destOrd="0" presId="urn:microsoft.com/office/officeart/2018/2/layout/IconVerticalSolidList"/>
    <dgm:cxn modelId="{90C3EC8D-0C34-485A-92D9-A41DECFECAE2}" type="presParOf" srcId="{1A24C48B-7D21-43CF-BF3D-543B2EC5FC2D}" destId="{68405368-21C1-4500-977A-49E819B310FB}" srcOrd="2" destOrd="0" presId="urn:microsoft.com/office/officeart/2018/2/layout/IconVerticalSolidList"/>
    <dgm:cxn modelId="{DB8DD5DE-ED4D-4CF1-A5CD-CC163D7786E5}" type="presParOf" srcId="{1A24C48B-7D21-43CF-BF3D-543B2EC5FC2D}" destId="{DC514E05-B9A4-402A-9EDC-88DDDCC6C8AA}" srcOrd="3" destOrd="0" presId="urn:microsoft.com/office/officeart/2018/2/layout/IconVerticalSolidList"/>
    <dgm:cxn modelId="{8DE1764B-74A9-473C-9D65-D206DDC9A467}" type="presParOf" srcId="{C2E55661-1214-4344-B512-421AEEB4EDFB}" destId="{DC4BA099-6AA5-4D53-9918-5DDB3C7E99FC}" srcOrd="1" destOrd="0" presId="urn:microsoft.com/office/officeart/2018/2/layout/IconVerticalSolidList"/>
    <dgm:cxn modelId="{39029C3A-2774-4C99-99F1-16C3B1E56313}" type="presParOf" srcId="{C2E55661-1214-4344-B512-421AEEB4EDFB}" destId="{5F22BBC9-E4CD-496F-850B-EE0562D56A41}" srcOrd="2" destOrd="0" presId="urn:microsoft.com/office/officeart/2018/2/layout/IconVerticalSolidList"/>
    <dgm:cxn modelId="{6E28EB38-17FA-4563-9E18-488682F52B6D}" type="presParOf" srcId="{5F22BBC9-E4CD-496F-850B-EE0562D56A41}" destId="{6D374611-2895-41F8-B158-DCC5D7FD8BCF}" srcOrd="0" destOrd="0" presId="urn:microsoft.com/office/officeart/2018/2/layout/IconVerticalSolidList"/>
    <dgm:cxn modelId="{45399D53-5C2D-4363-8350-DAD52C987214}" type="presParOf" srcId="{5F22BBC9-E4CD-496F-850B-EE0562D56A41}" destId="{AAA9DA21-47BB-4AB7-AFEC-6F5A9CE86C6B}" srcOrd="1" destOrd="0" presId="urn:microsoft.com/office/officeart/2018/2/layout/IconVerticalSolidList"/>
    <dgm:cxn modelId="{BE09323A-7B19-4577-BD16-EBE3624D1EED}" type="presParOf" srcId="{5F22BBC9-E4CD-496F-850B-EE0562D56A41}" destId="{603A5676-7393-4AEE-9F82-B8D5970DB99E}" srcOrd="2" destOrd="0" presId="urn:microsoft.com/office/officeart/2018/2/layout/IconVerticalSolidList"/>
    <dgm:cxn modelId="{D26FC481-9847-40D5-8A1A-6B150E655F0F}" type="presParOf" srcId="{5F22BBC9-E4CD-496F-850B-EE0562D56A41}" destId="{6ABF23FD-7DB9-4126-8726-A3403315110A}" srcOrd="3" destOrd="0" presId="urn:microsoft.com/office/officeart/2018/2/layout/IconVerticalSolidList"/>
    <dgm:cxn modelId="{416600EF-AC7F-4A03-A9B6-3D1E1BA3EFD8}" type="presParOf" srcId="{C2E55661-1214-4344-B512-421AEEB4EDFB}" destId="{B6F390BB-D85C-488C-8DDD-572E32A7369B}" srcOrd="3" destOrd="0" presId="urn:microsoft.com/office/officeart/2018/2/layout/IconVerticalSolidList"/>
    <dgm:cxn modelId="{90AB7DE7-32B1-43D8-8AF3-6FAA132881A8}" type="presParOf" srcId="{C2E55661-1214-4344-B512-421AEEB4EDFB}" destId="{06D3F62C-84CA-42E5-93A0-C4D832887ABA}" srcOrd="4" destOrd="0" presId="urn:microsoft.com/office/officeart/2018/2/layout/IconVerticalSolidList"/>
    <dgm:cxn modelId="{1B2353F1-6352-4148-9C37-B01799675718}" type="presParOf" srcId="{06D3F62C-84CA-42E5-93A0-C4D832887ABA}" destId="{C7FE0683-35F8-4C81-AB1C-D79EA1BCCD4E}" srcOrd="0" destOrd="0" presId="urn:microsoft.com/office/officeart/2018/2/layout/IconVerticalSolidList"/>
    <dgm:cxn modelId="{06CD53E2-8934-452F-B045-0AA6D5492D97}" type="presParOf" srcId="{06D3F62C-84CA-42E5-93A0-C4D832887ABA}" destId="{F0A88BDA-3023-4FFD-AB29-65639BA9131F}" srcOrd="1" destOrd="0" presId="urn:microsoft.com/office/officeart/2018/2/layout/IconVerticalSolidList"/>
    <dgm:cxn modelId="{07931112-D27F-4E36-B74C-144A588B4442}" type="presParOf" srcId="{06D3F62C-84CA-42E5-93A0-C4D832887ABA}" destId="{FCA1E4DA-75C2-4E5A-B462-115002D37C14}" srcOrd="2" destOrd="0" presId="urn:microsoft.com/office/officeart/2018/2/layout/IconVerticalSolidList"/>
    <dgm:cxn modelId="{F1848AA4-0EB9-43CF-9FE4-8D7F90DF6C48}" type="presParOf" srcId="{06D3F62C-84CA-42E5-93A0-C4D832887ABA}" destId="{837057C8-DFEE-418B-B587-A0F7AF1339DE}" srcOrd="3" destOrd="0" presId="urn:microsoft.com/office/officeart/2018/2/layout/IconVerticalSoli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01FB1-7224-4FE8-B8E1-EA7F63DE953E}">
      <dsp:nvSpPr>
        <dsp:cNvPr id="0" name=""/>
        <dsp:cNvSpPr/>
      </dsp:nvSpPr>
      <dsp:spPr>
        <a:xfrm>
          <a:off x="0" y="59122"/>
          <a:ext cx="8825659" cy="106287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Transcription Per User: This Application will generate transcripts for each user. This can be particularly useful in group meetings for multiple users.</a:t>
          </a:r>
          <a:endParaRPr lang="en-US" sz="1900" kern="1200"/>
        </a:p>
      </dsp:txBody>
      <dsp:txXfrm>
        <a:off x="51885" y="111007"/>
        <a:ext cx="8721889" cy="959101"/>
      </dsp:txXfrm>
    </dsp:sp>
    <dsp:sp modelId="{587D37B3-194E-4FA6-A8A2-A8F90DADE15D}">
      <dsp:nvSpPr>
        <dsp:cNvPr id="0" name=""/>
        <dsp:cNvSpPr/>
      </dsp:nvSpPr>
      <dsp:spPr>
        <a:xfrm>
          <a:off x="0" y="1176714"/>
          <a:ext cx="8825659" cy="106287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Speaker Identification: This Application identifies the user transcripts based on the user id and the Timestamps during the meeting.</a:t>
          </a:r>
          <a:endParaRPr lang="en-US" sz="1900" kern="1200"/>
        </a:p>
      </dsp:txBody>
      <dsp:txXfrm>
        <a:off x="51885" y="1228599"/>
        <a:ext cx="8721889" cy="959101"/>
      </dsp:txXfrm>
    </dsp:sp>
    <dsp:sp modelId="{9A6F84F0-7D5D-479C-B888-78A730F25134}">
      <dsp:nvSpPr>
        <dsp:cNvPr id="0" name=""/>
        <dsp:cNvSpPr/>
      </dsp:nvSpPr>
      <dsp:spPr>
        <a:xfrm>
          <a:off x="0" y="2294305"/>
          <a:ext cx="8825659" cy="106287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Multilingual support: Google Speech-to-Text API supports a wide range of languages, including English, German, and many others. This can be especially helpful for global teams and multi-lingual meetings.</a:t>
          </a:r>
        </a:p>
      </dsp:txBody>
      <dsp:txXfrm>
        <a:off x="51885" y="2346190"/>
        <a:ext cx="8721889" cy="959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DE385-AC79-4C35-9B7B-174BCD788BED}">
      <dsp:nvSpPr>
        <dsp:cNvPr id="0" name=""/>
        <dsp:cNvSpPr/>
      </dsp:nvSpPr>
      <dsp:spPr>
        <a:xfrm>
          <a:off x="1302691" y="14409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26CB2B-2F95-41DE-AC77-E6FBDDED59E0}">
      <dsp:nvSpPr>
        <dsp:cNvPr id="0" name=""/>
        <dsp:cNvSpPr/>
      </dsp:nvSpPr>
      <dsp:spPr>
        <a:xfrm>
          <a:off x="114691" y="2558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a:t>The bot can recognize the speech input from users through the microphone and convert it to text format.</a:t>
          </a:r>
          <a:endParaRPr lang="en-US" sz="1400" kern="1200"/>
        </a:p>
      </dsp:txBody>
      <dsp:txXfrm>
        <a:off x="114691" y="2558584"/>
        <a:ext cx="4320000" cy="720000"/>
      </dsp:txXfrm>
    </dsp:sp>
    <dsp:sp modelId="{27B23029-B565-40E0-92E9-0149FED98F40}">
      <dsp:nvSpPr>
        <dsp:cNvPr id="0" name=""/>
        <dsp:cNvSpPr/>
      </dsp:nvSpPr>
      <dsp:spPr>
        <a:xfrm>
          <a:off x="6378691" y="14409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8E67F7-579B-40F4-A1D8-E7E048B1B239}">
      <dsp:nvSpPr>
        <dsp:cNvPr id="0" name=""/>
        <dsp:cNvSpPr/>
      </dsp:nvSpPr>
      <dsp:spPr>
        <a:xfrm>
          <a:off x="5190691" y="2558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a:t>This Application is easy to Integrate to Any Discord Server as the bot will listen to the voice events and perform speech to text services easily.</a:t>
          </a:r>
          <a:endParaRPr lang="en-US" sz="1400" kern="1200"/>
        </a:p>
      </dsp:txBody>
      <dsp:txXfrm>
        <a:off x="5190691" y="2558584"/>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98B76-E9C7-4602-8161-A734926AEF31}">
      <dsp:nvSpPr>
        <dsp:cNvPr id="0" name=""/>
        <dsp:cNvSpPr/>
      </dsp:nvSpPr>
      <dsp:spPr>
        <a:xfrm>
          <a:off x="0" y="852586"/>
          <a:ext cx="6391275"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5946A-1136-4CCD-8BAE-E0D3C0191E32}">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6AC6F6-3974-4FF7-A483-27D597BC5B8A}">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622300">
            <a:lnSpc>
              <a:spcPct val="90000"/>
            </a:lnSpc>
            <a:spcBef>
              <a:spcPct val="0"/>
            </a:spcBef>
            <a:spcAft>
              <a:spcPct val="35000"/>
            </a:spcAft>
            <a:buNone/>
          </a:pPr>
          <a:r>
            <a:rPr lang="en-US" sz="1400" kern="1200"/>
            <a:t>Google Speech-to-Text API is known for its </a:t>
          </a:r>
          <a:r>
            <a:rPr lang="en-US" sz="1400" b="1" kern="1200"/>
            <a:t>high</a:t>
          </a:r>
          <a:r>
            <a:rPr lang="en-US" sz="1400" kern="1200"/>
            <a:t> </a:t>
          </a:r>
          <a:r>
            <a:rPr lang="en-US" sz="1400" b="1" kern="1200"/>
            <a:t>accuracy with 95% </a:t>
          </a:r>
          <a:r>
            <a:rPr lang="en-US" sz="1400" kern="1200"/>
            <a:t>in speech-to-text transcription, which can help ensure that meeting content is accurately transcribed, that means the Word Error Rate (</a:t>
          </a:r>
          <a:r>
            <a:rPr lang="en-US" sz="1400" b="1" kern="1200"/>
            <a:t>WER</a:t>
          </a:r>
          <a:r>
            <a:rPr lang="en-US" sz="1400" kern="1200"/>
            <a:t>) of the Google API is </a:t>
          </a:r>
          <a:r>
            <a:rPr lang="en-US" sz="1400" b="1" kern="1200"/>
            <a:t>5%</a:t>
          </a:r>
          <a:r>
            <a:rPr lang="en-US" sz="1400" kern="1200"/>
            <a:t>.</a:t>
          </a:r>
        </a:p>
      </dsp:txBody>
      <dsp:txXfrm>
        <a:off x="1817977" y="852586"/>
        <a:ext cx="4573297" cy="1574006"/>
      </dsp:txXfrm>
    </dsp:sp>
    <dsp:sp modelId="{10FC23DE-7B72-4B17-8F53-053C7DDF4175}">
      <dsp:nvSpPr>
        <dsp:cNvPr id="0" name=""/>
        <dsp:cNvSpPr/>
      </dsp:nvSpPr>
      <dsp:spPr>
        <a:xfrm>
          <a:off x="0" y="2820094"/>
          <a:ext cx="6391275"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9891F-80AD-458F-9881-7192BD00C8A2}">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451F82-2189-44A8-B4A3-62770803A550}">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622300">
            <a:lnSpc>
              <a:spcPct val="90000"/>
            </a:lnSpc>
            <a:spcBef>
              <a:spcPct val="0"/>
            </a:spcBef>
            <a:spcAft>
              <a:spcPct val="35000"/>
            </a:spcAft>
            <a:buNone/>
          </a:pPr>
          <a:r>
            <a:rPr lang="en-US" sz="1400" kern="1200"/>
            <a:t>Inclusivity: Speech-to-text transcription can help ensure that all meeting participants are included in the conversation, regardless of their language, accent.</a:t>
          </a:r>
        </a:p>
      </dsp:txBody>
      <dsp:txXfrm>
        <a:off x="1817977" y="2820094"/>
        <a:ext cx="4573297" cy="15740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E366D-3440-40F3-A60B-6B1F1A8DFC30}">
      <dsp:nvSpPr>
        <dsp:cNvPr id="0" name=""/>
        <dsp:cNvSpPr/>
      </dsp:nvSpPr>
      <dsp:spPr>
        <a:xfrm>
          <a:off x="0" y="4593"/>
          <a:ext cx="6391275" cy="15134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53F9E-41D5-4BD7-9597-8F4B829B04C8}">
      <dsp:nvSpPr>
        <dsp:cNvPr id="0" name=""/>
        <dsp:cNvSpPr/>
      </dsp:nvSpPr>
      <dsp:spPr>
        <a:xfrm>
          <a:off x="457833" y="345130"/>
          <a:ext cx="833238" cy="832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514E05-B9A4-402A-9EDC-88DDDCC6C8AA}">
      <dsp:nvSpPr>
        <dsp:cNvPr id="0" name=""/>
        <dsp:cNvSpPr/>
      </dsp:nvSpPr>
      <dsp:spPr>
        <a:xfrm>
          <a:off x="1748906" y="4593"/>
          <a:ext cx="4526953" cy="151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35" tIns="160335" rIns="160335" bIns="160335" numCol="1" spcCol="1270" anchor="ctr" anchorCtr="0">
          <a:noAutofit/>
        </a:bodyPr>
        <a:lstStyle/>
        <a:p>
          <a:pPr marL="0" lvl="0" indent="0" algn="l" defTabSz="711200">
            <a:lnSpc>
              <a:spcPct val="90000"/>
            </a:lnSpc>
            <a:spcBef>
              <a:spcPct val="0"/>
            </a:spcBef>
            <a:spcAft>
              <a:spcPct val="35000"/>
            </a:spcAft>
            <a:buNone/>
          </a:pPr>
          <a:r>
            <a:rPr lang="en-US" sz="1600" b="0" i="0" kern="1200" dirty="0"/>
            <a:t>Charging users: You could charge users a fee for accessing the speech-to-text functionality. This could be a one-time fee or a subscription-based model.</a:t>
          </a:r>
          <a:endParaRPr lang="en-US" sz="1600" kern="1200" dirty="0"/>
        </a:p>
      </dsp:txBody>
      <dsp:txXfrm>
        <a:off x="1748906" y="4593"/>
        <a:ext cx="4526953" cy="1514979"/>
      </dsp:txXfrm>
    </dsp:sp>
    <dsp:sp modelId="{6D374611-2895-41F8-B158-DCC5D7FD8BCF}">
      <dsp:nvSpPr>
        <dsp:cNvPr id="0" name=""/>
        <dsp:cNvSpPr/>
      </dsp:nvSpPr>
      <dsp:spPr>
        <a:xfrm>
          <a:off x="0" y="1850673"/>
          <a:ext cx="6391275" cy="15134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9DA21-47BB-4AB7-AFEC-6F5A9CE86C6B}">
      <dsp:nvSpPr>
        <dsp:cNvPr id="0" name=""/>
        <dsp:cNvSpPr/>
      </dsp:nvSpPr>
      <dsp:spPr>
        <a:xfrm>
          <a:off x="457833" y="2206391"/>
          <a:ext cx="833238" cy="832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BF23FD-7DB9-4126-8726-A3403315110A}">
      <dsp:nvSpPr>
        <dsp:cNvPr id="0" name=""/>
        <dsp:cNvSpPr/>
      </dsp:nvSpPr>
      <dsp:spPr>
        <a:xfrm>
          <a:off x="1748906" y="1865853"/>
          <a:ext cx="4526953" cy="151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35" tIns="160335" rIns="160335" bIns="160335" numCol="1" spcCol="1270" anchor="ctr" anchorCtr="0">
          <a:noAutofit/>
        </a:bodyPr>
        <a:lstStyle/>
        <a:p>
          <a:pPr marL="0" lvl="0" indent="0" algn="l" defTabSz="711200">
            <a:lnSpc>
              <a:spcPct val="90000"/>
            </a:lnSpc>
            <a:spcBef>
              <a:spcPct val="0"/>
            </a:spcBef>
            <a:spcAft>
              <a:spcPct val="35000"/>
            </a:spcAft>
            <a:buNone/>
          </a:pPr>
          <a:r>
            <a:rPr lang="en-US" sz="1600" b="0" i="0" kern="1200" dirty="0"/>
            <a:t>Data monetization: Another option is to monetize the data collected from the users. You could use the transcribed text data to train machine learning models or sell it to third-party companies for research or marketing purposes.</a:t>
          </a:r>
          <a:endParaRPr lang="en-US" sz="1600" kern="1200" dirty="0"/>
        </a:p>
      </dsp:txBody>
      <dsp:txXfrm>
        <a:off x="1748906" y="1865853"/>
        <a:ext cx="4526953" cy="1514979"/>
      </dsp:txXfrm>
    </dsp:sp>
    <dsp:sp modelId="{C7FE0683-35F8-4C81-AB1C-D79EA1BCCD4E}">
      <dsp:nvSpPr>
        <dsp:cNvPr id="0" name=""/>
        <dsp:cNvSpPr/>
      </dsp:nvSpPr>
      <dsp:spPr>
        <a:xfrm>
          <a:off x="0" y="3727114"/>
          <a:ext cx="6391275" cy="15134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88BDA-3023-4FFD-AB29-65639BA9131F}">
      <dsp:nvSpPr>
        <dsp:cNvPr id="0" name=""/>
        <dsp:cNvSpPr/>
      </dsp:nvSpPr>
      <dsp:spPr>
        <a:xfrm>
          <a:off x="457833" y="4067651"/>
          <a:ext cx="833238" cy="8324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7057C8-DFEE-418B-B587-A0F7AF1339DE}">
      <dsp:nvSpPr>
        <dsp:cNvPr id="0" name=""/>
        <dsp:cNvSpPr/>
      </dsp:nvSpPr>
      <dsp:spPr>
        <a:xfrm>
          <a:off x="1748906" y="3727114"/>
          <a:ext cx="4526953" cy="151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35" tIns="160335" rIns="160335" bIns="160335" numCol="1" spcCol="1270" anchor="ctr" anchorCtr="0">
          <a:noAutofit/>
        </a:bodyPr>
        <a:lstStyle/>
        <a:p>
          <a:pPr marL="0" lvl="0" indent="0" algn="l" defTabSz="711200">
            <a:lnSpc>
              <a:spcPct val="90000"/>
            </a:lnSpc>
            <a:spcBef>
              <a:spcPct val="0"/>
            </a:spcBef>
            <a:spcAft>
              <a:spcPct val="35000"/>
            </a:spcAft>
            <a:buNone/>
          </a:pPr>
          <a:r>
            <a:rPr lang="en-US" sz="1600" b="0" i="0" kern="1200" dirty="0"/>
            <a:t>Enterprise solutions: You could also offer the speech-to-text functionality as a service to businesses or enterprises. For example, you could provide an API that businesses can integrate into their own applications</a:t>
          </a:r>
          <a:endParaRPr lang="en-US" sz="1600" kern="1200" dirty="0"/>
        </a:p>
      </dsp:txBody>
      <dsp:txXfrm>
        <a:off x="1748906" y="3727114"/>
        <a:ext cx="4526953" cy="15149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29D3D3-2D7F-48A5-BF0F-8CF2CFEF9735}" type="datetimeFigureOut">
              <a:rPr lang="en-IN" smtClean="0"/>
              <a:pPr/>
              <a:t>14-04-2023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51441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75587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3375052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179672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22737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2560493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167026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29D3D3-2D7F-48A5-BF0F-8CF2CFEF9735}"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253875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29D3D3-2D7F-48A5-BF0F-8CF2CFEF9735}"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273922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359456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38589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102273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3851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210289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292966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116582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9D3D3-2D7F-48A5-BF0F-8CF2CFEF9735}" type="datetimeFigureOut">
              <a:rPr lang="en-IN" smtClean="0"/>
              <a:pPr/>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216026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29D3D3-2D7F-48A5-BF0F-8CF2CFEF9735}" type="datetimeFigureOut">
              <a:rPr lang="en-IN" smtClean="0"/>
              <a:pPr/>
              <a:t>14-04-2023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D7F91DC-AC31-4577-BD86-5B5275550AE9}" type="slidenum">
              <a:rPr lang="en-IN" smtClean="0"/>
              <a:pPr/>
              <a:t>‹#›</a:t>
            </a:fld>
            <a:endParaRPr lang="en-IN"/>
          </a:p>
        </p:txBody>
      </p:sp>
    </p:spTree>
    <p:extLst>
      <p:ext uri="{BB962C8B-B14F-4D97-AF65-F5344CB8AC3E}">
        <p14:creationId xmlns:p14="http://schemas.microsoft.com/office/powerpoint/2010/main" xmlns="" val="142529887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slideLayout" Target="../slideLayouts/slideLayout2.xml"/><Relationship Id="rId1" Type="http://schemas.openxmlformats.org/officeDocument/2006/relationships/video" Target="NULL"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hyperlink" Target="https://discord.com/api/oauth2/authorize?client_id=1095116635397959741&amp;permissions=3148288&amp;scope=bo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loud.google.com/speech-to-te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B366BB3-3801-06C2-AC3E-6C8D3264100F}"/>
              </a:ext>
            </a:extLst>
          </p:cNvPr>
          <p:cNvSpPr>
            <a:spLocks noGrp="1"/>
          </p:cNvSpPr>
          <p:nvPr>
            <p:ph type="title"/>
          </p:nvPr>
        </p:nvSpPr>
        <p:spPr/>
        <p:txBody>
          <a:bodyPr/>
          <a:lstStyle/>
          <a:p>
            <a:pPr algn="ctr"/>
            <a:r>
              <a:rPr lang="en-US" b="1" dirty="0"/>
              <a:t>THE WHO </a:t>
            </a:r>
            <a:endParaRPr lang="en-IN" b="1" dirty="0"/>
          </a:p>
        </p:txBody>
      </p:sp>
      <p:sp>
        <p:nvSpPr>
          <p:cNvPr id="5" name="Content Placeholder 4">
            <a:extLst>
              <a:ext uri="{FF2B5EF4-FFF2-40B4-BE49-F238E27FC236}">
                <a16:creationId xmlns:a16="http://schemas.microsoft.com/office/drawing/2014/main" xmlns="" id="{3B9B003C-0B27-53F2-62D5-9533FD1B6709}"/>
              </a:ext>
            </a:extLst>
          </p:cNvPr>
          <p:cNvSpPr>
            <a:spLocks noGrp="1"/>
          </p:cNvSpPr>
          <p:nvPr>
            <p:ph idx="1"/>
          </p:nvPr>
        </p:nvSpPr>
        <p:spPr>
          <a:xfrm>
            <a:off x="866193" y="2491273"/>
            <a:ext cx="10515600" cy="3685690"/>
          </a:xfrm>
        </p:spPr>
        <p:txBody>
          <a:bodyPr>
            <a:normAutofit fontScale="92500" lnSpcReduction="10000"/>
          </a:bodyPr>
          <a:lstStyle/>
          <a:p>
            <a:r>
              <a:rPr lang="en-US" dirty="0">
                <a:latin typeface="Arial Black" panose="020B0A04020102020204" pitchFamily="34" charset="0"/>
              </a:rPr>
              <a:t>Team</a:t>
            </a:r>
            <a:r>
              <a:rPr lang="en-US" dirty="0"/>
              <a:t> </a:t>
            </a:r>
            <a:r>
              <a:rPr lang="en-US" dirty="0">
                <a:latin typeface="Arial Black" panose="020B0A04020102020204" pitchFamily="34" charset="0"/>
              </a:rPr>
              <a:t>Members</a:t>
            </a:r>
            <a:r>
              <a:rPr lang="en-US" dirty="0"/>
              <a:t>: </a:t>
            </a:r>
          </a:p>
          <a:p>
            <a:r>
              <a:rPr lang="en-US" dirty="0"/>
              <a:t>Vitaly Theriault </a:t>
            </a:r>
          </a:p>
          <a:p>
            <a:r>
              <a:rPr lang="en-US" dirty="0"/>
              <a:t>Namitha Logishetty</a:t>
            </a:r>
          </a:p>
          <a:p>
            <a:r>
              <a:rPr lang="en-US" dirty="0"/>
              <a:t>Lokesh Yadav Ramanaboina</a:t>
            </a:r>
          </a:p>
          <a:p>
            <a:r>
              <a:rPr lang="en-US" dirty="0"/>
              <a:t>Sachin Krishna Nelakonda </a:t>
            </a:r>
          </a:p>
          <a:p>
            <a:r>
              <a:rPr lang="en-US" dirty="0">
                <a:latin typeface="Arial Black" panose="020B0A04020102020204" pitchFamily="34" charset="0"/>
              </a:rPr>
              <a:t>Target Market</a:t>
            </a:r>
            <a:r>
              <a:rPr lang="en-US" dirty="0"/>
              <a:t>: Generations X,Y,Z.</a:t>
            </a:r>
          </a:p>
          <a:p>
            <a:r>
              <a:rPr lang="en-US" dirty="0">
                <a:latin typeface="Arial Black" panose="020B0A04020102020204" pitchFamily="34" charset="0"/>
              </a:rPr>
              <a:t>Value Proposition</a:t>
            </a:r>
            <a:r>
              <a:rPr lang="en-US" dirty="0"/>
              <a:t>:  </a:t>
            </a:r>
          </a:p>
          <a:p>
            <a:pPr>
              <a:buNone/>
            </a:pPr>
            <a:r>
              <a:rPr lang="en-US" dirty="0"/>
              <a:t>      1. It is most useful for ‘hearing impaired’ people.</a:t>
            </a:r>
          </a:p>
          <a:p>
            <a:pPr>
              <a:buNone/>
            </a:pPr>
            <a:r>
              <a:rPr lang="en-IN" dirty="0"/>
              <a:t>      2. Transcripted data will be a key for organisations. </a:t>
            </a:r>
            <a:endParaRPr lang="en-US" dirty="0"/>
          </a:p>
          <a:p>
            <a:pPr>
              <a:buNone/>
            </a:pPr>
            <a:r>
              <a:rPr lang="en-IN" dirty="0"/>
              <a:t>      3. </a:t>
            </a:r>
            <a:r>
              <a:rPr lang="en-US" dirty="0"/>
              <a:t>Small fee to transcribe discord meetings for multiple users. </a:t>
            </a:r>
          </a:p>
          <a:p>
            <a:pPr marL="0" indent="0">
              <a:buNone/>
            </a:pPr>
            <a:endParaRPr lang="en-IN" dirty="0"/>
          </a:p>
        </p:txBody>
      </p:sp>
    </p:spTree>
    <p:extLst>
      <p:ext uri="{BB962C8B-B14F-4D97-AF65-F5344CB8AC3E}">
        <p14:creationId xmlns:p14="http://schemas.microsoft.com/office/powerpoint/2010/main" xmlns="" val="869280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980AA-ED03-3E9F-73CB-B7C6C35F90A7}"/>
              </a:ext>
            </a:extLst>
          </p:cNvPr>
          <p:cNvSpPr>
            <a:spLocks noGrp="1"/>
          </p:cNvSpPr>
          <p:nvPr>
            <p:ph type="title"/>
          </p:nvPr>
        </p:nvSpPr>
        <p:spPr/>
        <p:txBody>
          <a:bodyPr/>
          <a:lstStyle/>
          <a:p>
            <a:pPr algn="ctr"/>
            <a:r>
              <a:rPr lang="en-US" dirty="0"/>
              <a:t>Recorded video </a:t>
            </a:r>
          </a:p>
        </p:txBody>
      </p:sp>
      <p:pic>
        <p:nvPicPr>
          <p:cNvPr id="6" name="testing_results_multiple users">
            <a:hlinkClick r:id="" action="ppaction://media"/>
            <a:extLst>
              <a:ext uri="{FF2B5EF4-FFF2-40B4-BE49-F238E27FC236}">
                <a16:creationId xmlns:a16="http://schemas.microsoft.com/office/drawing/2014/main" xmlns="" id="{D9D6027B-A825-81D1-9481-C22E01C6CD5D}"/>
              </a:ext>
            </a:extLst>
          </p:cNvPr>
          <p:cNvPicPr>
            <a:picLocks noGrp="1" noChangeAspect="1"/>
          </p:cNvPicPr>
          <p:nvPr>
            <p:ph idx="1"/>
            <a:videoFile r:link="rId1"/>
            <p:extLst>
              <p:ext uri="{DAA4B4D4-6D71-4841-9C94-3DE7FCFB9230}">
                <p14:media xmlns:p14="http://schemas.microsoft.com/office/powerpoint/2010/main" xmlns="" r:embed="rId3"/>
              </p:ext>
            </p:extLst>
          </p:nvPr>
        </p:nvPicPr>
        <p:blipFill>
          <a:blip r:embed="rId4"/>
          <a:stretch>
            <a:fillRect/>
          </a:stretch>
        </p:blipFill>
        <p:spPr>
          <a:xfrm>
            <a:off x="2530475" y="2603500"/>
            <a:ext cx="6073775" cy="3416300"/>
          </a:xfrm>
        </p:spPr>
      </p:pic>
    </p:spTree>
    <p:extLst>
      <p:ext uri="{BB962C8B-B14F-4D97-AF65-F5344CB8AC3E}">
        <p14:creationId xmlns:p14="http://schemas.microsoft.com/office/powerpoint/2010/main" xmlns="" val="199440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129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4E4A4-5E51-3B8E-6FE4-B244B03A50FF}"/>
              </a:ext>
            </a:extLst>
          </p:cNvPr>
          <p:cNvSpPr>
            <a:spLocks noGrp="1"/>
          </p:cNvSpPr>
          <p:nvPr>
            <p:ph type="title"/>
          </p:nvPr>
        </p:nvSpPr>
        <p:spPr>
          <a:xfrm>
            <a:off x="1198880" y="973668"/>
            <a:ext cx="8717487" cy="706964"/>
          </a:xfrm>
        </p:spPr>
        <p:txBody>
          <a:bodyPr/>
          <a:lstStyle/>
          <a:p>
            <a:pPr algn="ctr"/>
            <a:r>
              <a:rPr lang="en-US" dirty="0"/>
              <a:t>Current status of the project</a:t>
            </a:r>
          </a:p>
        </p:txBody>
      </p:sp>
      <p:sp>
        <p:nvSpPr>
          <p:cNvPr id="3" name="Content Placeholder 2">
            <a:extLst>
              <a:ext uri="{FF2B5EF4-FFF2-40B4-BE49-F238E27FC236}">
                <a16:creationId xmlns:a16="http://schemas.microsoft.com/office/drawing/2014/main" xmlns="" id="{3AE1478C-50CB-284D-177F-862AA59A1402}"/>
              </a:ext>
            </a:extLst>
          </p:cNvPr>
          <p:cNvSpPr>
            <a:spLocks noGrp="1"/>
          </p:cNvSpPr>
          <p:nvPr>
            <p:ph idx="1"/>
          </p:nvPr>
        </p:nvSpPr>
        <p:spPr/>
        <p:txBody>
          <a:bodyPr>
            <a:normAutofit fontScale="92500" lnSpcReduction="20000"/>
          </a:bodyPr>
          <a:lstStyle/>
          <a:p>
            <a:r>
              <a:rPr lang="en-US" dirty="0"/>
              <a:t>Transcription is working for the single and multiple users. </a:t>
            </a:r>
          </a:p>
          <a:p>
            <a:r>
              <a:rPr lang="en-US" dirty="0"/>
              <a:t>We succeeded to transcribe audio per user and getting the text file.</a:t>
            </a:r>
          </a:p>
          <a:p>
            <a:r>
              <a:rPr lang="en-US" dirty="0"/>
              <a:t>The accuracy is 90% with word error rate of 16% .</a:t>
            </a:r>
          </a:p>
          <a:p>
            <a:r>
              <a:rPr lang="en-US" dirty="0"/>
              <a:t>Time stamps are recorded and succeeded in speaker recognition. </a:t>
            </a:r>
          </a:p>
          <a:p>
            <a:r>
              <a:rPr lang="en-US" dirty="0"/>
              <a:t>Multilanguage feature is working but we are able to transcribe in two languages. </a:t>
            </a:r>
          </a:p>
          <a:p>
            <a:r>
              <a:rPr lang="en-US" dirty="0"/>
              <a:t>Deployed the project on Heroku platform </a:t>
            </a:r>
          </a:p>
          <a:p>
            <a:r>
              <a:rPr lang="en-US" dirty="0">
                <a:hlinkClick r:id="rId2"/>
              </a:rPr>
              <a:t>https://discord.com/api/oauth2/authorize?client_id=1095116635397959741&amp;permissions=3148288&amp;scope=bot</a:t>
            </a:r>
            <a:endParaRPr lang="en-US" dirty="0"/>
          </a:p>
          <a:p>
            <a:r>
              <a:rPr lang="en-US" dirty="0"/>
              <a:t>The above link is the public bot we developed and if you have your own discord server you can use this link and add the bot </a:t>
            </a:r>
            <a:r>
              <a:rPr lang="en-US"/>
              <a:t>to your server.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43451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08BCF048-8940-4354-B9EC-5AD74E283CE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xmlns="" id="{D024C14A-78BD-44B0-82BE-6A0D0A2706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xmlns="" id="{809F3D29-EDB1-4F1C-A0E0-36F28CE17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xmlns="" id="{5282F4AB-C7B8-4A86-9927-AA106AA27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60B26874-5AFA-4D1E-94A9-53AF9790D7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xmlns="" id="{A1DA6C95-40F8-4305-89F6-17F6167C0B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xmlns="" id="{A2FA2D29-AEEE-4FFA-B233-94FBE84C9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xmlns="" id="{6DA5143E-FA8E-4EC1-99F7-35AE5AD4E3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F7F5BBCF-A914-6502-7B82-E5A51603F23E}"/>
              </a:ext>
            </a:extLst>
          </p:cNvPr>
          <p:cNvSpPr>
            <a:spLocks noGrp="1"/>
          </p:cNvSpPr>
          <p:nvPr>
            <p:ph type="title"/>
          </p:nvPr>
        </p:nvSpPr>
        <p:spPr>
          <a:xfrm>
            <a:off x="1154955" y="973667"/>
            <a:ext cx="2942210" cy="4833745"/>
          </a:xfrm>
        </p:spPr>
        <p:txBody>
          <a:bodyPr>
            <a:normAutofit/>
          </a:bodyPr>
          <a:lstStyle/>
          <a:p>
            <a:r>
              <a:rPr lang="en-US">
                <a:solidFill>
                  <a:srgbClr val="EBEBEB"/>
                </a:solidFill>
              </a:rPr>
              <a:t>How can we make profit?</a:t>
            </a:r>
          </a:p>
        </p:txBody>
      </p:sp>
      <p:sp>
        <p:nvSpPr>
          <p:cNvPr id="18" name="Rectangle 17">
            <a:extLst>
              <a:ext uri="{FF2B5EF4-FFF2-40B4-BE49-F238E27FC236}">
                <a16:creationId xmlns:a16="http://schemas.microsoft.com/office/drawing/2014/main" xmlns="" id="{CC28BCC9-4093-4FD5-83EB-7EC297F51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65E2778B-C6B3-C45A-A2A7-55D2E1C6CF8C}"/>
              </a:ext>
            </a:extLst>
          </p:cNvPr>
          <p:cNvGraphicFramePr>
            <a:graphicFrameLocks noGrp="1"/>
          </p:cNvGraphicFramePr>
          <p:nvPr>
            <p:ph idx="1"/>
            <p:extLst>
              <p:ext uri="{D42A27DB-BD31-4B8C-83A1-F6EECF244321}">
                <p14:modId xmlns:p14="http://schemas.microsoft.com/office/powerpoint/2010/main" xmlns="" val="55629000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4001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DA92C-2B9F-CED5-D741-C6DD9C7A1BEA}"/>
              </a:ext>
            </a:extLst>
          </p:cNvPr>
          <p:cNvSpPr>
            <a:spLocks noGrp="1"/>
          </p:cNvSpPr>
          <p:nvPr>
            <p:ph type="title"/>
          </p:nvPr>
        </p:nvSpPr>
        <p:spPr/>
        <p:txBody>
          <a:bodyPr/>
          <a:lstStyle/>
          <a:p>
            <a:r>
              <a:rPr lang="en-US" dirty="0"/>
              <a:t>Team Members and contributions</a:t>
            </a:r>
          </a:p>
        </p:txBody>
      </p:sp>
      <p:sp>
        <p:nvSpPr>
          <p:cNvPr id="3" name="Content Placeholder 2">
            <a:extLst>
              <a:ext uri="{FF2B5EF4-FFF2-40B4-BE49-F238E27FC236}">
                <a16:creationId xmlns:a16="http://schemas.microsoft.com/office/drawing/2014/main" xmlns="" id="{E154090A-137D-69C0-5CDD-BDE7FFFEBE44}"/>
              </a:ext>
            </a:extLst>
          </p:cNvPr>
          <p:cNvSpPr>
            <a:spLocks noGrp="1"/>
          </p:cNvSpPr>
          <p:nvPr>
            <p:ph idx="1"/>
          </p:nvPr>
        </p:nvSpPr>
        <p:spPr/>
        <p:txBody>
          <a:bodyPr/>
          <a:lstStyle/>
          <a:p>
            <a:r>
              <a:rPr lang="en-US" dirty="0"/>
              <a:t>Vitaly Theriault – responsible for audio extraction from discord meeting.</a:t>
            </a:r>
          </a:p>
          <a:p>
            <a:r>
              <a:rPr lang="en-US" dirty="0"/>
              <a:t>Lokesh Yadav Ramanaboina – responsible for transcript generation from audio files extracted</a:t>
            </a:r>
          </a:p>
          <a:p>
            <a:r>
              <a:rPr lang="en-US" dirty="0"/>
              <a:t>Namitha Logishetty- responsible for transcript generation and multilanguage support and testing. </a:t>
            </a:r>
          </a:p>
          <a:p>
            <a:r>
              <a:rPr lang="en-US" dirty="0"/>
              <a:t>Sachin krishna Nelakonda – </a:t>
            </a:r>
            <a:r>
              <a:rPr lang="en-US" dirty="0" smtClean="0"/>
              <a:t>responsible for deployment</a:t>
            </a:r>
            <a:r>
              <a:rPr lang="en-US" dirty="0"/>
              <a:t>.</a:t>
            </a:r>
          </a:p>
        </p:txBody>
      </p:sp>
    </p:spTree>
    <p:extLst>
      <p:ext uri="{BB962C8B-B14F-4D97-AF65-F5344CB8AC3E}">
        <p14:creationId xmlns:p14="http://schemas.microsoft.com/office/powerpoint/2010/main" xmlns="" val="401010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E5061E-B11B-E14B-817B-442F3F33CED9}"/>
              </a:ext>
            </a:extLst>
          </p:cNvPr>
          <p:cNvSpPr>
            <a:spLocks noGrp="1"/>
          </p:cNvSpPr>
          <p:nvPr>
            <p:ph type="title"/>
          </p:nvPr>
        </p:nvSpPr>
        <p:spPr/>
        <p:txBody>
          <a:bodyPr/>
          <a:lstStyle/>
          <a:p>
            <a:r>
              <a:rPr lang="en-IN" b="1" dirty="0">
                <a:latin typeface="Arial Black" panose="020B0A04020102020204" pitchFamily="34" charset="0"/>
              </a:rPr>
              <a:t>Thank You</a:t>
            </a:r>
          </a:p>
        </p:txBody>
      </p:sp>
      <p:sp>
        <p:nvSpPr>
          <p:cNvPr id="11" name="Text Placeholder 10">
            <a:extLst>
              <a:ext uri="{FF2B5EF4-FFF2-40B4-BE49-F238E27FC236}">
                <a16:creationId xmlns:a16="http://schemas.microsoft.com/office/drawing/2014/main" xmlns="" id="{72B5D1F9-66EC-F354-F1DF-5144FC43490B}"/>
              </a:ext>
            </a:extLst>
          </p:cNvPr>
          <p:cNvSpPr>
            <a:spLocks noGrp="1"/>
          </p:cNvSpPr>
          <p:nvPr>
            <p:ph type="body" idx="1"/>
          </p:nvPr>
        </p:nvSpPr>
        <p:spPr/>
        <p:txBody>
          <a:bodyPr/>
          <a:lstStyle/>
          <a:p>
            <a:r>
              <a:rPr lang="en-IN" dirty="0"/>
              <a:t>Questions</a:t>
            </a:r>
          </a:p>
        </p:txBody>
      </p:sp>
    </p:spTree>
    <p:extLst>
      <p:ext uri="{BB962C8B-B14F-4D97-AF65-F5344CB8AC3E}">
        <p14:creationId xmlns:p14="http://schemas.microsoft.com/office/powerpoint/2010/main" xmlns="" val="280833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2" name="Rectangle 1069">
            <a:extLst>
              <a:ext uri="{FF2B5EF4-FFF2-40B4-BE49-F238E27FC236}">
                <a16:creationId xmlns:a16="http://schemas.microsoft.com/office/drawing/2014/main" xmlns="" id="{D1DE3271-DD99-4DEF-AF9F-84397884C8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83" name="Freeform: Shape 1071">
            <a:extLst>
              <a:ext uri="{FF2B5EF4-FFF2-40B4-BE49-F238E27FC236}">
                <a16:creationId xmlns:a16="http://schemas.microsoft.com/office/drawing/2014/main" xmlns="" id="{E06A31CE-F9B6-4BA2-8685-60F3524D07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84" name="Freeform 5">
            <a:extLst>
              <a:ext uri="{FF2B5EF4-FFF2-40B4-BE49-F238E27FC236}">
                <a16:creationId xmlns:a16="http://schemas.microsoft.com/office/drawing/2014/main" xmlns="" id="{8ADF14A3-1454-4B74-8B4A-CB197D7A79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085" name="Freeform 5">
            <a:extLst>
              <a:ext uri="{FF2B5EF4-FFF2-40B4-BE49-F238E27FC236}">
                <a16:creationId xmlns:a16="http://schemas.microsoft.com/office/drawing/2014/main" xmlns="" id="{EC19D556-0251-4E87-AE24-890965BAD5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39098" y="629265"/>
            <a:ext cx="5132438" cy="1622322"/>
          </a:xfrm>
        </p:spPr>
        <p:txBody>
          <a:bodyPr>
            <a:normAutofit/>
          </a:bodyPr>
          <a:lstStyle/>
          <a:p>
            <a:r>
              <a:rPr lang="en-IN">
                <a:solidFill>
                  <a:schemeClr val="tx1"/>
                </a:solidFill>
              </a:rPr>
              <a:t>Discord Users Charts :</a:t>
            </a:r>
            <a:endParaRPr lang="en-US">
              <a:solidFill>
                <a:schemeClr val="tx1"/>
              </a:solidFill>
            </a:endParaRPr>
          </a:p>
        </p:txBody>
      </p:sp>
      <p:sp>
        <p:nvSpPr>
          <p:cNvPr id="1086" name="Rectangle 1077">
            <a:extLst>
              <a:ext uri="{FF2B5EF4-FFF2-40B4-BE49-F238E27FC236}">
                <a16:creationId xmlns:a16="http://schemas.microsoft.com/office/drawing/2014/main" xmlns="" id="{CBC3C8C6-98E2-45EF-AEFC-30C0DBA0E9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418735"/>
            <a:ext cx="5132439" cy="3811742"/>
          </a:xfrm>
        </p:spPr>
        <p:txBody>
          <a:bodyPr anchor="ctr">
            <a:normAutofit/>
          </a:bodyPr>
          <a:lstStyle/>
          <a:p>
            <a:r>
              <a:rPr lang="en-IN" b="1">
                <a:solidFill>
                  <a:schemeClr val="tx1"/>
                </a:solidFill>
              </a:rPr>
              <a:t>Source</a:t>
            </a:r>
            <a:r>
              <a:rPr lang="en-IN">
                <a:solidFill>
                  <a:schemeClr val="tx1"/>
                </a:solidFill>
              </a:rPr>
              <a:t> (1</a:t>
            </a:r>
            <a:r>
              <a:rPr lang="en-IN" baseline="30000">
                <a:solidFill>
                  <a:schemeClr val="tx1"/>
                </a:solidFill>
              </a:rPr>
              <a:t>st</a:t>
            </a:r>
            <a:r>
              <a:rPr lang="en-IN">
                <a:solidFill>
                  <a:schemeClr val="tx1"/>
                </a:solidFill>
              </a:rPr>
              <a:t> image ):  https://onehourprofessor.com/how-to-make-money-on-discord/</a:t>
            </a:r>
          </a:p>
          <a:p>
            <a:r>
              <a:rPr lang="en-IN">
                <a:solidFill>
                  <a:schemeClr val="tx1"/>
                </a:solidFill>
              </a:rPr>
              <a:t>(2</a:t>
            </a:r>
            <a:r>
              <a:rPr lang="en-IN" baseline="30000">
                <a:solidFill>
                  <a:schemeClr val="tx1"/>
                </a:solidFill>
              </a:rPr>
              <a:t>nd</a:t>
            </a:r>
            <a:r>
              <a:rPr lang="en-IN">
                <a:solidFill>
                  <a:schemeClr val="tx1"/>
                </a:solidFill>
              </a:rPr>
              <a:t> image) : https://www.statista.com/statistics/1327674/discord-user-age-worldwide/</a:t>
            </a:r>
            <a:endParaRPr lang="en-US">
              <a:solidFill>
                <a:schemeClr val="tx1"/>
              </a:solidFill>
            </a:endParaRPr>
          </a:p>
        </p:txBody>
      </p:sp>
      <p:pic>
        <p:nvPicPr>
          <p:cNvPr id="5" name="Picture 4" descr="Table&#10;&#10;Description automatically generated">
            <a:extLst>
              <a:ext uri="{FF2B5EF4-FFF2-40B4-BE49-F238E27FC236}">
                <a16:creationId xmlns:a16="http://schemas.microsoft.com/office/drawing/2014/main" xmlns="" id="{472D83B2-D931-9960-7E3C-B64F9E495D94}"/>
              </a:ext>
            </a:extLst>
          </p:cNvPr>
          <p:cNvPicPr>
            <a:picLocks noChangeAspect="1"/>
          </p:cNvPicPr>
          <p:nvPr/>
        </p:nvPicPr>
        <p:blipFill rotWithShape="1">
          <a:blip r:embed="rId2">
            <a:extLst>
              <a:ext uri="{28A0092B-C50C-407E-A947-70E740481C1C}">
                <a14:useLocalDpi xmlns:a14="http://schemas.microsoft.com/office/drawing/2010/main" xmlns="" val="0"/>
              </a:ext>
            </a:extLst>
          </a:blip>
          <a:srcRect r="14324" b="-1"/>
          <a:stretch/>
        </p:blipFill>
        <p:spPr>
          <a:xfrm>
            <a:off x="6863698" y="645107"/>
            <a:ext cx="4530983" cy="2710388"/>
          </a:xfrm>
          <a:prstGeom prst="rect">
            <a:avLst/>
          </a:prstGeom>
        </p:spPr>
      </p:pic>
      <p:pic>
        <p:nvPicPr>
          <p:cNvPr id="7" name="Picture 6" descr="Chart, bar chart&#10;&#10;Description automatically generated">
            <a:extLst>
              <a:ext uri="{FF2B5EF4-FFF2-40B4-BE49-F238E27FC236}">
                <a16:creationId xmlns:a16="http://schemas.microsoft.com/office/drawing/2014/main" xmlns="" id="{4881718F-37CF-61C8-4D64-DF3DDD02A6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45048" y="3520086"/>
            <a:ext cx="3764429" cy="2710389"/>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10854-CE94-F79D-61B1-B08E4836A602}"/>
              </a:ext>
            </a:extLst>
          </p:cNvPr>
          <p:cNvSpPr>
            <a:spLocks noGrp="1"/>
          </p:cNvSpPr>
          <p:nvPr>
            <p:ph type="title"/>
          </p:nvPr>
        </p:nvSpPr>
        <p:spPr>
          <a:xfrm>
            <a:off x="1154954" y="1056796"/>
            <a:ext cx="8761413" cy="706964"/>
          </a:xfrm>
        </p:spPr>
        <p:txBody>
          <a:bodyPr/>
          <a:lstStyle/>
          <a:p>
            <a:pPr algn="ctr"/>
            <a:r>
              <a:rPr lang="en-US" dirty="0"/>
              <a:t>The Pain we solved </a:t>
            </a:r>
          </a:p>
        </p:txBody>
      </p:sp>
      <p:sp>
        <p:nvSpPr>
          <p:cNvPr id="3" name="Content Placeholder 2">
            <a:extLst>
              <a:ext uri="{FF2B5EF4-FFF2-40B4-BE49-F238E27FC236}">
                <a16:creationId xmlns:a16="http://schemas.microsoft.com/office/drawing/2014/main" xmlns="" id="{A60DF7B0-6DDB-64FB-EFE1-E165305DD280}"/>
              </a:ext>
            </a:extLst>
          </p:cNvPr>
          <p:cNvSpPr>
            <a:spLocks noGrp="1"/>
          </p:cNvSpPr>
          <p:nvPr>
            <p:ph idx="1"/>
          </p:nvPr>
        </p:nvSpPr>
        <p:spPr/>
        <p:txBody>
          <a:bodyPr/>
          <a:lstStyle/>
          <a:p>
            <a:r>
              <a:rPr lang="en-US" dirty="0"/>
              <a:t>After a discord meeting it can be easy to forget everything that was said.  Or someone missed the meeting.</a:t>
            </a:r>
          </a:p>
          <a:p>
            <a:r>
              <a:rPr lang="en-US" dirty="0"/>
              <a:t>No one ever volunteers to be the notetaker</a:t>
            </a:r>
          </a:p>
          <a:p>
            <a:r>
              <a:rPr lang="en-US" dirty="0"/>
              <a:t>The Medicine – Created the text transcript of the meeting</a:t>
            </a:r>
          </a:p>
        </p:txBody>
      </p:sp>
    </p:spTree>
    <p:extLst>
      <p:ext uri="{BB962C8B-B14F-4D97-AF65-F5344CB8AC3E}">
        <p14:creationId xmlns:p14="http://schemas.microsoft.com/office/powerpoint/2010/main" xmlns="" val="370708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254E3-B53B-2F6A-80B1-5F329254D1BD}"/>
              </a:ext>
            </a:extLst>
          </p:cNvPr>
          <p:cNvSpPr>
            <a:spLocks noGrp="1"/>
          </p:cNvSpPr>
          <p:nvPr>
            <p:ph type="title"/>
          </p:nvPr>
        </p:nvSpPr>
        <p:spPr>
          <a:xfrm>
            <a:off x="1154954" y="973668"/>
            <a:ext cx="8761413" cy="706964"/>
          </a:xfrm>
        </p:spPr>
        <p:txBody>
          <a:bodyPr>
            <a:normAutofit/>
          </a:bodyPr>
          <a:lstStyle/>
          <a:p>
            <a:r>
              <a:rPr lang="en-US">
                <a:solidFill>
                  <a:srgbClr val="EBEBEB"/>
                </a:solidFill>
              </a:rPr>
              <a:t>How did we Fixed it?</a:t>
            </a:r>
          </a:p>
        </p:txBody>
      </p:sp>
      <p:sp>
        <p:nvSpPr>
          <p:cNvPr id="3" name="Content Placeholder 2">
            <a:extLst>
              <a:ext uri="{FF2B5EF4-FFF2-40B4-BE49-F238E27FC236}">
                <a16:creationId xmlns:a16="http://schemas.microsoft.com/office/drawing/2014/main" xmlns="" id="{95552B34-A638-5955-C907-DB61139AFDD9}"/>
              </a:ext>
            </a:extLst>
          </p:cNvPr>
          <p:cNvSpPr>
            <a:spLocks noGrp="1"/>
          </p:cNvSpPr>
          <p:nvPr>
            <p:ph idx="1"/>
          </p:nvPr>
        </p:nvSpPr>
        <p:spPr>
          <a:xfrm>
            <a:off x="1154954" y="2603500"/>
            <a:ext cx="6397313" cy="3416300"/>
          </a:xfrm>
        </p:spPr>
        <p:txBody>
          <a:bodyPr anchor="ctr">
            <a:normAutofit/>
          </a:bodyPr>
          <a:lstStyle/>
          <a:p>
            <a:r>
              <a:rPr lang="en-US" sz="1700" dirty="0"/>
              <a:t>Get each user audio from Discord</a:t>
            </a:r>
          </a:p>
          <a:p>
            <a:r>
              <a:rPr lang="en-US" sz="1700" dirty="0"/>
              <a:t>Use Google AI Speech-to-Text API</a:t>
            </a:r>
          </a:p>
          <a:p>
            <a:r>
              <a:rPr lang="en-US" sz="1700" dirty="0">
                <a:hlinkClick r:id="rId2"/>
              </a:rPr>
              <a:t>https://cloud.google.com/speech-to-text</a:t>
            </a:r>
            <a:r>
              <a:rPr lang="en-US" sz="1700" dirty="0"/>
              <a:t> </a:t>
            </a:r>
          </a:p>
          <a:p>
            <a:r>
              <a:rPr lang="en-US" sz="1600" b="0" i="0" dirty="0">
                <a:solidFill>
                  <a:srgbClr val="374151"/>
                </a:solidFill>
                <a:effectLst/>
              </a:rPr>
              <a:t>When you use the API, your audio data is uploaded to Google Cloud and processed by the speech recognition models that are distributed across multiple servers. This allows the API to handle large volumes of data and provide quick results. The underlying infrastructure of Google Cloud uses distributed computing concepts to efficiently distribute and process data across multiple servers, ensuring high availability and scalability.</a:t>
            </a:r>
            <a:endParaRPr lang="en-US" sz="1700" dirty="0"/>
          </a:p>
          <a:p>
            <a:pPr marL="0" indent="0">
              <a:buNone/>
            </a:pPr>
            <a:endParaRPr lang="en-US" sz="1700" dirty="0"/>
          </a:p>
          <a:p>
            <a:endParaRPr lang="en-US" sz="1700" dirty="0"/>
          </a:p>
        </p:txBody>
      </p:sp>
      <p:pic>
        <p:nvPicPr>
          <p:cNvPr id="4" name="Picture 3" descr="Shape&#10;&#10;Description automatically generated">
            <a:extLst>
              <a:ext uri="{FF2B5EF4-FFF2-40B4-BE49-F238E27FC236}">
                <a16:creationId xmlns:a16="http://schemas.microsoft.com/office/drawing/2014/main" xmlns="" id="{C2F84FE3-EE7C-3D70-A931-9DC6C15C91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20571" y="3593351"/>
            <a:ext cx="3080048" cy="14323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xmlns="" val="30068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F372D-03E2-B1D7-13B8-4C4A9E20E7C0}"/>
              </a:ext>
            </a:extLst>
          </p:cNvPr>
          <p:cNvSpPr>
            <a:spLocks noGrp="1"/>
          </p:cNvSpPr>
          <p:nvPr>
            <p:ph type="title"/>
          </p:nvPr>
        </p:nvSpPr>
        <p:spPr/>
        <p:txBody>
          <a:bodyPr/>
          <a:lstStyle/>
          <a:p>
            <a:r>
              <a:rPr lang="en-IN" b="1"/>
              <a:t>Key Winning Features and Capabilities</a:t>
            </a:r>
            <a:endParaRPr lang="en-IN" b="1" dirty="0"/>
          </a:p>
        </p:txBody>
      </p:sp>
      <p:graphicFrame>
        <p:nvGraphicFramePr>
          <p:cNvPr id="5" name="Content Placeholder 2">
            <a:extLst>
              <a:ext uri="{FF2B5EF4-FFF2-40B4-BE49-F238E27FC236}">
                <a16:creationId xmlns:a16="http://schemas.microsoft.com/office/drawing/2014/main" xmlns="" id="{1FFE8409-7CA1-0B66-1EE6-502B732D6030}"/>
              </a:ext>
            </a:extLst>
          </p:cNvPr>
          <p:cNvGraphicFramePr>
            <a:graphicFrameLocks noGrp="1"/>
          </p:cNvGraphicFramePr>
          <p:nvPr>
            <p:ph idx="1"/>
            <p:extLst>
              <p:ext uri="{D42A27DB-BD31-4B8C-83A1-F6EECF244321}">
                <p14:modId xmlns:p14="http://schemas.microsoft.com/office/powerpoint/2010/main" xmlns="" val="3670972188"/>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9405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xmlns="" id="{2F448CB3-7B4F-45D7-B7C0-DF553DF614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xmlns="" id="{5C5305EA-7A88-413D-BE8A-47A02476F0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xmlns="" id="{FCA94DB5-FE56-4A3D-BC48-31B559519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xmlns="" id="{D04E5DD0-E460-CCB3-6B67-3F3BE8B60829}"/>
              </a:ext>
            </a:extLst>
          </p:cNvPr>
          <p:cNvSpPr>
            <a:spLocks noGrp="1"/>
          </p:cNvSpPr>
          <p:nvPr>
            <p:ph type="title"/>
          </p:nvPr>
        </p:nvSpPr>
        <p:spPr>
          <a:xfrm>
            <a:off x="1154954" y="973668"/>
            <a:ext cx="8761413" cy="706964"/>
          </a:xfrm>
        </p:spPr>
        <p:txBody>
          <a:bodyPr>
            <a:normAutofit/>
          </a:bodyPr>
          <a:lstStyle/>
          <a:p>
            <a:r>
              <a:rPr lang="en-IN" b="1">
                <a:solidFill>
                  <a:srgbClr val="FFFFFF"/>
                </a:solidFill>
              </a:rPr>
              <a:t>Key Winning Features and Capabilities</a:t>
            </a:r>
          </a:p>
        </p:txBody>
      </p:sp>
      <p:sp>
        <p:nvSpPr>
          <p:cNvPr id="13" name="Rectangle 12">
            <a:extLst>
              <a:ext uri="{FF2B5EF4-FFF2-40B4-BE49-F238E27FC236}">
                <a16:creationId xmlns:a16="http://schemas.microsoft.com/office/drawing/2014/main" xmlns="" id="{F9ED434F-8767-46CC-B26B-5AF62FF01E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xmlns="" id="{65E9F987-789C-866F-D721-90E232703BED}"/>
              </a:ext>
            </a:extLst>
          </p:cNvPr>
          <p:cNvGraphicFramePr>
            <a:graphicFrameLocks noGrp="1"/>
          </p:cNvGraphicFramePr>
          <p:nvPr>
            <p:ph idx="1"/>
            <p:extLst>
              <p:ext uri="{D42A27DB-BD31-4B8C-83A1-F6EECF244321}">
                <p14:modId xmlns:p14="http://schemas.microsoft.com/office/powerpoint/2010/main" xmlns="" val="85507824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8230648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B219AE65-9B94-44EA-BEF3-EF4BFA169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F0C81A57-9CD5-461B-8FFE-4A8CB6CFBE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xmlns="" id="{3086C462-37F4-494D-8292-CCB95221CC1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xmlns="" id="{2C7D2D64-353F-4802-AA48-A70CE6020B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5">
              <a:extLst>
                <a:ext uri="{FF2B5EF4-FFF2-40B4-BE49-F238E27FC236}">
                  <a16:creationId xmlns:a16="http://schemas.microsoft.com/office/drawing/2014/main" xmlns="" id="{30A6328F-CAA3-4052-BF4C-14BD47706E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xmlns="" id="{ED6B3701-4CCC-C1DA-9DC6-1A2D23EB4272}"/>
              </a:ext>
            </a:extLst>
          </p:cNvPr>
          <p:cNvSpPr>
            <a:spLocks noGrp="1"/>
          </p:cNvSpPr>
          <p:nvPr>
            <p:ph type="title"/>
          </p:nvPr>
        </p:nvSpPr>
        <p:spPr>
          <a:xfrm>
            <a:off x="1154954" y="855481"/>
            <a:ext cx="8761413" cy="898674"/>
          </a:xfrm>
        </p:spPr>
        <p:txBody>
          <a:bodyPr anchor="b">
            <a:normAutofit/>
          </a:bodyPr>
          <a:lstStyle/>
          <a:p>
            <a:r>
              <a:rPr lang="en-IN" b="1">
                <a:solidFill>
                  <a:schemeClr val="tx1"/>
                </a:solidFill>
              </a:rPr>
              <a:t>Justifications</a:t>
            </a:r>
          </a:p>
        </p:txBody>
      </p:sp>
      <p:sp>
        <p:nvSpPr>
          <p:cNvPr id="3" name="Content Placeholder 2">
            <a:extLst>
              <a:ext uri="{FF2B5EF4-FFF2-40B4-BE49-F238E27FC236}">
                <a16:creationId xmlns:a16="http://schemas.microsoft.com/office/drawing/2014/main" xmlns="" id="{37D95384-2582-7994-EF84-DE8DA82A1845}"/>
              </a:ext>
            </a:extLst>
          </p:cNvPr>
          <p:cNvSpPr>
            <a:spLocks noGrp="1"/>
          </p:cNvSpPr>
          <p:nvPr>
            <p:ph idx="1"/>
          </p:nvPr>
        </p:nvSpPr>
        <p:spPr>
          <a:xfrm>
            <a:off x="1154954" y="2079173"/>
            <a:ext cx="8182191" cy="3730689"/>
          </a:xfrm>
        </p:spPr>
        <p:txBody>
          <a:bodyPr anchor="ctr">
            <a:normAutofit/>
          </a:bodyPr>
          <a:lstStyle/>
          <a:p>
            <a:r>
              <a:rPr lang="en-IN">
                <a:solidFill>
                  <a:schemeClr val="tx1"/>
                </a:solidFill>
              </a:rPr>
              <a:t>The current Market Needs an cost effective Application which will transcribe the meetings in Discord with easy setup.</a:t>
            </a:r>
          </a:p>
          <a:p>
            <a:r>
              <a:rPr lang="en-IN">
                <a:solidFill>
                  <a:schemeClr val="tx1"/>
                </a:solidFill>
                <a:latin typeface="Arial Black" panose="020B0A04020102020204" pitchFamily="34" charset="0"/>
              </a:rPr>
              <a:t>Accessibility</a:t>
            </a:r>
            <a:r>
              <a:rPr lang="en-IN">
                <a:solidFill>
                  <a:schemeClr val="tx1"/>
                </a:solidFill>
              </a:rPr>
              <a:t>: By using Speech to text Services in Discord, users with hearing impairments will able to participate in the meeting and can communicate effectively </a:t>
            </a:r>
          </a:p>
          <a:p>
            <a:r>
              <a:rPr lang="en-IN">
                <a:solidFill>
                  <a:schemeClr val="tx1"/>
                </a:solidFill>
                <a:latin typeface="Arial Black" panose="020B0A04020102020204" pitchFamily="34" charset="0"/>
              </a:rPr>
              <a:t>Reduce Manual Effort: </a:t>
            </a:r>
            <a:r>
              <a:rPr lang="en-IN">
                <a:solidFill>
                  <a:schemeClr val="tx1"/>
                </a:solidFill>
              </a:rPr>
              <a:t>This Application reduces human manual note taking process as they can go through the transcription generated rather than listening the Entire Audio.</a:t>
            </a:r>
          </a:p>
        </p:txBody>
      </p:sp>
    </p:spTree>
    <p:extLst>
      <p:ext uri="{BB962C8B-B14F-4D97-AF65-F5344CB8AC3E}">
        <p14:creationId xmlns:p14="http://schemas.microsoft.com/office/powerpoint/2010/main" xmlns="" val="29672274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xmlns="" id="{08BCF048-8940-4354-B9EC-5AD74E283CE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xmlns="" id="{D024C14A-78BD-44B0-82BE-6A0D0A2706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xmlns="" id="{809F3D29-EDB1-4F1C-A0E0-36F28CE17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xmlns="" id="{5282F4AB-C7B8-4A86-9927-AA106AA27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xmlns="" id="{60B26874-5AFA-4D1E-94A9-53AF9790D7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xmlns="" id="{A1DA6C95-40F8-4305-89F6-17F6167C0B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xmlns="" id="{A2FA2D29-AEEE-4FFA-B233-94FBE84C9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xmlns="" id="{6DA5143E-FA8E-4EC1-99F7-35AE5AD4E3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F88CF76C-BD37-67A5-52D2-FD1642DBD6DD}"/>
              </a:ext>
            </a:extLst>
          </p:cNvPr>
          <p:cNvSpPr>
            <a:spLocks noGrp="1"/>
          </p:cNvSpPr>
          <p:nvPr>
            <p:ph type="title"/>
          </p:nvPr>
        </p:nvSpPr>
        <p:spPr>
          <a:xfrm>
            <a:off x="1154955" y="973667"/>
            <a:ext cx="2942210" cy="4833745"/>
          </a:xfrm>
        </p:spPr>
        <p:txBody>
          <a:bodyPr>
            <a:normAutofit/>
          </a:bodyPr>
          <a:lstStyle/>
          <a:p>
            <a:r>
              <a:rPr lang="en-IN" sz="3300" b="1">
                <a:solidFill>
                  <a:srgbClr val="EBEBEB"/>
                </a:solidFill>
              </a:rPr>
              <a:t>Justifications</a:t>
            </a:r>
            <a:endParaRPr lang="en-IN" sz="3300">
              <a:solidFill>
                <a:srgbClr val="EBEBEB"/>
              </a:solidFill>
            </a:endParaRPr>
          </a:p>
        </p:txBody>
      </p:sp>
      <p:sp>
        <p:nvSpPr>
          <p:cNvPr id="18" name="Rectangle 17">
            <a:extLst>
              <a:ext uri="{FF2B5EF4-FFF2-40B4-BE49-F238E27FC236}">
                <a16:creationId xmlns:a16="http://schemas.microsoft.com/office/drawing/2014/main" xmlns="" id="{CC28BCC9-4093-4FD5-83EB-7EC297F51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xmlns="" id="{F0E23387-3B27-3AB8-D16B-B84D885A94DD}"/>
              </a:ext>
            </a:extLst>
          </p:cNvPr>
          <p:cNvGraphicFramePr>
            <a:graphicFrameLocks noGrp="1"/>
          </p:cNvGraphicFramePr>
          <p:nvPr>
            <p:ph idx="1"/>
            <p:extLst>
              <p:ext uri="{D42A27DB-BD31-4B8C-83A1-F6EECF244321}">
                <p14:modId xmlns:p14="http://schemas.microsoft.com/office/powerpoint/2010/main" xmlns="" val="131919094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6192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EE692-088F-BF6C-6C4F-40CB42F341B6}"/>
              </a:ext>
            </a:extLst>
          </p:cNvPr>
          <p:cNvSpPr>
            <a:spLocks noGrp="1"/>
          </p:cNvSpPr>
          <p:nvPr>
            <p:ph type="title"/>
          </p:nvPr>
        </p:nvSpPr>
        <p:spPr>
          <a:xfrm>
            <a:off x="1154954" y="973668"/>
            <a:ext cx="8761413" cy="706964"/>
          </a:xfrm>
        </p:spPr>
        <p:txBody>
          <a:bodyPr>
            <a:normAutofit/>
          </a:bodyPr>
          <a:lstStyle/>
          <a:p>
            <a:r>
              <a:rPr lang="en-US">
                <a:solidFill>
                  <a:srgbClr val="EBEBEB"/>
                </a:solidFill>
              </a:rPr>
              <a:t>Plan we implemented </a:t>
            </a:r>
          </a:p>
        </p:txBody>
      </p:sp>
      <p:sp>
        <p:nvSpPr>
          <p:cNvPr id="3" name="Content Placeholder 2">
            <a:extLst>
              <a:ext uri="{FF2B5EF4-FFF2-40B4-BE49-F238E27FC236}">
                <a16:creationId xmlns:a16="http://schemas.microsoft.com/office/drawing/2014/main" xmlns="" id="{F858BF35-2683-6C14-8B6B-B99BA98D8B89}"/>
              </a:ext>
            </a:extLst>
          </p:cNvPr>
          <p:cNvSpPr>
            <a:spLocks noGrp="1"/>
          </p:cNvSpPr>
          <p:nvPr>
            <p:ph idx="1"/>
          </p:nvPr>
        </p:nvSpPr>
        <p:spPr>
          <a:xfrm>
            <a:off x="365760" y="2925232"/>
            <a:ext cx="10037993" cy="3086461"/>
          </a:xfrm>
        </p:spPr>
        <p:txBody>
          <a:bodyPr/>
          <a:lstStyle/>
          <a:p>
            <a:pPr marL="0" indent="0" algn="ctr" defTabSz="370332">
              <a:spcBef>
                <a:spcPts val="810"/>
              </a:spcBef>
              <a:buNone/>
            </a:pPr>
            <a:r>
              <a:rPr lang="en-US" sz="1458" b="0" i="0" kern="1200" dirty="0">
                <a:solidFill>
                  <a:schemeClr val="tx1">
                    <a:lumMod val="75000"/>
                    <a:lumOff val="25000"/>
                  </a:schemeClr>
                </a:solidFill>
                <a:latin typeface="+mn-lt"/>
                <a:ea typeface="+mn-ea"/>
                <a:cs typeface="+mn-cs"/>
              </a:rPr>
              <a:t>     </a:t>
            </a:r>
            <a:endParaRPr lang="en-US" dirty="0"/>
          </a:p>
        </p:txBody>
      </p:sp>
      <p:sp>
        <p:nvSpPr>
          <p:cNvPr id="4" name="Rectangle 3">
            <a:extLst>
              <a:ext uri="{FF2B5EF4-FFF2-40B4-BE49-F238E27FC236}">
                <a16:creationId xmlns:a16="http://schemas.microsoft.com/office/drawing/2014/main" xmlns="" id="{437F1B9A-2D63-B435-0310-B5F79C0BD29C}"/>
              </a:ext>
            </a:extLst>
          </p:cNvPr>
          <p:cNvSpPr/>
          <p:nvPr/>
        </p:nvSpPr>
        <p:spPr>
          <a:xfrm>
            <a:off x="1365901" y="2925232"/>
            <a:ext cx="1508282" cy="102617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70332">
              <a:spcAft>
                <a:spcPts val="600"/>
              </a:spcAft>
            </a:pPr>
            <a:r>
              <a:rPr lang="en-US" sz="1600" kern="1200" dirty="0">
                <a:solidFill>
                  <a:schemeClr val="lt1"/>
                </a:solidFill>
                <a:latin typeface="+mn-lt"/>
                <a:ea typeface="+mn-ea"/>
                <a:cs typeface="+mn-cs"/>
              </a:rPr>
              <a:t>Create discord server</a:t>
            </a:r>
            <a:endParaRPr lang="en-US" sz="1600" dirty="0"/>
          </a:p>
        </p:txBody>
      </p:sp>
      <p:sp>
        <p:nvSpPr>
          <p:cNvPr id="8" name="Arrow: Right 7">
            <a:extLst>
              <a:ext uri="{FF2B5EF4-FFF2-40B4-BE49-F238E27FC236}">
                <a16:creationId xmlns:a16="http://schemas.microsoft.com/office/drawing/2014/main" xmlns="" id="{BFC6F0C5-9886-7DE7-AC80-BCCF7FEDFDFC}"/>
              </a:ext>
            </a:extLst>
          </p:cNvPr>
          <p:cNvSpPr/>
          <p:nvPr/>
        </p:nvSpPr>
        <p:spPr>
          <a:xfrm>
            <a:off x="2901370" y="3394743"/>
            <a:ext cx="553857" cy="279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D4FD2C31-BC6E-502A-D99A-114633BC06E1}"/>
              </a:ext>
            </a:extLst>
          </p:cNvPr>
          <p:cNvSpPr/>
          <p:nvPr/>
        </p:nvSpPr>
        <p:spPr>
          <a:xfrm>
            <a:off x="3466408" y="2925232"/>
            <a:ext cx="1508282" cy="102617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70332">
              <a:spcAft>
                <a:spcPts val="600"/>
              </a:spcAft>
            </a:pPr>
            <a:r>
              <a:rPr lang="en-US" sz="1400" kern="1200" dirty="0">
                <a:solidFill>
                  <a:schemeClr val="lt1"/>
                </a:solidFill>
                <a:latin typeface="+mn-lt"/>
                <a:ea typeface="+mn-ea"/>
                <a:cs typeface="+mn-cs"/>
              </a:rPr>
              <a:t>Create discord bot &amp; add it to discord server </a:t>
            </a:r>
            <a:endParaRPr lang="en-US" sz="1400" dirty="0"/>
          </a:p>
        </p:txBody>
      </p:sp>
      <p:sp>
        <p:nvSpPr>
          <p:cNvPr id="10" name="Arrow: Right 9">
            <a:extLst>
              <a:ext uri="{FF2B5EF4-FFF2-40B4-BE49-F238E27FC236}">
                <a16:creationId xmlns:a16="http://schemas.microsoft.com/office/drawing/2014/main" xmlns="" id="{DCD103B7-CEDE-B4F5-2DD7-1924ED47F953}"/>
              </a:ext>
            </a:extLst>
          </p:cNvPr>
          <p:cNvSpPr/>
          <p:nvPr/>
        </p:nvSpPr>
        <p:spPr>
          <a:xfrm>
            <a:off x="4978089" y="3448216"/>
            <a:ext cx="584446" cy="292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D9B81263-D82A-B2D7-6D75-32253BE6D5C8}"/>
              </a:ext>
            </a:extLst>
          </p:cNvPr>
          <p:cNvSpPr/>
          <p:nvPr/>
        </p:nvSpPr>
        <p:spPr>
          <a:xfrm>
            <a:off x="5565934" y="2925232"/>
            <a:ext cx="1930029" cy="110439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70332">
              <a:spcAft>
                <a:spcPts val="600"/>
              </a:spcAft>
            </a:pPr>
            <a:r>
              <a:rPr lang="en-US" sz="1458" kern="1200">
                <a:solidFill>
                  <a:schemeClr val="lt1"/>
                </a:solidFill>
                <a:latin typeface="+mn-lt"/>
                <a:ea typeface="+mn-ea"/>
                <a:cs typeface="+mn-cs"/>
              </a:rPr>
              <a:t>Extract each user audio from discord meeting using discord API</a:t>
            </a:r>
            <a:endParaRPr lang="en-US"/>
          </a:p>
        </p:txBody>
      </p:sp>
      <p:sp>
        <p:nvSpPr>
          <p:cNvPr id="12" name="Arrow: Right 11">
            <a:extLst>
              <a:ext uri="{FF2B5EF4-FFF2-40B4-BE49-F238E27FC236}">
                <a16:creationId xmlns:a16="http://schemas.microsoft.com/office/drawing/2014/main" xmlns="" id="{2CC1013A-04BF-AD69-DC02-568095AFDDB5}"/>
              </a:ext>
            </a:extLst>
          </p:cNvPr>
          <p:cNvSpPr/>
          <p:nvPr/>
        </p:nvSpPr>
        <p:spPr>
          <a:xfrm>
            <a:off x="7516351" y="3523269"/>
            <a:ext cx="557261" cy="244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68A79EA4-2D09-B559-7339-DFC8B06E379F}"/>
              </a:ext>
            </a:extLst>
          </p:cNvPr>
          <p:cNvSpPr/>
          <p:nvPr/>
        </p:nvSpPr>
        <p:spPr>
          <a:xfrm>
            <a:off x="8073610" y="2921284"/>
            <a:ext cx="1644018" cy="116440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70332">
              <a:spcAft>
                <a:spcPts val="600"/>
              </a:spcAft>
            </a:pPr>
            <a:r>
              <a:rPr lang="en-US" sz="1458" kern="1200" dirty="0">
                <a:solidFill>
                  <a:schemeClr val="lt1"/>
                </a:solidFill>
                <a:latin typeface="+mn-lt"/>
                <a:ea typeface="+mn-ea"/>
                <a:cs typeface="+mn-cs"/>
              </a:rPr>
              <a:t>Pass each user audio to Google speech to text API </a:t>
            </a:r>
            <a:endParaRPr lang="en-US" dirty="0"/>
          </a:p>
        </p:txBody>
      </p:sp>
      <p:sp>
        <p:nvSpPr>
          <p:cNvPr id="14" name="Arrow: Down 13">
            <a:extLst>
              <a:ext uri="{FF2B5EF4-FFF2-40B4-BE49-F238E27FC236}">
                <a16:creationId xmlns:a16="http://schemas.microsoft.com/office/drawing/2014/main" xmlns="" id="{F56DCEB4-6274-71FA-1FE1-88608BB5665C}"/>
              </a:ext>
            </a:extLst>
          </p:cNvPr>
          <p:cNvSpPr/>
          <p:nvPr/>
        </p:nvSpPr>
        <p:spPr>
          <a:xfrm>
            <a:off x="8732241" y="4104065"/>
            <a:ext cx="278925" cy="455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4BB94ADA-02CB-2BB2-A90D-3F824A73849F}"/>
              </a:ext>
            </a:extLst>
          </p:cNvPr>
          <p:cNvSpPr/>
          <p:nvPr/>
        </p:nvSpPr>
        <p:spPr>
          <a:xfrm>
            <a:off x="8113964" y="4563336"/>
            <a:ext cx="1515480" cy="96841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70332">
              <a:spcAft>
                <a:spcPts val="600"/>
              </a:spcAft>
            </a:pPr>
            <a:r>
              <a:rPr lang="en-US" sz="1458" kern="1200">
                <a:solidFill>
                  <a:schemeClr val="lt1"/>
                </a:solidFill>
                <a:latin typeface="+mn-lt"/>
                <a:ea typeface="+mn-ea"/>
                <a:cs typeface="+mn-cs"/>
              </a:rPr>
              <a:t>Get each user transcripts from Google API</a:t>
            </a:r>
            <a:endParaRPr lang="en-US"/>
          </a:p>
        </p:txBody>
      </p:sp>
      <p:sp>
        <p:nvSpPr>
          <p:cNvPr id="16" name="Arrow: Left 15">
            <a:extLst>
              <a:ext uri="{FF2B5EF4-FFF2-40B4-BE49-F238E27FC236}">
                <a16:creationId xmlns:a16="http://schemas.microsoft.com/office/drawing/2014/main" xmlns="" id="{61F90B92-6052-1E77-207A-1F504E105BBB}"/>
              </a:ext>
            </a:extLst>
          </p:cNvPr>
          <p:cNvSpPr/>
          <p:nvPr/>
        </p:nvSpPr>
        <p:spPr>
          <a:xfrm>
            <a:off x="7516093" y="4841193"/>
            <a:ext cx="557261" cy="2443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097ADCDB-523D-6387-6FA8-D035D40037C7}"/>
              </a:ext>
            </a:extLst>
          </p:cNvPr>
          <p:cNvSpPr/>
          <p:nvPr/>
        </p:nvSpPr>
        <p:spPr>
          <a:xfrm>
            <a:off x="5709698" y="4481012"/>
            <a:ext cx="1801495" cy="96471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70332">
              <a:spcAft>
                <a:spcPts val="600"/>
              </a:spcAft>
            </a:pPr>
            <a:r>
              <a:rPr lang="en-US" sz="1458" kern="1200" dirty="0">
                <a:solidFill>
                  <a:schemeClr val="lt1"/>
                </a:solidFill>
                <a:latin typeface="+mn-lt"/>
                <a:ea typeface="+mn-ea"/>
                <a:cs typeface="+mn-cs"/>
              </a:rPr>
              <a:t>Pass transcript to separate channel In discord</a:t>
            </a:r>
            <a:endParaRPr lang="en-US" dirty="0"/>
          </a:p>
        </p:txBody>
      </p:sp>
      <p:sp>
        <p:nvSpPr>
          <p:cNvPr id="18" name="Arrow: Left 17">
            <a:extLst>
              <a:ext uri="{FF2B5EF4-FFF2-40B4-BE49-F238E27FC236}">
                <a16:creationId xmlns:a16="http://schemas.microsoft.com/office/drawing/2014/main" xmlns="" id="{8B2FAD9D-95AD-7360-A347-E63EE4135449}"/>
              </a:ext>
            </a:extLst>
          </p:cNvPr>
          <p:cNvSpPr/>
          <p:nvPr/>
        </p:nvSpPr>
        <p:spPr>
          <a:xfrm>
            <a:off x="4952356" y="4828802"/>
            <a:ext cx="713567" cy="2922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6D2992C7-3678-99F9-B940-E0DAAEE3B5AD}"/>
              </a:ext>
            </a:extLst>
          </p:cNvPr>
          <p:cNvSpPr/>
          <p:nvPr/>
        </p:nvSpPr>
        <p:spPr>
          <a:xfrm>
            <a:off x="3642698" y="4546774"/>
            <a:ext cx="1331992" cy="85628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70332">
              <a:spcAft>
                <a:spcPts val="600"/>
              </a:spcAft>
            </a:pPr>
            <a:r>
              <a:rPr lang="en-US" sz="1458" kern="1200" dirty="0">
                <a:solidFill>
                  <a:schemeClr val="lt1"/>
                </a:solidFill>
                <a:latin typeface="+mn-lt"/>
                <a:ea typeface="+mn-ea"/>
                <a:cs typeface="+mn-cs"/>
              </a:rPr>
              <a:t>Test and deploy</a:t>
            </a:r>
            <a:endParaRPr lang="en-US" dirty="0"/>
          </a:p>
        </p:txBody>
      </p:sp>
    </p:spTree>
    <p:extLst>
      <p:ext uri="{BB962C8B-B14F-4D97-AF65-F5344CB8AC3E}">
        <p14:creationId xmlns:p14="http://schemas.microsoft.com/office/powerpoint/2010/main" xmlns="" val="3348080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3700</TotalTime>
  <Words>808</Words>
  <Application>Microsoft Office PowerPoint</Application>
  <PresentationFormat>Custom</PresentationFormat>
  <Paragraphs>68</Paragraphs>
  <Slides>14</Slides>
  <Notes>0</Notes>
  <HiddenSlides>0</HiddenSlides>
  <MMClips>1</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THE WHO </vt:lpstr>
      <vt:lpstr>Discord Users Charts :</vt:lpstr>
      <vt:lpstr>The Pain we solved </vt:lpstr>
      <vt:lpstr>How did we Fixed it?</vt:lpstr>
      <vt:lpstr>Key Winning Features and Capabilities</vt:lpstr>
      <vt:lpstr>Key Winning Features and Capabilities</vt:lpstr>
      <vt:lpstr>Justifications</vt:lpstr>
      <vt:lpstr>Justifications</vt:lpstr>
      <vt:lpstr>Plan we implemented </vt:lpstr>
      <vt:lpstr>Recorded video </vt:lpstr>
      <vt:lpstr>Current status of the project</vt:lpstr>
      <vt:lpstr>How can we make profit?</vt:lpstr>
      <vt:lpstr>Team Members and contributions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WHO</dc:title>
  <dc:creator>lokesh ramanaboyina</dc:creator>
  <cp:lastModifiedBy>Sachin</cp:lastModifiedBy>
  <cp:revision>36</cp:revision>
  <dcterms:created xsi:type="dcterms:W3CDTF">2023-03-06T23:33:13Z</dcterms:created>
  <dcterms:modified xsi:type="dcterms:W3CDTF">2023-04-14T18:03:54Z</dcterms:modified>
</cp:coreProperties>
</file>