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pPr marL="0" marR="0" lvl="0" indent="0" algn="r" rtl="0">
                <a:spcBef>
                  <a:spcPts val="0"/>
                </a:spcBef>
                <a:spcAft>
                  <a:spcPts val="0"/>
                </a:spcAft>
                <a:buNone/>
              </a:p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pPr marL="0" lvl="0" indent="0" algn="r" rtl="0">
                <a:spcBef>
                  <a:spcPts val="0"/>
                </a:spcBef>
                <a:spcAft>
                  <a:spcPts val="0"/>
                </a:spcAft>
                <a:buNone/>
              </a:pPr>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279400" y="279400"/>
            <a:ext cx="2497247" cy="123990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3600" dirty="0">
                <a:solidFill>
                  <a:srgbClr val="D4DF33"/>
                </a:solidFill>
              </a:rPr>
              <a:t>Executive </a:t>
            </a:r>
            <a:r>
              <a:rPr lang="en-US" sz="3600" dirty="0" smtClean="0">
                <a:solidFill>
                  <a:srgbClr val="D4DF33"/>
                </a:solidFill>
              </a:rPr>
              <a:t>Summary </a:t>
            </a:r>
            <a:endParaRPr sz="3600" dirty="0"/>
          </a:p>
        </p:txBody>
      </p:sp>
      <p:sp>
        <p:nvSpPr>
          <p:cNvPr id="512" name="Google Shape;512;p1"/>
          <p:cNvSpPr txBox="1"/>
          <p:nvPr/>
        </p:nvSpPr>
        <p:spPr>
          <a:xfrm>
            <a:off x="4216400" y="1358900"/>
            <a:ext cx="7573694" cy="34417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pPr>
            <a:r>
              <a:rPr lang="en-US" sz="1600" dirty="0" smtClean="0">
                <a:latin typeface="Trebuchet MS"/>
                <a:ea typeface="Trebuchet MS"/>
                <a:cs typeface="Trebuchet MS"/>
                <a:sym typeface="Trebuchet MS"/>
              </a:rPr>
              <a:t>Situation</a:t>
            </a:r>
            <a:endParaRPr lang="en-US" dirty="0" smtClean="0">
              <a:ea typeface="Trebuchet MS"/>
            </a:endParaRPr>
          </a:p>
          <a:p>
            <a:pPr marL="108000" marR="0" lvl="1" indent="0" rtl="0">
              <a:lnSpc>
                <a:spcPct val="90000"/>
              </a:lnSpc>
              <a:spcBef>
                <a:spcPts val="0"/>
              </a:spcBef>
              <a:spcAft>
                <a:spcPts val="0"/>
              </a:spcAft>
              <a:buClr>
                <a:schemeClr val="bg2"/>
              </a:buClr>
              <a:buSzPts val="1600"/>
              <a:buFont typeface="Arial" pitchFamily="34" charset="0"/>
              <a:buChar char="•"/>
            </a:pPr>
            <a:r>
              <a:rPr lang="en-US" sz="1600" dirty="0" smtClean="0">
                <a:solidFill>
                  <a:schemeClr val="tx1">
                    <a:lumMod val="75000"/>
                  </a:schemeClr>
                </a:solidFill>
                <a:latin typeface="Trebuchet MS"/>
                <a:ea typeface="Trebuchet MS"/>
                <a:cs typeface="Trebuchet MS"/>
                <a:sym typeface="Trebuchet MS"/>
              </a:rPr>
              <a:t> </a:t>
            </a:r>
            <a:r>
              <a:rPr lang="en-US" sz="1600" b="0" i="0" u="none" strike="noStrike" cap="none" dirty="0" smtClean="0">
                <a:solidFill>
                  <a:schemeClr val="tx1">
                    <a:lumMod val="75000"/>
                  </a:schemeClr>
                </a:solidFill>
                <a:latin typeface="Trebuchet MS"/>
                <a:ea typeface="Trebuchet MS"/>
                <a:cs typeface="Trebuchet MS"/>
                <a:sym typeface="Trebuchet MS"/>
              </a:rPr>
              <a:t>Gas and Electricity Supplies to Small and Medium Sized enterprises. </a:t>
            </a:r>
            <a:endParaRPr sz="1600" b="0" i="0" u="none" strike="noStrike" cap="none" dirty="0">
              <a:solidFill>
                <a:schemeClr val="tx1">
                  <a:lumMod val="75000"/>
                </a:schemeClr>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pPr>
            <a:endParaRPr lang="en-US" sz="1600"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pPr>
            <a:r>
              <a:rPr lang="en-US" sz="1600" dirty="0" smtClean="0">
                <a:latin typeface="Trebuchet MS"/>
                <a:ea typeface="Trebuchet MS"/>
                <a:cs typeface="Trebuchet MS"/>
                <a:sym typeface="Trebuchet MS"/>
              </a:rPr>
              <a:t>Complication</a:t>
            </a:r>
            <a:endParaRPr lang="en-US" dirty="0">
              <a:ea typeface="Trebuchet MS"/>
            </a:endParaRPr>
          </a:p>
          <a:p>
            <a:pPr marL="108000" marR="0" lvl="1" indent="0" rtl="0">
              <a:lnSpc>
                <a:spcPct val="90000"/>
              </a:lnSpc>
              <a:spcBef>
                <a:spcPts val="300"/>
              </a:spcBef>
              <a:spcAft>
                <a:spcPts val="0"/>
              </a:spcAft>
              <a:buClr>
                <a:srgbClr val="28BA73"/>
              </a:buClr>
              <a:buSzPts val="1600"/>
              <a:buFont typeface="Arial" pitchFamily="34" charset="0"/>
              <a:buChar char="•"/>
            </a:pPr>
            <a:r>
              <a:rPr lang="en-US" sz="1600" dirty="0" smtClean="0">
                <a:solidFill>
                  <a:schemeClr val="tx1">
                    <a:lumMod val="50000"/>
                  </a:schemeClr>
                </a:solidFill>
                <a:latin typeface="Trebuchet MS"/>
                <a:ea typeface="Trebuchet MS"/>
                <a:cs typeface="Trebuchet MS"/>
                <a:sym typeface="Trebuchet MS"/>
              </a:rPr>
              <a:t> </a:t>
            </a:r>
            <a:r>
              <a:rPr lang="en-US" sz="1600" dirty="0" smtClean="0">
                <a:solidFill>
                  <a:schemeClr val="tx1">
                    <a:lumMod val="75000"/>
                  </a:schemeClr>
                </a:solidFill>
                <a:latin typeface="Trebuchet MS"/>
                <a:ea typeface="Trebuchet MS"/>
                <a:cs typeface="Trebuchet MS"/>
                <a:sym typeface="Trebuchet MS"/>
              </a:rPr>
              <a:t>Customers Leaving Company moving for better </a:t>
            </a:r>
            <a:r>
              <a:rPr lang="en-US" sz="1600" dirty="0" smtClean="0">
                <a:solidFill>
                  <a:schemeClr val="tx1">
                    <a:lumMod val="75000"/>
                  </a:schemeClr>
                </a:solidFill>
              </a:rPr>
              <a:t>offers from other energy   provider </a:t>
            </a:r>
            <a:r>
              <a:rPr lang="en-US" sz="1600" dirty="0" smtClean="0">
                <a:solidFill>
                  <a:schemeClr val="tx1">
                    <a:lumMod val="75000"/>
                  </a:schemeClr>
                </a:solidFill>
                <a:latin typeface="Trebuchet MS"/>
                <a:ea typeface="Trebuchet MS"/>
                <a:cs typeface="Trebuchet MS"/>
                <a:sym typeface="Trebuchet MS"/>
              </a:rPr>
              <a:t>  </a:t>
            </a:r>
          </a:p>
          <a:p>
            <a:pPr marL="550800" marR="0" lvl="2" indent="-114399" algn="l" rtl="0">
              <a:lnSpc>
                <a:spcPct val="90000"/>
              </a:lnSpc>
              <a:spcBef>
                <a:spcPts val="0"/>
              </a:spcBef>
              <a:spcAft>
                <a:spcPts val="0"/>
              </a:spcAft>
              <a:buClr>
                <a:srgbClr val="28BA73"/>
              </a:buClr>
              <a:buSzPts val="1600"/>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pPr>
            <a:r>
              <a:rPr lang="en-US" sz="1600" dirty="0" smtClean="0">
                <a:latin typeface="Trebuchet MS"/>
                <a:ea typeface="Trebuchet MS"/>
                <a:cs typeface="Trebuchet MS"/>
                <a:sym typeface="Trebuchet MS"/>
              </a:rPr>
              <a:t>Question</a:t>
            </a:r>
            <a:endParaRPr lang="en-US" dirty="0">
              <a:ea typeface="Trebuchet MS"/>
            </a:endParaRPr>
          </a:p>
          <a:p>
            <a:pPr marL="108000" lvl="2">
              <a:lnSpc>
                <a:spcPct val="90000"/>
              </a:lnSpc>
              <a:spcBef>
                <a:spcPts val="300"/>
              </a:spcBef>
              <a:buClr>
                <a:srgbClr val="28BA73"/>
              </a:buClr>
              <a:buSzPts val="1600"/>
              <a:buFont typeface="Arial" pitchFamily="34" charset="0"/>
              <a:buChar char="•"/>
            </a:pPr>
            <a:r>
              <a:rPr lang="en-US" sz="1600" dirty="0" smtClean="0">
                <a:solidFill>
                  <a:schemeClr val="dk1"/>
                </a:solidFill>
                <a:latin typeface="Trebuchet MS"/>
                <a:ea typeface="Trebuchet MS"/>
                <a:cs typeface="Trebuchet MS"/>
                <a:sym typeface="Trebuchet MS"/>
              </a:rPr>
              <a:t> </a:t>
            </a:r>
            <a:r>
              <a:rPr lang="en-US" sz="1600" dirty="0" smtClean="0">
                <a:solidFill>
                  <a:schemeClr val="tx1">
                    <a:lumMod val="75000"/>
                  </a:schemeClr>
                </a:solidFill>
                <a:latin typeface="Trebuchet MS"/>
                <a:ea typeface="Trebuchet MS"/>
                <a:cs typeface="Trebuchet MS"/>
                <a:sym typeface="Trebuchet MS"/>
              </a:rPr>
              <a:t>Implement personalized loyalty program based on customer usage patterns coupled with proactive customer support initiatives</a:t>
            </a:r>
            <a:endParaRPr sz="1600" dirty="0">
              <a:solidFill>
                <a:schemeClr val="tx1">
                  <a:lumMod val="75000"/>
                </a:schemeClr>
              </a:solidFill>
              <a:latin typeface="Trebuchet MS"/>
              <a:ea typeface="Trebuchet MS"/>
              <a:cs typeface="Trebuchet MS"/>
              <a:sym typeface="Trebuchet MS"/>
            </a:endParaRPr>
          </a:p>
          <a:p>
            <a:pPr marL="0" marR="0" lvl="0" indent="0" algn="l" rtl="0">
              <a:lnSpc>
                <a:spcPct val="100000"/>
              </a:lnSpc>
              <a:spcBef>
                <a:spcPts val="300"/>
              </a:spcBef>
              <a:spcAft>
                <a:spcPts val="0"/>
              </a:spcAft>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Clr>
                <a:schemeClr val="bg2"/>
              </a:buClr>
            </a:pPr>
            <a:r>
              <a:rPr lang="en-US" sz="1600" dirty="0" smtClean="0">
                <a:latin typeface="Trebuchet MS"/>
                <a:ea typeface="Trebuchet MS"/>
                <a:cs typeface="Trebuchet MS"/>
                <a:sym typeface="Trebuchet MS"/>
              </a:rPr>
              <a:t>  Answer</a:t>
            </a:r>
          </a:p>
          <a:p>
            <a:pPr lvl="4" algn="ctr">
              <a:spcBef>
                <a:spcPts val="300"/>
              </a:spcBef>
              <a:buClr>
                <a:schemeClr val="bg2"/>
              </a:buClr>
              <a:buFont typeface="Arial" pitchFamily="34" charset="0"/>
              <a:buChar char="•"/>
            </a:pPr>
            <a:r>
              <a:rPr lang="en-US" sz="1600" dirty="0" smtClean="0">
                <a:latin typeface="Trebuchet MS"/>
                <a:ea typeface="Trebuchet MS"/>
                <a:cs typeface="Trebuchet MS"/>
                <a:sym typeface="Trebuchet MS"/>
              </a:rPr>
              <a:t> </a:t>
            </a:r>
            <a:r>
              <a:rPr lang="en-US" sz="1600" dirty="0" smtClean="0">
                <a:solidFill>
                  <a:schemeClr val="tx1">
                    <a:lumMod val="75000"/>
                  </a:schemeClr>
                </a:solidFill>
                <a:latin typeface="Trebuchet MS"/>
                <a:ea typeface="Trebuchet MS"/>
                <a:cs typeface="Trebuchet MS"/>
                <a:sym typeface="Trebuchet MS"/>
              </a:rPr>
              <a:t>Running Campaign, Customer Feedback, Quick Service, Discount </a:t>
            </a:r>
            <a:r>
              <a:rPr lang="en-US" sz="1600" dirty="0" err="1" smtClean="0">
                <a:solidFill>
                  <a:schemeClr val="tx1">
                    <a:lumMod val="75000"/>
                  </a:schemeClr>
                </a:solidFill>
                <a:latin typeface="Trebuchet MS"/>
                <a:ea typeface="Trebuchet MS"/>
                <a:cs typeface="Trebuchet MS"/>
                <a:sym typeface="Trebuchet MS"/>
              </a:rPr>
              <a:t>Startegy</a:t>
            </a:r>
            <a:r>
              <a:rPr lang="en-US" sz="1600" dirty="0" smtClean="0">
                <a:solidFill>
                  <a:schemeClr val="tx1">
                    <a:lumMod val="75000"/>
                  </a:schemeClr>
                </a:solidFill>
                <a:latin typeface="Trebuchet MS"/>
                <a:ea typeface="Trebuchet MS"/>
                <a:cs typeface="Trebuchet MS"/>
                <a:sym typeface="Trebuchet MS"/>
              </a:rPr>
              <a:t>                </a:t>
            </a:r>
          </a:p>
          <a:p>
            <a:pPr marL="0" marR="0" lvl="0" indent="0" algn="l" rtl="0">
              <a:lnSpc>
                <a:spcPct val="100000"/>
              </a:lnSpc>
              <a:spcBef>
                <a:spcPts val="300"/>
              </a:spcBef>
              <a:spcAft>
                <a:spcPts val="0"/>
              </a:spcAft>
              <a:buClr>
                <a:schemeClr val="bg2"/>
              </a:buClr>
            </a:pPr>
            <a:r>
              <a:rPr lang="en-US" sz="1600" dirty="0" smtClean="0">
                <a:solidFill>
                  <a:schemeClr val="tx1">
                    <a:lumMod val="75000"/>
                  </a:schemeClr>
                </a:solidFill>
                <a:latin typeface="Trebuchet MS"/>
                <a:ea typeface="Trebuchet MS"/>
                <a:cs typeface="Trebuchet MS"/>
                <a:sym typeface="Trebuchet MS"/>
              </a:rPr>
              <a:t> </a:t>
            </a:r>
          </a:p>
          <a:p>
            <a:pPr marL="0" marR="0" lvl="0" indent="0" algn="l" rtl="0">
              <a:lnSpc>
                <a:spcPct val="100000"/>
              </a:lnSpc>
              <a:spcBef>
                <a:spcPts val="300"/>
              </a:spcBef>
              <a:spcAft>
                <a:spcPts val="0"/>
              </a:spcAft>
              <a:buFont typeface="Arial" pitchFamily="34" charset="0"/>
              <a:buChar char="•"/>
            </a:pPr>
            <a:endParaRPr lang="en-US" sz="1600" dirty="0" smtClean="0">
              <a:latin typeface="Trebuchet MS"/>
              <a:ea typeface="Trebuchet MS"/>
              <a:cs typeface="Trebuchet MS"/>
              <a:sym typeface="Trebuchet MS"/>
            </a:endParaRPr>
          </a:p>
        </p:txBody>
      </p:sp>
      <p:sp>
        <p:nvSpPr>
          <p:cNvPr id="513" name="Google Shape;513;p1"/>
          <p:cNvSpPr txBox="1"/>
          <p:nvPr/>
        </p:nvSpPr>
        <p:spPr>
          <a:xfrm>
            <a:off x="247975" y="1547446"/>
            <a:ext cx="3015730" cy="4979961"/>
          </a:xfrm>
          <a:prstGeom prst="rect">
            <a:avLst/>
          </a:prstGeom>
          <a:noFill/>
          <a:ln>
            <a:noFill/>
          </a:ln>
        </p:spPr>
        <p:txBody>
          <a:bodyPr spcFirstLastPara="1" wrap="square" lIns="91425" tIns="45700" rIns="91425" bIns="45700" anchor="t" anchorCtr="0">
            <a:noAutofit/>
          </a:bodyPr>
          <a:lstStyle/>
          <a:p>
            <a:pPr lvl="0">
              <a:spcBef>
                <a:spcPts val="300"/>
              </a:spcBef>
              <a:buSzPct val="98000"/>
              <a:buFont typeface="Arial" pitchFamily="34" charset="0"/>
              <a:buChar char="•"/>
            </a:pPr>
            <a:r>
              <a:rPr lang="en-US" sz="1700" b="1" dirty="0" smtClean="0">
                <a:solidFill>
                  <a:schemeClr val="bg1"/>
                </a:solidFill>
                <a:latin typeface="Calibri" pitchFamily="34" charset="0"/>
                <a:cs typeface="Calibri" pitchFamily="34" charset="0"/>
              </a:rPr>
              <a:t>  </a:t>
            </a:r>
            <a:r>
              <a:rPr lang="en-US" sz="1500" b="1" dirty="0" smtClean="0">
                <a:solidFill>
                  <a:schemeClr val="bg1"/>
                </a:solidFill>
                <a:latin typeface="Calibri" pitchFamily="34" charset="0"/>
                <a:cs typeface="Calibri" pitchFamily="34" charset="0"/>
              </a:rPr>
              <a:t>XYZ </a:t>
            </a:r>
            <a:r>
              <a:rPr lang="en-US" sz="1500" dirty="0" smtClean="0">
                <a:solidFill>
                  <a:schemeClr val="bg1"/>
                </a:solidFill>
                <a:latin typeface="Calibri" pitchFamily="34" charset="0"/>
                <a:cs typeface="Calibri" pitchFamily="34" charset="0"/>
              </a:rPr>
              <a:t>is a major gas and electricity utility that supplies to small and medium sized enterprises</a:t>
            </a:r>
          </a:p>
          <a:p>
            <a:pPr lvl="0">
              <a:spcBef>
                <a:spcPts val="300"/>
              </a:spcBef>
              <a:buFont typeface="Arial" pitchFamily="34" charset="0"/>
              <a:buChar char="•"/>
            </a:pPr>
            <a:r>
              <a:rPr lang="en-US" sz="1500" dirty="0" smtClean="0">
                <a:solidFill>
                  <a:schemeClr val="bg1"/>
                </a:solidFill>
                <a:latin typeface="Calibri" pitchFamily="34" charset="0"/>
                <a:cs typeface="Calibri" pitchFamily="34" charset="0"/>
              </a:rPr>
              <a:t>  The energy market has had a lot of change in recent years and there are more options than ever for customers to choose .</a:t>
            </a:r>
          </a:p>
          <a:p>
            <a:pPr lvl="0">
              <a:spcBef>
                <a:spcPts val="300"/>
              </a:spcBef>
              <a:buFont typeface="Arial" pitchFamily="34" charset="0"/>
              <a:buChar char="•"/>
            </a:pPr>
            <a:r>
              <a:rPr lang="en-US" sz="1500" dirty="0" smtClean="0">
                <a:solidFill>
                  <a:schemeClr val="bg1"/>
                </a:solidFill>
                <a:latin typeface="Calibri" pitchFamily="34" charset="0"/>
                <a:cs typeface="Calibri" pitchFamily="34" charset="0"/>
              </a:rPr>
              <a:t>  XYZ are concerned about their customers leaving for better offers from other energy providers. When a customer leaves to use another service provider, this is called </a:t>
            </a:r>
            <a:r>
              <a:rPr lang="en-US" sz="1500" b="1" dirty="0" smtClean="0">
                <a:solidFill>
                  <a:schemeClr val="bg1"/>
                </a:solidFill>
                <a:latin typeface="Calibri" pitchFamily="34" charset="0"/>
                <a:cs typeface="Calibri" pitchFamily="34" charset="0"/>
              </a:rPr>
              <a:t>churn</a:t>
            </a:r>
          </a:p>
          <a:p>
            <a:pPr>
              <a:spcBef>
                <a:spcPts val="300"/>
              </a:spcBef>
              <a:buFont typeface="Arial" pitchFamily="34" charset="0"/>
              <a:buChar char="•"/>
            </a:pPr>
            <a:r>
              <a:rPr lang="en-US" sz="1500" dirty="0" smtClean="0">
                <a:solidFill>
                  <a:schemeClr val="bg1"/>
                </a:solidFill>
                <a:latin typeface="Calibri" pitchFamily="34" charset="0"/>
                <a:cs typeface="Calibri" pitchFamily="34" charset="0"/>
              </a:rPr>
              <a:t>  This is becoming a big issue </a:t>
            </a:r>
            <a:r>
              <a:rPr lang="en-US" sz="1500" smtClean="0">
                <a:solidFill>
                  <a:schemeClr val="bg1"/>
                </a:solidFill>
                <a:latin typeface="Calibri" pitchFamily="34" charset="0"/>
                <a:cs typeface="Calibri" pitchFamily="34" charset="0"/>
              </a:rPr>
              <a:t>for XYZ </a:t>
            </a:r>
            <a:r>
              <a:rPr lang="en-US" sz="1500" dirty="0" smtClean="0">
                <a:solidFill>
                  <a:schemeClr val="bg1"/>
                </a:solidFill>
                <a:latin typeface="Calibri" pitchFamily="34" charset="0"/>
                <a:cs typeface="Calibri" pitchFamily="34" charset="0"/>
              </a:rPr>
              <a:t>and they have </a:t>
            </a:r>
            <a:r>
              <a:rPr lang="en-US" sz="1500" smtClean="0">
                <a:solidFill>
                  <a:schemeClr val="bg1"/>
                </a:solidFill>
                <a:latin typeface="Calibri" pitchFamily="34" charset="0"/>
                <a:cs typeface="Calibri" pitchFamily="34" charset="0"/>
              </a:rPr>
              <a:t>engaged </a:t>
            </a:r>
            <a:r>
              <a:rPr lang="en-US" sz="1500" smtClean="0">
                <a:solidFill>
                  <a:schemeClr val="bg1"/>
                </a:solidFill>
                <a:latin typeface="Calibri" pitchFamily="34" charset="0"/>
                <a:cs typeface="Calibri" pitchFamily="34" charset="0"/>
              </a:rPr>
              <a:t> </a:t>
            </a:r>
            <a:r>
              <a:rPr lang="en-US" sz="1500" dirty="0" smtClean="0">
                <a:solidFill>
                  <a:schemeClr val="bg1"/>
                </a:solidFill>
                <a:latin typeface="Calibri" pitchFamily="34" charset="0"/>
                <a:cs typeface="Calibri" pitchFamily="34" charset="0"/>
              </a:rPr>
              <a:t>help diagnose the reason why their customers are churning.</a:t>
            </a:r>
            <a:endParaRPr lang="en-US" sz="1600" dirty="0" smtClean="0">
              <a:solidFill>
                <a:schemeClr val="bg1"/>
              </a:solidFill>
              <a:latin typeface="Times New Roman" pitchFamily="18" charset="0"/>
              <a:cs typeface="Times New Roman" pitchFamily="18" charset="0"/>
            </a:endParaRPr>
          </a:p>
          <a:p>
            <a:pPr lvl="0">
              <a:spcBef>
                <a:spcPts val="300"/>
              </a:spcBef>
              <a:buFont typeface="Arial" pitchFamily="34" charset="0"/>
              <a:buChar char="•"/>
            </a:pPr>
            <a:endParaRPr lang="en-US" sz="1600" dirty="0" smtClean="0">
              <a:solidFill>
                <a:schemeClr val="bg1"/>
              </a:solidFill>
              <a:latin typeface="Times New Roman" pitchFamily="18" charset="0"/>
              <a:cs typeface="Times New Roman" pitchFamily="18" charset="0"/>
            </a:endParaRPr>
          </a:p>
          <a:p>
            <a:pPr lvl="0">
              <a:spcBef>
                <a:spcPts val="300"/>
              </a:spcBef>
              <a:buFont typeface="Arial" pitchFamily="34" charset="0"/>
              <a:buChar char="•"/>
            </a:pPr>
            <a:endParaRPr sz="1600" dirty="0">
              <a:solidFill>
                <a:schemeClr val="bg1"/>
              </a:solidFill>
              <a:latin typeface="Times New Roman" pitchFamily="18" charset="0"/>
              <a:ea typeface="Trebuchet MS"/>
              <a:cs typeface="Times New Roman" pitchFamily="18" charset="0"/>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135</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BCG Grid 16:9</vt:lpstr>
      <vt:lpstr>Executive 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Lokesh s</cp:lastModifiedBy>
  <cp:revision>15</cp:revision>
  <dcterms:created xsi:type="dcterms:W3CDTF">2016-11-04T11:46:04Z</dcterms:created>
  <dcterms:modified xsi:type="dcterms:W3CDTF">2024-06-07T11:03:24Z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