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2F"/>
    <a:srgbClr val="FF6D6D"/>
    <a:srgbClr val="FF9B9B"/>
    <a:srgbClr val="FFBDBD"/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85" autoAdjust="0"/>
    <p:restoredTop sz="94660"/>
  </p:normalViewPr>
  <p:slideViewPr>
    <p:cSldViewPr snapToGrid="0">
      <p:cViewPr>
        <p:scale>
          <a:sx n="125" d="100"/>
          <a:sy n="125" d="100"/>
        </p:scale>
        <p:origin x="3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1786-3A03-4AE2-B6EC-33266F441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C567D-AC42-497E-A34F-8DC4CE53C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DBEB6-6859-40C4-A5A6-9C71C199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353D-AC4C-4119-A287-6E8A9B1A8F6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7EAC9-105F-4CB2-B303-2806D803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66B6D-0FCD-4111-AB5B-38105B6B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C143-02CE-4EB8-BB42-ABB0B8BF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6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3525-DE48-4B1A-AA7C-67F25CA9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6F628-96D1-4FC8-82CB-0AE65C400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E7E3C-3525-46CE-85E0-A74082E6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353D-AC4C-4119-A287-6E8A9B1A8F6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507A2-057F-4CA8-A599-B456692B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5B97E-7F36-43B8-A92B-FEEEBF60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C143-02CE-4EB8-BB42-ABB0B8BF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2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23785E-FA88-4645-88ED-45160EF93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DDAE1-D949-4A99-AECB-AC903D9BC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10F1D-9E94-4BBF-A9B8-5E46D674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353D-AC4C-4119-A287-6E8A9B1A8F6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D916F-C8B1-4B99-9F59-31380F13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A1685-3DC4-480F-A6BE-C8F46929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C143-02CE-4EB8-BB42-ABB0B8BF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7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76469-9364-413F-9099-E9FC5672E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E9105-E696-425D-BFD5-7BA45B807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F95E3-74D6-4718-A4F0-0A5D95ECB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353D-AC4C-4119-A287-6E8A9B1A8F6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AF7EA-5F75-4340-9131-06AEFF41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F07D0-0F2E-4838-AC95-CA4A2276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C143-02CE-4EB8-BB42-ABB0B8BF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7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3D32B-F9E7-417B-B863-59EDB7B7D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C4BC5-EB52-4EE8-9959-CBEA8D53B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CB112-3345-4053-B7C4-C885FF8A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353D-AC4C-4119-A287-6E8A9B1A8F6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13086-8288-48C8-B30E-D3F96065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C1EF1-8488-4ECA-893E-B7890C74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C143-02CE-4EB8-BB42-ABB0B8BF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7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881A-9823-4D10-A1C0-3AE9D47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C15FB-5D33-4BB0-B8F4-52FA7E116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CC317-36BA-4923-B2AA-8740F0E98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000B3-4817-4382-96F1-6F40F230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353D-AC4C-4119-A287-6E8A9B1A8F6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C841B-188E-4A4E-8AA8-FE9DD284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0302B-03B3-4A78-BB08-DF914FD4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C143-02CE-4EB8-BB42-ABB0B8BF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0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595F-A90F-4D8F-A02E-3911C7621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B6AB5-81D2-4FFF-BFCC-C492FEECC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F8D58-17C8-41CB-AD26-DE6F593D9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25E74-72FA-4585-8A03-7C5F37787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74D30-68F6-44F4-842D-142222645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C5AA0-5EDB-4202-8CC5-4B268900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353D-AC4C-4119-A287-6E8A9B1A8F6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CF310-04FB-4726-8445-3B1D0CCE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9259FB-D2BB-49FE-BE89-40FA54C8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C143-02CE-4EB8-BB42-ABB0B8BF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0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4070A-F1A1-471B-828D-706FE4937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DF11C-E8C2-48F1-908E-B6A69AD8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353D-AC4C-4119-A287-6E8A9B1A8F6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C4F6D-0175-4B6E-B786-7DBCE8C2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6D3CE-7CF2-45F6-B1AF-9BD90820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C143-02CE-4EB8-BB42-ABB0B8BF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5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CCDF4-5A4E-44AA-9E8F-6BE76F9A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353D-AC4C-4119-A287-6E8A9B1A8F6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9F8E6-06CA-487A-81CD-7A5DE0E5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89964-E730-4723-A958-2085A5F7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C143-02CE-4EB8-BB42-ABB0B8BF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5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9E73-E8A6-495E-9D3A-AFC700057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395E-EA74-4C37-AB79-B1787B1D6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FB0DB-DF44-495A-97D3-BAB3BE596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A3338-7F00-4A56-9D80-DF5839FA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353D-AC4C-4119-A287-6E8A9B1A8F6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B4D6F-A79D-4B32-B213-4A62720E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F2894-4163-47E1-BA5D-EFB3550D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C143-02CE-4EB8-BB42-ABB0B8BF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3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F20D-EEFD-45A3-9BF1-0A805840D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8F900-DF17-48E5-ADBF-3961C405F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CA3F5-AF72-476C-A0C9-8E1D44565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342F7-B00A-44C3-932C-C6717D70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353D-AC4C-4119-A287-6E8A9B1A8F6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12EC7-F088-43F3-81E9-D0399274C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1B934-AC39-4022-950A-5B55AC8C1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C143-02CE-4EB8-BB42-ABB0B8BF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7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A8DBC8-BD88-4AD5-8148-AC744855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79646-D50D-444A-AC01-BD5F0A1C2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D27E7-9A8D-4587-BCBE-8854BD323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B353D-AC4C-4119-A287-6E8A9B1A8F6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077C1-4430-4A26-9A57-2FD1FDBC7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FEDD9-CE26-4454-8973-1CE8BD34C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FC143-02CE-4EB8-BB42-ABB0B8BF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7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EAB257D1-C00D-4333-A05E-ABD88A81A9FD}"/>
              </a:ext>
            </a:extLst>
          </p:cNvPr>
          <p:cNvSpPr/>
          <p:nvPr/>
        </p:nvSpPr>
        <p:spPr>
          <a:xfrm>
            <a:off x="0" y="4112061"/>
            <a:ext cx="12192000" cy="2755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DC25C8-28BE-41B3-8F06-732DA8D09806}"/>
              </a:ext>
            </a:extLst>
          </p:cNvPr>
          <p:cNvSpPr/>
          <p:nvPr/>
        </p:nvSpPr>
        <p:spPr>
          <a:xfrm>
            <a:off x="0" y="3226526"/>
            <a:ext cx="12192000" cy="8312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BA4821-FC63-4E5C-BF1A-F6B9D97DBE70}"/>
              </a:ext>
            </a:extLst>
          </p:cNvPr>
          <p:cNvSpPr/>
          <p:nvPr/>
        </p:nvSpPr>
        <p:spPr>
          <a:xfrm>
            <a:off x="0" y="4057799"/>
            <a:ext cx="12192000" cy="7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BC62DD-C2CC-42CE-BDF1-C47E43C46EB6}"/>
              </a:ext>
            </a:extLst>
          </p:cNvPr>
          <p:cNvSpPr/>
          <p:nvPr/>
        </p:nvSpPr>
        <p:spPr>
          <a:xfrm>
            <a:off x="0" y="3150863"/>
            <a:ext cx="12192000" cy="7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oon 13">
            <a:extLst>
              <a:ext uri="{FF2B5EF4-FFF2-40B4-BE49-F238E27FC236}">
                <a16:creationId xmlns:a16="http://schemas.microsoft.com/office/drawing/2014/main" id="{6E1D73D5-B0B1-4050-819C-1565EB9FBAB5}"/>
              </a:ext>
            </a:extLst>
          </p:cNvPr>
          <p:cNvSpPr/>
          <p:nvPr/>
        </p:nvSpPr>
        <p:spPr>
          <a:xfrm rot="16200000">
            <a:off x="1954195" y="2879631"/>
            <a:ext cx="1804456" cy="1017036"/>
          </a:xfrm>
          <a:prstGeom prst="moon">
            <a:avLst>
              <a:gd name="adj" fmla="val 85802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oon 14">
            <a:extLst>
              <a:ext uri="{FF2B5EF4-FFF2-40B4-BE49-F238E27FC236}">
                <a16:creationId xmlns:a16="http://schemas.microsoft.com/office/drawing/2014/main" id="{C15CDF0B-08C1-4784-8A88-8A505E4B9259}"/>
              </a:ext>
            </a:extLst>
          </p:cNvPr>
          <p:cNvSpPr/>
          <p:nvPr/>
        </p:nvSpPr>
        <p:spPr>
          <a:xfrm rot="5400000" flipV="1">
            <a:off x="1977522" y="3249207"/>
            <a:ext cx="1804456" cy="1017036"/>
          </a:xfrm>
          <a:prstGeom prst="moon">
            <a:avLst>
              <a:gd name="adj" fmla="val 85802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6E0D6B-9513-4DBE-B4CD-FFBAD7522387}"/>
              </a:ext>
            </a:extLst>
          </p:cNvPr>
          <p:cNvSpPr/>
          <p:nvPr/>
        </p:nvSpPr>
        <p:spPr>
          <a:xfrm>
            <a:off x="1974679" y="2485920"/>
            <a:ext cx="755780" cy="21740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7B1392-9DFF-456E-8C60-755E23F2DB4D}"/>
              </a:ext>
            </a:extLst>
          </p:cNvPr>
          <p:cNvSpPr/>
          <p:nvPr/>
        </p:nvSpPr>
        <p:spPr>
          <a:xfrm>
            <a:off x="3047700" y="2485920"/>
            <a:ext cx="755780" cy="21740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oon 16">
            <a:extLst>
              <a:ext uri="{FF2B5EF4-FFF2-40B4-BE49-F238E27FC236}">
                <a16:creationId xmlns:a16="http://schemas.microsoft.com/office/drawing/2014/main" id="{C5F15304-9739-4952-A35D-D39E68787F8D}"/>
              </a:ext>
            </a:extLst>
          </p:cNvPr>
          <p:cNvSpPr/>
          <p:nvPr/>
        </p:nvSpPr>
        <p:spPr>
          <a:xfrm rot="16200000">
            <a:off x="5147507" y="2890667"/>
            <a:ext cx="1804456" cy="1017036"/>
          </a:xfrm>
          <a:prstGeom prst="moon">
            <a:avLst>
              <a:gd name="adj" fmla="val 85802"/>
            </a:avLst>
          </a:prstGeom>
          <a:solidFill>
            <a:srgbClr val="FF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oon 17">
            <a:extLst>
              <a:ext uri="{FF2B5EF4-FFF2-40B4-BE49-F238E27FC236}">
                <a16:creationId xmlns:a16="http://schemas.microsoft.com/office/drawing/2014/main" id="{41B4CACC-4FAE-4CE1-B22B-FA8F57893B44}"/>
              </a:ext>
            </a:extLst>
          </p:cNvPr>
          <p:cNvSpPr/>
          <p:nvPr/>
        </p:nvSpPr>
        <p:spPr>
          <a:xfrm rot="5400000" flipV="1">
            <a:off x="5170834" y="3260243"/>
            <a:ext cx="1804456" cy="1017036"/>
          </a:xfrm>
          <a:prstGeom prst="moon">
            <a:avLst>
              <a:gd name="adj" fmla="val 85802"/>
            </a:avLst>
          </a:prstGeom>
          <a:solidFill>
            <a:srgbClr val="FF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742DDF4-C2AE-4155-BD14-E8A1BD2D4479}"/>
              </a:ext>
            </a:extLst>
          </p:cNvPr>
          <p:cNvSpPr/>
          <p:nvPr/>
        </p:nvSpPr>
        <p:spPr>
          <a:xfrm>
            <a:off x="5167991" y="2496956"/>
            <a:ext cx="755780" cy="2174033"/>
          </a:xfrm>
          <a:prstGeom prst="ellipse">
            <a:avLst/>
          </a:prstGeom>
          <a:solidFill>
            <a:srgbClr val="FF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F80ACAD-BD8B-4FC5-BFC5-1CEE9193F61D}"/>
              </a:ext>
            </a:extLst>
          </p:cNvPr>
          <p:cNvSpPr/>
          <p:nvPr/>
        </p:nvSpPr>
        <p:spPr>
          <a:xfrm>
            <a:off x="6241012" y="2496956"/>
            <a:ext cx="755780" cy="2174033"/>
          </a:xfrm>
          <a:prstGeom prst="ellipse">
            <a:avLst/>
          </a:prstGeom>
          <a:solidFill>
            <a:srgbClr val="FF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6F8205-29FB-407D-A29D-C48E30D88CD5}"/>
              </a:ext>
            </a:extLst>
          </p:cNvPr>
          <p:cNvSpPr/>
          <p:nvPr/>
        </p:nvSpPr>
        <p:spPr>
          <a:xfrm>
            <a:off x="1591881" y="399787"/>
            <a:ext cx="25645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Voltage Gated</a:t>
            </a:r>
            <a:br>
              <a:rPr lang="en-US" sz="2400" b="1" dirty="0"/>
            </a:br>
            <a:r>
              <a:rPr lang="en-US" sz="2400" b="1" dirty="0"/>
              <a:t>Na</a:t>
            </a:r>
            <a:r>
              <a:rPr lang="en-US" sz="2400" b="1" baseline="30000" dirty="0"/>
              <a:t>+</a:t>
            </a:r>
            <a:r>
              <a:rPr lang="en-US" sz="2400" b="1" dirty="0"/>
              <a:t> Channel</a:t>
            </a:r>
            <a:endParaRPr lang="en-US" sz="2400" b="1" baseline="300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90707D-2E1C-44E2-A61D-AA1AA89E07CF}"/>
              </a:ext>
            </a:extLst>
          </p:cNvPr>
          <p:cNvGrpSpPr/>
          <p:nvPr/>
        </p:nvGrpSpPr>
        <p:grpSpPr>
          <a:xfrm>
            <a:off x="3109418" y="1619260"/>
            <a:ext cx="494522" cy="494522"/>
            <a:chOff x="3806890" y="1110343"/>
            <a:chExt cx="494522" cy="49452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D0CAF1A-6F91-4703-B29A-8E0710E876FE}"/>
                </a:ext>
              </a:extLst>
            </p:cNvPr>
            <p:cNvSpPr/>
            <p:nvPr/>
          </p:nvSpPr>
          <p:spPr>
            <a:xfrm>
              <a:off x="3806890" y="1110343"/>
              <a:ext cx="494522" cy="49452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0F46C02-F214-45C6-AD22-D3C1F094145A}"/>
                </a:ext>
              </a:extLst>
            </p:cNvPr>
            <p:cNvSpPr/>
            <p:nvPr/>
          </p:nvSpPr>
          <p:spPr>
            <a:xfrm>
              <a:off x="3820368" y="1172676"/>
              <a:ext cx="444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Na</a:t>
              </a:r>
              <a:endParaRPr lang="en-US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5C5267B-FBA6-4E40-8890-E5E10DB541C7}"/>
              </a:ext>
            </a:extLst>
          </p:cNvPr>
          <p:cNvGrpSpPr/>
          <p:nvPr/>
        </p:nvGrpSpPr>
        <p:grpSpPr>
          <a:xfrm>
            <a:off x="1929483" y="1624422"/>
            <a:ext cx="494522" cy="494522"/>
            <a:chOff x="3806890" y="1110343"/>
            <a:chExt cx="494522" cy="49452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991D306-DEC6-49B7-80A8-7273AD759B89}"/>
                </a:ext>
              </a:extLst>
            </p:cNvPr>
            <p:cNvSpPr/>
            <p:nvPr/>
          </p:nvSpPr>
          <p:spPr>
            <a:xfrm>
              <a:off x="3806890" y="1110343"/>
              <a:ext cx="494522" cy="49452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9B933E0-1D05-45C8-ADD6-7AAD39AFD48A}"/>
                </a:ext>
              </a:extLst>
            </p:cNvPr>
            <p:cNvSpPr/>
            <p:nvPr/>
          </p:nvSpPr>
          <p:spPr>
            <a:xfrm>
              <a:off x="3833068" y="1166326"/>
              <a:ext cx="444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Na</a:t>
              </a:r>
              <a:endParaRPr lang="en-US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26EB15-631A-40E1-B979-0019C130627F}"/>
              </a:ext>
            </a:extLst>
          </p:cNvPr>
          <p:cNvGrpSpPr/>
          <p:nvPr/>
        </p:nvGrpSpPr>
        <p:grpSpPr>
          <a:xfrm>
            <a:off x="2495146" y="1347064"/>
            <a:ext cx="494522" cy="494522"/>
            <a:chOff x="3806890" y="1110343"/>
            <a:chExt cx="494522" cy="49452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69785D8-03FF-4D98-890B-97C435EDC865}"/>
                </a:ext>
              </a:extLst>
            </p:cNvPr>
            <p:cNvSpPr/>
            <p:nvPr/>
          </p:nvSpPr>
          <p:spPr>
            <a:xfrm>
              <a:off x="3806890" y="1110343"/>
              <a:ext cx="494522" cy="49452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514CCFA-742A-41EC-8824-85EFDCF349ED}"/>
                </a:ext>
              </a:extLst>
            </p:cNvPr>
            <p:cNvSpPr/>
            <p:nvPr/>
          </p:nvSpPr>
          <p:spPr>
            <a:xfrm>
              <a:off x="3839418" y="1172676"/>
              <a:ext cx="444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Na</a:t>
              </a:r>
              <a:endParaRPr lang="en-US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1CD4B23-A663-47DA-B411-5171BB636792}"/>
              </a:ext>
            </a:extLst>
          </p:cNvPr>
          <p:cNvGrpSpPr/>
          <p:nvPr/>
        </p:nvGrpSpPr>
        <p:grpSpPr>
          <a:xfrm>
            <a:off x="5502032" y="4709282"/>
            <a:ext cx="494522" cy="494522"/>
            <a:chOff x="3806890" y="1110343"/>
            <a:chExt cx="494522" cy="49452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9CB5F70-3F07-49D7-922F-77212AC4C5DA}"/>
                </a:ext>
              </a:extLst>
            </p:cNvPr>
            <p:cNvSpPr/>
            <p:nvPr/>
          </p:nvSpPr>
          <p:spPr>
            <a:xfrm>
              <a:off x="3806890" y="1110343"/>
              <a:ext cx="494522" cy="494522"/>
            </a:xfrm>
            <a:prstGeom prst="ellips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3B231CA-EF09-45D2-87BA-A3D2AE76F5D1}"/>
                </a:ext>
              </a:extLst>
            </p:cNvPr>
            <p:cNvSpPr/>
            <p:nvPr/>
          </p:nvSpPr>
          <p:spPr>
            <a:xfrm>
              <a:off x="3881540" y="1175657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K</a:t>
              </a:r>
              <a:r>
                <a:rPr lang="en-US" baseline="30000">
                  <a:solidFill>
                    <a:schemeClr val="bg1"/>
                  </a:solidFill>
                </a:rPr>
                <a:t>+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10B7D18-2012-4507-BAC8-94048AB7CED3}"/>
              </a:ext>
            </a:extLst>
          </p:cNvPr>
          <p:cNvGrpSpPr/>
          <p:nvPr/>
        </p:nvGrpSpPr>
        <p:grpSpPr>
          <a:xfrm>
            <a:off x="6330131" y="4767987"/>
            <a:ext cx="494522" cy="494522"/>
            <a:chOff x="3806890" y="1110343"/>
            <a:chExt cx="494522" cy="49452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DB812DB-D937-4D68-B23A-A2CA81AE1971}"/>
                </a:ext>
              </a:extLst>
            </p:cNvPr>
            <p:cNvSpPr/>
            <p:nvPr/>
          </p:nvSpPr>
          <p:spPr>
            <a:xfrm>
              <a:off x="3806890" y="1110343"/>
              <a:ext cx="494522" cy="494522"/>
            </a:xfrm>
            <a:prstGeom prst="ellips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F19AAA0-6A74-4D87-9605-8F6610AA5AC6}"/>
                </a:ext>
              </a:extLst>
            </p:cNvPr>
            <p:cNvSpPr/>
            <p:nvPr/>
          </p:nvSpPr>
          <p:spPr>
            <a:xfrm>
              <a:off x="3881540" y="1175657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K</a:t>
              </a:r>
              <a:r>
                <a:rPr lang="en-US" baseline="30000">
                  <a:solidFill>
                    <a:schemeClr val="bg1"/>
                  </a:solidFill>
                </a:rPr>
                <a:t>+</a:t>
              </a:r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BF9FA54-A131-4E92-B84B-41CC476E3EB1}"/>
              </a:ext>
            </a:extLst>
          </p:cNvPr>
          <p:cNvSpPr/>
          <p:nvPr/>
        </p:nvSpPr>
        <p:spPr>
          <a:xfrm rot="3537589">
            <a:off x="1965828" y="4574468"/>
            <a:ext cx="1105079" cy="494522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h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850EF9F-E669-4F9E-9474-BDEABE313949}"/>
              </a:ext>
            </a:extLst>
          </p:cNvPr>
          <p:cNvSpPr/>
          <p:nvPr/>
        </p:nvSpPr>
        <p:spPr>
          <a:xfrm>
            <a:off x="2308548" y="2294635"/>
            <a:ext cx="1105079" cy="494522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330F10A-52FB-45DE-B30C-F85802F3C5F2}"/>
              </a:ext>
            </a:extLst>
          </p:cNvPr>
          <p:cNvSpPr/>
          <p:nvPr/>
        </p:nvSpPr>
        <p:spPr>
          <a:xfrm>
            <a:off x="5520522" y="2305671"/>
            <a:ext cx="1105079" cy="494522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7EFA51B-037C-4A7F-B23B-A8EF1C39B02C}"/>
              </a:ext>
            </a:extLst>
          </p:cNvPr>
          <p:cNvSpPr/>
          <p:nvPr/>
        </p:nvSpPr>
        <p:spPr>
          <a:xfrm>
            <a:off x="-15613" y="3456603"/>
            <a:ext cx="1619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tx1">
                    <a:alpha val="20000"/>
                  </a:schemeClr>
                </a:solidFill>
              </a:rPr>
              <a:t>cell membrane</a:t>
            </a:r>
            <a:endParaRPr lang="en-US" b="1" i="1" baseline="3000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CE5B9DA-B9D5-4C0D-9EE9-8FB4BE04B0D0}"/>
              </a:ext>
            </a:extLst>
          </p:cNvPr>
          <p:cNvSpPr/>
          <p:nvPr/>
        </p:nvSpPr>
        <p:spPr>
          <a:xfrm>
            <a:off x="225763" y="4867414"/>
            <a:ext cx="1820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Inactivation Gate</a:t>
            </a:r>
            <a:endParaRPr lang="en-US" b="1" baseline="30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EBE97424-6CCD-4623-B262-F9C3ED78288B}"/>
              </a:ext>
            </a:extLst>
          </p:cNvPr>
          <p:cNvSpPr/>
          <p:nvPr/>
        </p:nvSpPr>
        <p:spPr>
          <a:xfrm>
            <a:off x="1988106" y="5010623"/>
            <a:ext cx="293401" cy="71544"/>
          </a:xfrm>
          <a:custGeom>
            <a:avLst/>
            <a:gdLst>
              <a:gd name="connsiteX0" fmla="*/ 0 w 625151"/>
              <a:gd name="connsiteY0" fmla="*/ 634482 h 634482"/>
              <a:gd name="connsiteX1" fmla="*/ 475862 w 625151"/>
              <a:gd name="connsiteY1" fmla="*/ 391886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01217 w 625151"/>
              <a:gd name="connsiteY1" fmla="*/ 410547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625151 w 625151"/>
              <a:gd name="connsiteY1" fmla="*/ 0 h 634482"/>
              <a:gd name="connsiteX0" fmla="*/ 0 w 625151"/>
              <a:gd name="connsiteY0" fmla="*/ 634482 h 634482"/>
              <a:gd name="connsiteX1" fmla="*/ 625151 w 625151"/>
              <a:gd name="connsiteY1" fmla="*/ 0 h 634482"/>
              <a:gd name="connsiteX0" fmla="*/ 0 w 625151"/>
              <a:gd name="connsiteY0" fmla="*/ 634482 h 634551"/>
              <a:gd name="connsiteX1" fmla="*/ 625151 w 625151"/>
              <a:gd name="connsiteY1" fmla="*/ 0 h 634551"/>
              <a:gd name="connsiteX0" fmla="*/ 0 w 625151"/>
              <a:gd name="connsiteY0" fmla="*/ 634482 h 634551"/>
              <a:gd name="connsiteX1" fmla="*/ 625151 w 625151"/>
              <a:gd name="connsiteY1" fmla="*/ 0 h 634551"/>
              <a:gd name="connsiteX0" fmla="*/ 0 w 625151"/>
              <a:gd name="connsiteY0" fmla="*/ 634482 h 634514"/>
              <a:gd name="connsiteX1" fmla="*/ 625151 w 625151"/>
              <a:gd name="connsiteY1" fmla="*/ 0 h 63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5151" h="634514">
                <a:moveTo>
                  <a:pt x="0" y="634482"/>
                </a:moveTo>
                <a:cubicBezTo>
                  <a:pt x="376334" y="637593"/>
                  <a:pt x="622041" y="416767"/>
                  <a:pt x="625151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78F759E-CDB7-454A-A127-4155C5E48076}"/>
              </a:ext>
            </a:extLst>
          </p:cNvPr>
          <p:cNvSpPr/>
          <p:nvPr/>
        </p:nvSpPr>
        <p:spPr>
          <a:xfrm>
            <a:off x="676407" y="2277984"/>
            <a:ext cx="1408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Voltage Gate</a:t>
            </a:r>
            <a:endParaRPr lang="en-US" b="1" baseline="30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FA35BD37-8249-417A-9912-E42DF67B0CD7}"/>
              </a:ext>
            </a:extLst>
          </p:cNvPr>
          <p:cNvSpPr/>
          <p:nvPr/>
        </p:nvSpPr>
        <p:spPr>
          <a:xfrm rot="18791586" flipV="1">
            <a:off x="2031212" y="2308635"/>
            <a:ext cx="196669" cy="203063"/>
          </a:xfrm>
          <a:custGeom>
            <a:avLst/>
            <a:gdLst>
              <a:gd name="connsiteX0" fmla="*/ 0 w 625151"/>
              <a:gd name="connsiteY0" fmla="*/ 634482 h 634482"/>
              <a:gd name="connsiteX1" fmla="*/ 475862 w 625151"/>
              <a:gd name="connsiteY1" fmla="*/ 391886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01217 w 625151"/>
              <a:gd name="connsiteY1" fmla="*/ 410547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625151 w 625151"/>
              <a:gd name="connsiteY1" fmla="*/ 0 h 634482"/>
              <a:gd name="connsiteX0" fmla="*/ 0 w 625151"/>
              <a:gd name="connsiteY0" fmla="*/ 634482 h 634482"/>
              <a:gd name="connsiteX1" fmla="*/ 625151 w 625151"/>
              <a:gd name="connsiteY1" fmla="*/ 0 h 634482"/>
              <a:gd name="connsiteX0" fmla="*/ 0 w 625151"/>
              <a:gd name="connsiteY0" fmla="*/ 634482 h 634551"/>
              <a:gd name="connsiteX1" fmla="*/ 625151 w 625151"/>
              <a:gd name="connsiteY1" fmla="*/ 0 h 634551"/>
              <a:gd name="connsiteX0" fmla="*/ 0 w 625151"/>
              <a:gd name="connsiteY0" fmla="*/ 634482 h 634551"/>
              <a:gd name="connsiteX1" fmla="*/ 625151 w 625151"/>
              <a:gd name="connsiteY1" fmla="*/ 0 h 634551"/>
              <a:gd name="connsiteX0" fmla="*/ 0 w 625151"/>
              <a:gd name="connsiteY0" fmla="*/ 634482 h 634514"/>
              <a:gd name="connsiteX1" fmla="*/ 625151 w 625151"/>
              <a:gd name="connsiteY1" fmla="*/ 0 h 63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5151" h="634514">
                <a:moveTo>
                  <a:pt x="0" y="634482"/>
                </a:moveTo>
                <a:cubicBezTo>
                  <a:pt x="376334" y="637593"/>
                  <a:pt x="622041" y="416767"/>
                  <a:pt x="625151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90CC3F9-95B5-4802-99DA-5641EFAB7D91}"/>
              </a:ext>
            </a:extLst>
          </p:cNvPr>
          <p:cNvSpPr/>
          <p:nvPr/>
        </p:nvSpPr>
        <p:spPr>
          <a:xfrm>
            <a:off x="4460554" y="1718754"/>
            <a:ext cx="1408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Voltage Gate</a:t>
            </a:r>
            <a:endParaRPr lang="en-US" b="1" baseline="30000" dirty="0">
              <a:solidFill>
                <a:srgbClr val="C00000"/>
              </a:solidFill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D549114-8B8F-4FEA-88A9-94422758D44F}"/>
              </a:ext>
            </a:extLst>
          </p:cNvPr>
          <p:cNvSpPr/>
          <p:nvPr/>
        </p:nvSpPr>
        <p:spPr>
          <a:xfrm rot="1184193" flipV="1">
            <a:off x="5793055" y="2020473"/>
            <a:ext cx="196669" cy="203063"/>
          </a:xfrm>
          <a:custGeom>
            <a:avLst/>
            <a:gdLst>
              <a:gd name="connsiteX0" fmla="*/ 0 w 625151"/>
              <a:gd name="connsiteY0" fmla="*/ 634482 h 634482"/>
              <a:gd name="connsiteX1" fmla="*/ 475862 w 625151"/>
              <a:gd name="connsiteY1" fmla="*/ 391886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01217 w 625151"/>
              <a:gd name="connsiteY1" fmla="*/ 410547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625151 w 625151"/>
              <a:gd name="connsiteY1" fmla="*/ 0 h 634482"/>
              <a:gd name="connsiteX0" fmla="*/ 0 w 625151"/>
              <a:gd name="connsiteY0" fmla="*/ 634482 h 634482"/>
              <a:gd name="connsiteX1" fmla="*/ 625151 w 625151"/>
              <a:gd name="connsiteY1" fmla="*/ 0 h 634482"/>
              <a:gd name="connsiteX0" fmla="*/ 0 w 625151"/>
              <a:gd name="connsiteY0" fmla="*/ 634482 h 634551"/>
              <a:gd name="connsiteX1" fmla="*/ 625151 w 625151"/>
              <a:gd name="connsiteY1" fmla="*/ 0 h 634551"/>
              <a:gd name="connsiteX0" fmla="*/ 0 w 625151"/>
              <a:gd name="connsiteY0" fmla="*/ 634482 h 634551"/>
              <a:gd name="connsiteX1" fmla="*/ 625151 w 625151"/>
              <a:gd name="connsiteY1" fmla="*/ 0 h 634551"/>
              <a:gd name="connsiteX0" fmla="*/ 0 w 625151"/>
              <a:gd name="connsiteY0" fmla="*/ 634482 h 634514"/>
              <a:gd name="connsiteX1" fmla="*/ 625151 w 625151"/>
              <a:gd name="connsiteY1" fmla="*/ 0 h 63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5151" h="634514">
                <a:moveTo>
                  <a:pt x="0" y="634482"/>
                </a:moveTo>
                <a:cubicBezTo>
                  <a:pt x="376334" y="637593"/>
                  <a:pt x="622041" y="416767"/>
                  <a:pt x="625151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9BFE9BF-D3C7-4C4A-9063-9014BFA46823}"/>
              </a:ext>
            </a:extLst>
          </p:cNvPr>
          <p:cNvSpPr/>
          <p:nvPr/>
        </p:nvSpPr>
        <p:spPr>
          <a:xfrm>
            <a:off x="2856423" y="5238935"/>
            <a:ext cx="9509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influx of Na</a:t>
            </a:r>
            <a:r>
              <a:rPr lang="en-US" sz="1200" i="1" baseline="30000" dirty="0">
                <a:solidFill>
                  <a:schemeClr val="accent1">
                    <a:lumMod val="75000"/>
                  </a:schemeClr>
                </a:solidFill>
              </a:rPr>
              <a:t>+</a:t>
            </a:r>
            <a:b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is excitatory</a:t>
            </a:r>
          </a:p>
          <a:p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(positive)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5DC13D2-A482-401D-9250-524AD831E9B3}"/>
              </a:ext>
            </a:extLst>
          </p:cNvPr>
          <p:cNvSpPr/>
          <p:nvPr/>
        </p:nvSpPr>
        <p:spPr>
          <a:xfrm>
            <a:off x="278941" y="5114675"/>
            <a:ext cx="1184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>
                <a:solidFill>
                  <a:schemeClr val="accent1">
                    <a:lumMod val="50000"/>
                  </a:schemeClr>
                </a:solidFill>
              </a:rPr>
              <a:t>Closes</a:t>
            </a:r>
            <a:r>
              <a:rPr lang="en-US" sz="1200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i="1" dirty="0">
                <a:solidFill>
                  <a:schemeClr val="accent1">
                    <a:lumMod val="50000"/>
                  </a:schemeClr>
                </a:solidFill>
              </a:rPr>
              <a:t>slowly</a:t>
            </a:r>
            <a:br>
              <a:rPr lang="en-US" sz="1200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200" i="1" dirty="0">
                <a:solidFill>
                  <a:schemeClr val="accent1">
                    <a:lumMod val="50000"/>
                  </a:schemeClr>
                </a:solidFill>
              </a:rPr>
              <a:t>above threshold</a:t>
            </a:r>
            <a:endParaRPr lang="en-US" sz="1200" i="1" baseline="30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4253D98-815A-489A-9EF8-61186D872B12}"/>
              </a:ext>
            </a:extLst>
          </p:cNvPr>
          <p:cNvSpPr/>
          <p:nvPr/>
        </p:nvSpPr>
        <p:spPr>
          <a:xfrm>
            <a:off x="4466836" y="1978863"/>
            <a:ext cx="1184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>
                <a:solidFill>
                  <a:srgbClr val="C00000"/>
                </a:solidFill>
              </a:rPr>
              <a:t>Opens slowly</a:t>
            </a:r>
            <a:endParaRPr lang="en-US" sz="1200" i="1" dirty="0">
              <a:solidFill>
                <a:srgbClr val="C00000"/>
              </a:solidFill>
            </a:endParaRPr>
          </a:p>
          <a:p>
            <a:r>
              <a:rPr lang="en-US" sz="1200" i="1" dirty="0">
                <a:solidFill>
                  <a:srgbClr val="C00000"/>
                </a:solidFill>
              </a:rPr>
              <a:t>above threshold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CF5B872-DAFF-41B1-A0EC-37D56D711F7C}"/>
              </a:ext>
            </a:extLst>
          </p:cNvPr>
          <p:cNvSpPr/>
          <p:nvPr/>
        </p:nvSpPr>
        <p:spPr>
          <a:xfrm>
            <a:off x="10355" y="5837064"/>
            <a:ext cx="75636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ea typeface="Verdana" panose="020B0604030504040204" pitchFamily="34" charset="0"/>
              </a:rPr>
              <a:t>Every gate (</a:t>
            </a:r>
            <a:r>
              <a:rPr lang="en-US" sz="1200" i="1" dirty="0">
                <a:ea typeface="Verdana" panose="020B0604030504040204" pitchFamily="34" charset="0"/>
              </a:rPr>
              <a:t>m</a:t>
            </a:r>
            <a:r>
              <a:rPr lang="en-US" sz="1200" dirty="0">
                <a:ea typeface="Verdana" panose="020B0604030504040204" pitchFamily="34" charset="0"/>
              </a:rPr>
              <a:t>, </a:t>
            </a:r>
            <a:r>
              <a:rPr lang="en-US" sz="1200" i="1" dirty="0">
                <a:ea typeface="Verdana" panose="020B0604030504040204" pitchFamily="34" charset="0"/>
              </a:rPr>
              <a:t>h</a:t>
            </a:r>
            <a:r>
              <a:rPr lang="en-US" sz="1200" dirty="0">
                <a:ea typeface="Verdana" panose="020B0604030504040204" pitchFamily="34" charset="0"/>
              </a:rPr>
              <a:t>, and </a:t>
            </a:r>
            <a:r>
              <a:rPr lang="en-US" sz="1200" i="1" dirty="0">
                <a:ea typeface="Verdana" panose="020B0604030504040204" pitchFamily="34" charset="0"/>
              </a:rPr>
              <a:t>n</a:t>
            </a:r>
            <a:r>
              <a:rPr lang="en-US" sz="1200" dirty="0">
                <a:ea typeface="Verdana" panose="020B0604030504040204" pitchFamily="34" charset="0"/>
              </a:rPr>
              <a:t>) has a time-constant for opening (alpha) and closing (beta)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ea typeface="Verdana" panose="020B0604030504040204" pitchFamily="34" charset="0"/>
              </a:rPr>
              <a:t>At threshold, </a:t>
            </a:r>
            <a:r>
              <a:rPr lang="en-US" sz="1200" i="1" dirty="0">
                <a:ea typeface="Verdana" panose="020B0604030504040204" pitchFamily="34" charset="0"/>
              </a:rPr>
              <a:t>m</a:t>
            </a:r>
            <a:r>
              <a:rPr lang="en-US" sz="1200" dirty="0">
                <a:ea typeface="Verdana" panose="020B0604030504040204" pitchFamily="34" charset="0"/>
              </a:rPr>
              <a:t> opens fastest so the excitatory current (influx of Na</a:t>
            </a:r>
            <a:r>
              <a:rPr lang="en-US" sz="1200" baseline="30000" dirty="0">
                <a:ea typeface="Verdana" panose="020B0604030504040204" pitchFamily="34" charset="0"/>
              </a:rPr>
              <a:t>+</a:t>
            </a:r>
            <a:r>
              <a:rPr lang="en-US" sz="1200" dirty="0">
                <a:ea typeface="Verdana" panose="020B0604030504040204" pitchFamily="34" charset="0"/>
              </a:rPr>
              <a:t>) dominates (making cell positive)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ea typeface="Verdana" panose="020B0604030504040204" pitchFamily="34" charset="0"/>
              </a:rPr>
              <a:t>Eventually (a few milliseconds later) </a:t>
            </a:r>
            <a:r>
              <a:rPr lang="en-US" sz="1200" i="1" dirty="0">
                <a:ea typeface="Verdana" panose="020B0604030504040204" pitchFamily="34" charset="0"/>
              </a:rPr>
              <a:t>h</a:t>
            </a:r>
            <a:r>
              <a:rPr lang="en-US" sz="1200" dirty="0">
                <a:ea typeface="Verdana" panose="020B0604030504040204" pitchFamily="34" charset="0"/>
              </a:rPr>
              <a:t> closes and </a:t>
            </a:r>
            <a:r>
              <a:rPr lang="en-US" sz="1200" i="1" dirty="0">
                <a:ea typeface="Verdana" panose="020B0604030504040204" pitchFamily="34" charset="0"/>
              </a:rPr>
              <a:t>n</a:t>
            </a:r>
            <a:r>
              <a:rPr lang="en-US" sz="1200" dirty="0">
                <a:ea typeface="Verdana" panose="020B0604030504040204" pitchFamily="34" charset="0"/>
              </a:rPr>
              <a:t> opens, and inhibitory current dominates (making cell negative)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ea typeface="Verdana" panose="020B0604030504040204" pitchFamily="34" charset="0"/>
              </a:rPr>
              <a:t>Once below threshold both voltage gates (</a:t>
            </a:r>
            <a:r>
              <a:rPr lang="en-US" sz="1200" i="1" dirty="0">
                <a:ea typeface="Verdana" panose="020B0604030504040204" pitchFamily="34" charset="0"/>
              </a:rPr>
              <a:t>m</a:t>
            </a:r>
            <a:r>
              <a:rPr lang="en-US" sz="1200" dirty="0">
                <a:ea typeface="Verdana" panose="020B0604030504040204" pitchFamily="34" charset="0"/>
              </a:rPr>
              <a:t> and </a:t>
            </a:r>
            <a:r>
              <a:rPr lang="en-US" sz="1200" i="1" dirty="0">
                <a:ea typeface="Verdana" panose="020B0604030504040204" pitchFamily="34" charset="0"/>
              </a:rPr>
              <a:t>n</a:t>
            </a:r>
            <a:r>
              <a:rPr lang="en-US" sz="1200" dirty="0">
                <a:ea typeface="Verdana" panose="020B0604030504040204" pitchFamily="34" charset="0"/>
              </a:rPr>
              <a:t>) close and the inactivation gate (</a:t>
            </a:r>
            <a:r>
              <a:rPr lang="en-US" sz="1200" i="1" dirty="0">
                <a:ea typeface="Verdana" panose="020B0604030504040204" pitchFamily="34" charset="0"/>
              </a:rPr>
              <a:t>h</a:t>
            </a:r>
            <a:r>
              <a:rPr lang="en-US" sz="1200" dirty="0">
                <a:ea typeface="Verdana" panose="020B0604030504040204" pitchFamily="34" charset="0"/>
              </a:rPr>
              <a:t>) opens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ea typeface="Verdana" panose="020B0604030504040204" pitchFamily="34" charset="0"/>
              </a:rPr>
              <a:t>Large cells (with high Cm) are take longer to charge and have slower voltage changes to the same currents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25010FD-9DD7-4BF6-BC92-810F9CB09688}"/>
              </a:ext>
            </a:extLst>
          </p:cNvPr>
          <p:cNvSpPr/>
          <p:nvPr/>
        </p:nvSpPr>
        <p:spPr>
          <a:xfrm>
            <a:off x="4392516" y="399787"/>
            <a:ext cx="3392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/>
              <a:t>Voltage Gated</a:t>
            </a:r>
            <a:br>
              <a:rPr lang="en-US" sz="2400" b="1"/>
            </a:br>
            <a:r>
              <a:rPr lang="en-US" sz="2400" b="1"/>
              <a:t>K</a:t>
            </a:r>
            <a:r>
              <a:rPr lang="en-US" sz="2400" b="1" baseline="30000"/>
              <a:t>+</a:t>
            </a:r>
            <a:r>
              <a:rPr lang="en-US" sz="2400" b="1"/>
              <a:t> Channel</a:t>
            </a:r>
            <a:endParaRPr lang="en-US" sz="2400" b="1" baseline="300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32A8004-3669-46DD-9680-7082442A93BF}"/>
              </a:ext>
            </a:extLst>
          </p:cNvPr>
          <p:cNvSpPr/>
          <p:nvPr/>
        </p:nvSpPr>
        <p:spPr>
          <a:xfrm>
            <a:off x="7039632" y="399787"/>
            <a:ext cx="3123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/>
              <a:t>K</a:t>
            </a:r>
            <a:r>
              <a:rPr lang="en-US" sz="2400" b="1" baseline="30000"/>
              <a:t>+</a:t>
            </a:r>
            <a:r>
              <a:rPr lang="en-US" sz="2400" b="1"/>
              <a:t> Leak</a:t>
            </a:r>
            <a:br>
              <a:rPr lang="en-US" sz="2400" b="1"/>
            </a:br>
            <a:r>
              <a:rPr lang="en-US" sz="2400" b="1"/>
              <a:t>Channel</a:t>
            </a:r>
            <a:endParaRPr lang="en-US" sz="2400" b="1" baseline="3000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262A22D-3A92-4501-86EE-28E96DD6FAD8}"/>
              </a:ext>
            </a:extLst>
          </p:cNvPr>
          <p:cNvGrpSpPr/>
          <p:nvPr/>
        </p:nvGrpSpPr>
        <p:grpSpPr>
          <a:xfrm>
            <a:off x="7663062" y="2473171"/>
            <a:ext cx="1828801" cy="2174033"/>
            <a:chOff x="7358262" y="2473171"/>
            <a:chExt cx="1828801" cy="2174033"/>
          </a:xfrm>
        </p:grpSpPr>
        <p:sp>
          <p:nvSpPr>
            <p:cNvPr id="81" name="Moon 80">
              <a:extLst>
                <a:ext uri="{FF2B5EF4-FFF2-40B4-BE49-F238E27FC236}">
                  <a16:creationId xmlns:a16="http://schemas.microsoft.com/office/drawing/2014/main" id="{EE68CB22-8D27-40DD-A69F-5F115E1DEA08}"/>
                </a:ext>
              </a:extLst>
            </p:cNvPr>
            <p:cNvSpPr/>
            <p:nvPr/>
          </p:nvSpPr>
          <p:spPr>
            <a:xfrm rot="16200000">
              <a:off x="7337778" y="2866882"/>
              <a:ext cx="1804456" cy="1017036"/>
            </a:xfrm>
            <a:prstGeom prst="moon">
              <a:avLst>
                <a:gd name="adj" fmla="val 85802"/>
              </a:avLst>
            </a:prstGeom>
            <a:solidFill>
              <a:srgbClr val="FFB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Moon 81">
              <a:extLst>
                <a:ext uri="{FF2B5EF4-FFF2-40B4-BE49-F238E27FC236}">
                  <a16:creationId xmlns:a16="http://schemas.microsoft.com/office/drawing/2014/main" id="{5E4AB629-7280-471D-B0EA-A21E880DDC50}"/>
                </a:ext>
              </a:extLst>
            </p:cNvPr>
            <p:cNvSpPr/>
            <p:nvPr/>
          </p:nvSpPr>
          <p:spPr>
            <a:xfrm rot="5400000" flipV="1">
              <a:off x="7361105" y="3236458"/>
              <a:ext cx="1804456" cy="1017036"/>
            </a:xfrm>
            <a:prstGeom prst="moon">
              <a:avLst>
                <a:gd name="adj" fmla="val 85802"/>
              </a:avLst>
            </a:prstGeom>
            <a:solidFill>
              <a:srgbClr val="FFB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D2B7F04-AF2B-4E8D-A8BF-65D7FE70A577}"/>
                </a:ext>
              </a:extLst>
            </p:cNvPr>
            <p:cNvSpPr/>
            <p:nvPr/>
          </p:nvSpPr>
          <p:spPr>
            <a:xfrm>
              <a:off x="7358262" y="2473171"/>
              <a:ext cx="755780" cy="2174033"/>
            </a:xfrm>
            <a:prstGeom prst="ellipse">
              <a:avLst/>
            </a:prstGeom>
            <a:solidFill>
              <a:srgbClr val="FF6D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E7DA66F6-4AAB-4461-AEAC-0B7E69E26AAF}"/>
                </a:ext>
              </a:extLst>
            </p:cNvPr>
            <p:cNvSpPr/>
            <p:nvPr/>
          </p:nvSpPr>
          <p:spPr>
            <a:xfrm>
              <a:off x="8431283" y="2473171"/>
              <a:ext cx="755780" cy="2174033"/>
            </a:xfrm>
            <a:prstGeom prst="ellipse">
              <a:avLst/>
            </a:prstGeom>
            <a:solidFill>
              <a:srgbClr val="FF6D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8CD500A-428E-4953-B105-927DB76A405C}"/>
              </a:ext>
            </a:extLst>
          </p:cNvPr>
          <p:cNvGrpSpPr/>
          <p:nvPr/>
        </p:nvGrpSpPr>
        <p:grpSpPr>
          <a:xfrm>
            <a:off x="7723052" y="4674688"/>
            <a:ext cx="494522" cy="494522"/>
            <a:chOff x="3806890" y="1110343"/>
            <a:chExt cx="494522" cy="494522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41475D7-FDAD-4C04-852F-052BCECA80BE}"/>
                </a:ext>
              </a:extLst>
            </p:cNvPr>
            <p:cNvSpPr/>
            <p:nvPr/>
          </p:nvSpPr>
          <p:spPr>
            <a:xfrm>
              <a:off x="3806890" y="1110343"/>
              <a:ext cx="494522" cy="494522"/>
            </a:xfrm>
            <a:prstGeom prst="ellips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6B4B100-3BB3-49AB-9B2B-5BDA6903EAC7}"/>
                </a:ext>
              </a:extLst>
            </p:cNvPr>
            <p:cNvSpPr/>
            <p:nvPr/>
          </p:nvSpPr>
          <p:spPr>
            <a:xfrm>
              <a:off x="3881540" y="1175657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K</a:t>
              </a:r>
              <a:r>
                <a:rPr lang="en-US" baseline="30000">
                  <a:solidFill>
                    <a:schemeClr val="bg1"/>
                  </a:solidFill>
                </a:rPr>
                <a:t>+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0BDFA4D-F062-4D0C-9798-5455D5A8A2B0}"/>
              </a:ext>
            </a:extLst>
          </p:cNvPr>
          <p:cNvGrpSpPr/>
          <p:nvPr/>
        </p:nvGrpSpPr>
        <p:grpSpPr>
          <a:xfrm>
            <a:off x="3235289" y="4757637"/>
            <a:ext cx="494522" cy="494522"/>
            <a:chOff x="3806890" y="1110343"/>
            <a:chExt cx="494522" cy="494522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E43A32E-FE0A-40AE-8AC0-7CD5225316F2}"/>
                </a:ext>
              </a:extLst>
            </p:cNvPr>
            <p:cNvSpPr/>
            <p:nvPr/>
          </p:nvSpPr>
          <p:spPr>
            <a:xfrm>
              <a:off x="3806890" y="1110343"/>
              <a:ext cx="494522" cy="49452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9755FF5-453E-4CEE-AD82-292D7AA2AFF7}"/>
                </a:ext>
              </a:extLst>
            </p:cNvPr>
            <p:cNvSpPr/>
            <p:nvPr/>
          </p:nvSpPr>
          <p:spPr>
            <a:xfrm>
              <a:off x="3826708" y="1182103"/>
              <a:ext cx="444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Na</a:t>
              </a:r>
              <a:endParaRPr lang="en-US" baseline="3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5C239230-F988-4D9E-BD5F-BAEABD8F6DB5}"/>
              </a:ext>
            </a:extLst>
          </p:cNvPr>
          <p:cNvSpPr/>
          <p:nvPr/>
        </p:nvSpPr>
        <p:spPr>
          <a:xfrm rot="7079208">
            <a:off x="2765844" y="3986813"/>
            <a:ext cx="622060" cy="739124"/>
          </a:xfrm>
          <a:custGeom>
            <a:avLst/>
            <a:gdLst>
              <a:gd name="connsiteX0" fmla="*/ 0 w 625151"/>
              <a:gd name="connsiteY0" fmla="*/ 634482 h 634482"/>
              <a:gd name="connsiteX1" fmla="*/ 475862 w 625151"/>
              <a:gd name="connsiteY1" fmla="*/ 391886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01217 w 625151"/>
              <a:gd name="connsiteY1" fmla="*/ 410547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625151 w 625151"/>
              <a:gd name="connsiteY1" fmla="*/ 0 h 634482"/>
              <a:gd name="connsiteX0" fmla="*/ 0 w 625151"/>
              <a:gd name="connsiteY0" fmla="*/ 634482 h 634482"/>
              <a:gd name="connsiteX1" fmla="*/ 625151 w 625151"/>
              <a:gd name="connsiteY1" fmla="*/ 0 h 634482"/>
              <a:gd name="connsiteX0" fmla="*/ 0 w 625151"/>
              <a:gd name="connsiteY0" fmla="*/ 634482 h 634551"/>
              <a:gd name="connsiteX1" fmla="*/ 625151 w 625151"/>
              <a:gd name="connsiteY1" fmla="*/ 0 h 634551"/>
              <a:gd name="connsiteX0" fmla="*/ 0 w 625151"/>
              <a:gd name="connsiteY0" fmla="*/ 634482 h 634551"/>
              <a:gd name="connsiteX1" fmla="*/ 625151 w 625151"/>
              <a:gd name="connsiteY1" fmla="*/ 0 h 634551"/>
              <a:gd name="connsiteX0" fmla="*/ 0 w 625151"/>
              <a:gd name="connsiteY0" fmla="*/ 634482 h 634514"/>
              <a:gd name="connsiteX1" fmla="*/ 625151 w 625151"/>
              <a:gd name="connsiteY1" fmla="*/ 0 h 634514"/>
              <a:gd name="connsiteX0" fmla="*/ 0 w 740631"/>
              <a:gd name="connsiteY0" fmla="*/ 671510 h 671537"/>
              <a:gd name="connsiteX1" fmla="*/ 740631 w 740631"/>
              <a:gd name="connsiteY1" fmla="*/ 0 h 671537"/>
              <a:gd name="connsiteX0" fmla="*/ 0 w 740631"/>
              <a:gd name="connsiteY0" fmla="*/ 671510 h 671510"/>
              <a:gd name="connsiteX1" fmla="*/ 740631 w 740631"/>
              <a:gd name="connsiteY1" fmla="*/ 0 h 671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0631" h="671510">
                <a:moveTo>
                  <a:pt x="0" y="671510"/>
                </a:moveTo>
                <a:cubicBezTo>
                  <a:pt x="391959" y="531091"/>
                  <a:pt x="737521" y="416767"/>
                  <a:pt x="740631" y="0"/>
                </a:cubicBezTo>
              </a:path>
            </a:pathLst>
          </a:custGeom>
          <a:noFill/>
          <a:ln w="101600">
            <a:solidFill>
              <a:schemeClr val="accent1">
                <a:lumMod val="75000"/>
                <a:alpha val="46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2F20572-C45B-4351-BB7C-EB183A1959AC}"/>
              </a:ext>
            </a:extLst>
          </p:cNvPr>
          <p:cNvSpPr/>
          <p:nvPr/>
        </p:nvSpPr>
        <p:spPr>
          <a:xfrm>
            <a:off x="3011070" y="5294916"/>
            <a:ext cx="1847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200" baseline="3000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9314D52-ACC1-4AC2-B2FB-988D4CCE9EA2}"/>
              </a:ext>
            </a:extLst>
          </p:cNvPr>
          <p:cNvSpPr/>
          <p:nvPr/>
        </p:nvSpPr>
        <p:spPr>
          <a:xfrm>
            <a:off x="6851088" y="4607656"/>
            <a:ext cx="9065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>
                <a:solidFill>
                  <a:srgbClr val="FF2F2F"/>
                </a:solidFill>
              </a:rPr>
              <a:t>efflux of K</a:t>
            </a:r>
            <a:r>
              <a:rPr lang="en-US" sz="1200" i="1" baseline="30000">
                <a:solidFill>
                  <a:srgbClr val="FF2F2F"/>
                </a:solidFill>
              </a:rPr>
              <a:t>+</a:t>
            </a:r>
            <a:br>
              <a:rPr lang="en-US" sz="1200" i="1">
                <a:solidFill>
                  <a:srgbClr val="FF2F2F"/>
                </a:solidFill>
              </a:rPr>
            </a:br>
            <a:r>
              <a:rPr lang="en-US" sz="1200" i="1">
                <a:solidFill>
                  <a:srgbClr val="FF2F2F"/>
                </a:solidFill>
              </a:rPr>
              <a:t>is inhibitory</a:t>
            </a:r>
            <a:br>
              <a:rPr lang="en-US" sz="1200" i="1">
                <a:solidFill>
                  <a:srgbClr val="FF2F2F"/>
                </a:solidFill>
              </a:rPr>
            </a:br>
            <a:r>
              <a:rPr lang="en-US" sz="1200" i="1">
                <a:solidFill>
                  <a:srgbClr val="FF2F2F"/>
                </a:solidFill>
              </a:rPr>
              <a:t>(negative)</a:t>
            </a:r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25D6F46D-6FE5-4BD8-BD12-9A122181BD51}"/>
              </a:ext>
            </a:extLst>
          </p:cNvPr>
          <p:cNvSpPr/>
          <p:nvPr/>
        </p:nvSpPr>
        <p:spPr>
          <a:xfrm rot="12405797" flipV="1">
            <a:off x="5894371" y="4033006"/>
            <a:ext cx="580532" cy="723766"/>
          </a:xfrm>
          <a:custGeom>
            <a:avLst/>
            <a:gdLst>
              <a:gd name="connsiteX0" fmla="*/ 0 w 625151"/>
              <a:gd name="connsiteY0" fmla="*/ 634482 h 634482"/>
              <a:gd name="connsiteX1" fmla="*/ 475862 w 625151"/>
              <a:gd name="connsiteY1" fmla="*/ 391886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01217 w 625151"/>
              <a:gd name="connsiteY1" fmla="*/ 410547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625151 w 625151"/>
              <a:gd name="connsiteY1" fmla="*/ 0 h 634482"/>
              <a:gd name="connsiteX0" fmla="*/ 0 w 625151"/>
              <a:gd name="connsiteY0" fmla="*/ 634482 h 634482"/>
              <a:gd name="connsiteX1" fmla="*/ 625151 w 625151"/>
              <a:gd name="connsiteY1" fmla="*/ 0 h 634482"/>
              <a:gd name="connsiteX0" fmla="*/ 0 w 625151"/>
              <a:gd name="connsiteY0" fmla="*/ 634482 h 634551"/>
              <a:gd name="connsiteX1" fmla="*/ 625151 w 625151"/>
              <a:gd name="connsiteY1" fmla="*/ 0 h 634551"/>
              <a:gd name="connsiteX0" fmla="*/ 0 w 625151"/>
              <a:gd name="connsiteY0" fmla="*/ 634482 h 634551"/>
              <a:gd name="connsiteX1" fmla="*/ 625151 w 625151"/>
              <a:gd name="connsiteY1" fmla="*/ 0 h 634551"/>
              <a:gd name="connsiteX0" fmla="*/ 0 w 625151"/>
              <a:gd name="connsiteY0" fmla="*/ 634482 h 634514"/>
              <a:gd name="connsiteX1" fmla="*/ 625151 w 625151"/>
              <a:gd name="connsiteY1" fmla="*/ 0 h 634514"/>
              <a:gd name="connsiteX0" fmla="*/ 0 w 625151"/>
              <a:gd name="connsiteY0" fmla="*/ 634482 h 634516"/>
              <a:gd name="connsiteX1" fmla="*/ 625151 w 625151"/>
              <a:gd name="connsiteY1" fmla="*/ 0 h 634516"/>
              <a:gd name="connsiteX0" fmla="*/ 0 w 691187"/>
              <a:gd name="connsiteY0" fmla="*/ 657527 h 657558"/>
              <a:gd name="connsiteX1" fmla="*/ 691187 w 691187"/>
              <a:gd name="connsiteY1" fmla="*/ 0 h 657558"/>
              <a:gd name="connsiteX0" fmla="*/ 0 w 691187"/>
              <a:gd name="connsiteY0" fmla="*/ 657527 h 657557"/>
              <a:gd name="connsiteX1" fmla="*/ 691187 w 691187"/>
              <a:gd name="connsiteY1" fmla="*/ 0 h 65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1187" h="657557">
                <a:moveTo>
                  <a:pt x="0" y="657527"/>
                </a:moveTo>
                <a:cubicBezTo>
                  <a:pt x="376334" y="660638"/>
                  <a:pt x="454747" y="423892"/>
                  <a:pt x="691187" y="0"/>
                </a:cubicBezTo>
              </a:path>
            </a:pathLst>
          </a:custGeom>
          <a:noFill/>
          <a:ln w="101600">
            <a:solidFill>
              <a:srgbClr val="FF0000">
                <a:alpha val="46000"/>
              </a:srgb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C4BF7B8-226C-4BF8-9840-C4F793C7342D}"/>
              </a:ext>
            </a:extLst>
          </p:cNvPr>
          <p:cNvGrpSpPr/>
          <p:nvPr/>
        </p:nvGrpSpPr>
        <p:grpSpPr>
          <a:xfrm>
            <a:off x="5835016" y="5175776"/>
            <a:ext cx="494522" cy="494522"/>
            <a:chOff x="3806890" y="1110343"/>
            <a:chExt cx="494522" cy="494522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7B970F9-5122-4BBE-A096-80318246A717}"/>
                </a:ext>
              </a:extLst>
            </p:cNvPr>
            <p:cNvSpPr/>
            <p:nvPr/>
          </p:nvSpPr>
          <p:spPr>
            <a:xfrm>
              <a:off x="3806890" y="1110343"/>
              <a:ext cx="494522" cy="494522"/>
            </a:xfrm>
            <a:prstGeom prst="ellips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B4CE38C-70D3-4E96-A121-13172652A0E7}"/>
                </a:ext>
              </a:extLst>
            </p:cNvPr>
            <p:cNvSpPr/>
            <p:nvPr/>
          </p:nvSpPr>
          <p:spPr>
            <a:xfrm>
              <a:off x="3881540" y="1175657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K</a:t>
              </a:r>
              <a:r>
                <a:rPr lang="en-US" baseline="30000">
                  <a:solidFill>
                    <a:schemeClr val="bg1"/>
                  </a:solidFill>
                </a:rPr>
                <a:t>+</a:t>
              </a:r>
            </a:p>
          </p:txBody>
        </p:sp>
      </p:grp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6E8EF824-9477-4B68-8254-90EEFBA1F925}"/>
              </a:ext>
            </a:extLst>
          </p:cNvPr>
          <p:cNvSpPr/>
          <p:nvPr/>
        </p:nvSpPr>
        <p:spPr>
          <a:xfrm rot="10800000" flipH="1" flipV="1">
            <a:off x="8289338" y="3981852"/>
            <a:ext cx="294234" cy="873438"/>
          </a:xfrm>
          <a:custGeom>
            <a:avLst/>
            <a:gdLst>
              <a:gd name="connsiteX0" fmla="*/ 0 w 625151"/>
              <a:gd name="connsiteY0" fmla="*/ 634482 h 634482"/>
              <a:gd name="connsiteX1" fmla="*/ 475862 w 625151"/>
              <a:gd name="connsiteY1" fmla="*/ 391886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01217 w 625151"/>
              <a:gd name="connsiteY1" fmla="*/ 410547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625151 w 625151"/>
              <a:gd name="connsiteY1" fmla="*/ 0 h 634482"/>
              <a:gd name="connsiteX0" fmla="*/ 0 w 625151"/>
              <a:gd name="connsiteY0" fmla="*/ 634482 h 634482"/>
              <a:gd name="connsiteX1" fmla="*/ 625151 w 625151"/>
              <a:gd name="connsiteY1" fmla="*/ 0 h 634482"/>
              <a:gd name="connsiteX0" fmla="*/ 0 w 625151"/>
              <a:gd name="connsiteY0" fmla="*/ 634482 h 634551"/>
              <a:gd name="connsiteX1" fmla="*/ 625151 w 625151"/>
              <a:gd name="connsiteY1" fmla="*/ 0 h 634551"/>
              <a:gd name="connsiteX0" fmla="*/ 0 w 625151"/>
              <a:gd name="connsiteY0" fmla="*/ 634482 h 634551"/>
              <a:gd name="connsiteX1" fmla="*/ 625151 w 625151"/>
              <a:gd name="connsiteY1" fmla="*/ 0 h 634551"/>
              <a:gd name="connsiteX0" fmla="*/ 0 w 625151"/>
              <a:gd name="connsiteY0" fmla="*/ 634482 h 634514"/>
              <a:gd name="connsiteX1" fmla="*/ 625151 w 625151"/>
              <a:gd name="connsiteY1" fmla="*/ 0 h 634514"/>
              <a:gd name="connsiteX0" fmla="*/ 0 w 625151"/>
              <a:gd name="connsiteY0" fmla="*/ 655941 h 655970"/>
              <a:gd name="connsiteX1" fmla="*/ 625151 w 625151"/>
              <a:gd name="connsiteY1" fmla="*/ 0 h 655970"/>
              <a:gd name="connsiteX0" fmla="*/ 0 w 625151"/>
              <a:gd name="connsiteY0" fmla="*/ 655941 h 655941"/>
              <a:gd name="connsiteX1" fmla="*/ 625151 w 625151"/>
              <a:gd name="connsiteY1" fmla="*/ 0 h 655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5151" h="655941">
                <a:moveTo>
                  <a:pt x="0" y="655941"/>
                </a:moveTo>
                <a:cubicBezTo>
                  <a:pt x="619185" y="580367"/>
                  <a:pt x="622041" y="416767"/>
                  <a:pt x="625151" y="0"/>
                </a:cubicBezTo>
              </a:path>
            </a:pathLst>
          </a:custGeom>
          <a:noFill/>
          <a:ln w="101600">
            <a:solidFill>
              <a:srgbClr val="FF0000">
                <a:alpha val="46000"/>
              </a:srgb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3D78178-489A-4AD7-BF98-091055906D5F}"/>
              </a:ext>
            </a:extLst>
          </p:cNvPr>
          <p:cNvSpPr/>
          <p:nvPr/>
        </p:nvSpPr>
        <p:spPr>
          <a:xfrm>
            <a:off x="685370" y="2529703"/>
            <a:ext cx="1184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>
                <a:solidFill>
                  <a:schemeClr val="accent1">
                    <a:lumMod val="50000"/>
                  </a:schemeClr>
                </a:solidFill>
              </a:rPr>
              <a:t>Opens quickly</a:t>
            </a:r>
            <a:endParaRPr lang="en-US" sz="1200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</a:rPr>
              <a:t>above threshold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C5482C2-75EF-4F77-B8BE-DC6B60020762}"/>
              </a:ext>
            </a:extLst>
          </p:cNvPr>
          <p:cNvGrpSpPr/>
          <p:nvPr/>
        </p:nvGrpSpPr>
        <p:grpSpPr>
          <a:xfrm>
            <a:off x="10046574" y="2419691"/>
            <a:ext cx="1828801" cy="2174033"/>
            <a:chOff x="7358262" y="2473171"/>
            <a:chExt cx="1828801" cy="2174033"/>
          </a:xfrm>
        </p:grpSpPr>
        <p:sp>
          <p:nvSpPr>
            <p:cNvPr id="109" name="Moon 108">
              <a:extLst>
                <a:ext uri="{FF2B5EF4-FFF2-40B4-BE49-F238E27FC236}">
                  <a16:creationId xmlns:a16="http://schemas.microsoft.com/office/drawing/2014/main" id="{8DC2B42A-8246-4603-8DE7-37DA277A6284}"/>
                </a:ext>
              </a:extLst>
            </p:cNvPr>
            <p:cNvSpPr/>
            <p:nvPr/>
          </p:nvSpPr>
          <p:spPr>
            <a:xfrm rot="16200000">
              <a:off x="7391785" y="2699125"/>
              <a:ext cx="1804456" cy="1371600"/>
            </a:xfrm>
            <a:prstGeom prst="moon">
              <a:avLst>
                <a:gd name="adj" fmla="val 85802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Moon 109">
              <a:extLst>
                <a:ext uri="{FF2B5EF4-FFF2-40B4-BE49-F238E27FC236}">
                  <a16:creationId xmlns:a16="http://schemas.microsoft.com/office/drawing/2014/main" id="{B2B9F29B-CC32-4375-B565-C260CA4B1964}"/>
                </a:ext>
              </a:extLst>
            </p:cNvPr>
            <p:cNvSpPr/>
            <p:nvPr/>
          </p:nvSpPr>
          <p:spPr>
            <a:xfrm rot="5400000" flipV="1">
              <a:off x="7361105" y="3361871"/>
              <a:ext cx="1804456" cy="766210"/>
            </a:xfrm>
            <a:prstGeom prst="moon">
              <a:avLst>
                <a:gd name="adj" fmla="val 85802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41E4176-481A-4890-8F0C-720D81BF24EB}"/>
                </a:ext>
              </a:extLst>
            </p:cNvPr>
            <p:cNvSpPr/>
            <p:nvPr/>
          </p:nvSpPr>
          <p:spPr>
            <a:xfrm rot="21058682">
              <a:off x="7358262" y="2473171"/>
              <a:ext cx="755780" cy="217403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E3112C4-0331-4CF1-AF84-33B3572747F5}"/>
                </a:ext>
              </a:extLst>
            </p:cNvPr>
            <p:cNvSpPr/>
            <p:nvPr/>
          </p:nvSpPr>
          <p:spPr>
            <a:xfrm rot="614418">
              <a:off x="8431283" y="2473171"/>
              <a:ext cx="755780" cy="217403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78E5A5F-30E1-460F-B1B0-CE62E96015C6}"/>
                </a:ext>
              </a:extLst>
            </p:cNvPr>
            <p:cNvSpPr/>
            <p:nvPr/>
          </p:nvSpPr>
          <p:spPr>
            <a:xfrm>
              <a:off x="7501826" y="3745363"/>
              <a:ext cx="755780" cy="731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34E3A367-D4B7-40BD-8456-52B6C59945C0}"/>
                </a:ext>
              </a:extLst>
            </p:cNvPr>
            <p:cNvSpPr/>
            <p:nvPr/>
          </p:nvSpPr>
          <p:spPr>
            <a:xfrm>
              <a:off x="7494500" y="3209729"/>
              <a:ext cx="755780" cy="731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7E9B181-9380-4A36-A140-C3601D477B4E}"/>
                </a:ext>
              </a:extLst>
            </p:cNvPr>
            <p:cNvSpPr/>
            <p:nvPr/>
          </p:nvSpPr>
          <p:spPr>
            <a:xfrm>
              <a:off x="7404643" y="2797888"/>
              <a:ext cx="755780" cy="731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D82476E0-7253-459B-B659-04D8F9541633}"/>
                </a:ext>
              </a:extLst>
            </p:cNvPr>
            <p:cNvSpPr/>
            <p:nvPr/>
          </p:nvSpPr>
          <p:spPr>
            <a:xfrm>
              <a:off x="8224033" y="2882763"/>
              <a:ext cx="755780" cy="731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75D153-549B-4AAC-9B2F-343D0812F8A4}"/>
                </a:ext>
              </a:extLst>
            </p:cNvPr>
            <p:cNvSpPr/>
            <p:nvPr/>
          </p:nvSpPr>
          <p:spPr>
            <a:xfrm>
              <a:off x="8263333" y="3425023"/>
              <a:ext cx="755780" cy="731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9D2B3BED-3A12-4C4F-9F27-212C7E41D1C2}"/>
                </a:ext>
              </a:extLst>
            </p:cNvPr>
            <p:cNvSpPr/>
            <p:nvPr/>
          </p:nvSpPr>
          <p:spPr>
            <a:xfrm>
              <a:off x="8376545" y="2757436"/>
              <a:ext cx="755780" cy="731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5173D39-AECF-4831-9B5A-8B906C7C6C50}"/>
              </a:ext>
            </a:extLst>
          </p:cNvPr>
          <p:cNvSpPr/>
          <p:nvPr/>
        </p:nvSpPr>
        <p:spPr>
          <a:xfrm>
            <a:off x="9491863" y="399787"/>
            <a:ext cx="27456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Na</a:t>
            </a:r>
            <a:r>
              <a:rPr lang="en-US" sz="2400" b="1" baseline="30000" dirty="0"/>
              <a:t>+</a:t>
            </a:r>
            <a:r>
              <a:rPr lang="en-US" sz="2400" b="1" dirty="0"/>
              <a:t>/K</a:t>
            </a:r>
            <a:r>
              <a:rPr lang="en-US" sz="2400" b="1" baseline="30000" dirty="0"/>
              <a:t>+</a:t>
            </a:r>
            <a:r>
              <a:rPr lang="en-US" sz="2400" b="1" dirty="0"/>
              <a:t> </a:t>
            </a:r>
            <a:br>
              <a:rPr lang="en-US" sz="2400" b="1" dirty="0"/>
            </a:br>
            <a:r>
              <a:rPr lang="en-US" sz="2400" b="1" dirty="0"/>
              <a:t>Pump</a:t>
            </a:r>
            <a:endParaRPr lang="en-US" sz="2400" b="1" baseline="30000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77E753B-F8ED-467C-A14A-9E78EBBD84FA}"/>
              </a:ext>
            </a:extLst>
          </p:cNvPr>
          <p:cNvGrpSpPr/>
          <p:nvPr/>
        </p:nvGrpSpPr>
        <p:grpSpPr>
          <a:xfrm>
            <a:off x="10296525" y="4721735"/>
            <a:ext cx="494522" cy="494522"/>
            <a:chOff x="3806890" y="1110343"/>
            <a:chExt cx="494522" cy="494522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6A42B812-8F86-4934-8E8E-407BEA7EC5EB}"/>
                </a:ext>
              </a:extLst>
            </p:cNvPr>
            <p:cNvSpPr/>
            <p:nvPr/>
          </p:nvSpPr>
          <p:spPr>
            <a:xfrm>
              <a:off x="3806890" y="1110343"/>
              <a:ext cx="494522" cy="494522"/>
            </a:xfrm>
            <a:prstGeom prst="ellips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357F8989-FA31-4E59-B6CC-39139E06D61F}"/>
                </a:ext>
              </a:extLst>
            </p:cNvPr>
            <p:cNvSpPr/>
            <p:nvPr/>
          </p:nvSpPr>
          <p:spPr>
            <a:xfrm>
              <a:off x="3881540" y="1175657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K</a:t>
              </a:r>
              <a:r>
                <a:rPr lang="en-US" baseline="30000">
                  <a:solidFill>
                    <a:schemeClr val="bg1"/>
                  </a:solidFill>
                </a:rPr>
                <a:t>+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3F71C44-5D50-4D22-9730-3567723CF9AA}"/>
              </a:ext>
            </a:extLst>
          </p:cNvPr>
          <p:cNvGrpSpPr/>
          <p:nvPr/>
        </p:nvGrpSpPr>
        <p:grpSpPr>
          <a:xfrm>
            <a:off x="10948225" y="4778079"/>
            <a:ext cx="494522" cy="494522"/>
            <a:chOff x="3806890" y="1110343"/>
            <a:chExt cx="494522" cy="494522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852EFA7A-48B2-4321-8A01-5A9D3717F8BA}"/>
                </a:ext>
              </a:extLst>
            </p:cNvPr>
            <p:cNvSpPr/>
            <p:nvPr/>
          </p:nvSpPr>
          <p:spPr>
            <a:xfrm>
              <a:off x="3806890" y="1110343"/>
              <a:ext cx="494522" cy="494522"/>
            </a:xfrm>
            <a:prstGeom prst="ellips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554A91D-60AE-4537-A6C4-1EE7DBC18F14}"/>
                </a:ext>
              </a:extLst>
            </p:cNvPr>
            <p:cNvSpPr/>
            <p:nvPr/>
          </p:nvSpPr>
          <p:spPr>
            <a:xfrm>
              <a:off x="3881540" y="1175657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K</a:t>
              </a:r>
              <a:r>
                <a:rPr lang="en-US" baseline="30000">
                  <a:solidFill>
                    <a:schemeClr val="bg1"/>
                  </a:solidFill>
                </a:rPr>
                <a:t>+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F6DCFAD-786D-4589-8B60-8431E1B65D3E}"/>
              </a:ext>
            </a:extLst>
          </p:cNvPr>
          <p:cNvGrpSpPr/>
          <p:nvPr/>
        </p:nvGrpSpPr>
        <p:grpSpPr>
          <a:xfrm>
            <a:off x="11086659" y="1704463"/>
            <a:ext cx="494522" cy="494522"/>
            <a:chOff x="3806890" y="1110343"/>
            <a:chExt cx="494522" cy="494522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E24C06D-BF62-4FFF-87F7-91582233190C}"/>
                </a:ext>
              </a:extLst>
            </p:cNvPr>
            <p:cNvSpPr/>
            <p:nvPr/>
          </p:nvSpPr>
          <p:spPr>
            <a:xfrm>
              <a:off x="3806890" y="1110343"/>
              <a:ext cx="494522" cy="49452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AB1EC72-D696-4240-8F42-346027FB6206}"/>
                </a:ext>
              </a:extLst>
            </p:cNvPr>
            <p:cNvSpPr/>
            <p:nvPr/>
          </p:nvSpPr>
          <p:spPr>
            <a:xfrm>
              <a:off x="3825448" y="1171406"/>
              <a:ext cx="444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Na</a:t>
              </a:r>
              <a:endParaRPr lang="en-US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B052252-B3AE-4534-AEEE-996EB46D8126}"/>
              </a:ext>
            </a:extLst>
          </p:cNvPr>
          <p:cNvGrpSpPr/>
          <p:nvPr/>
        </p:nvGrpSpPr>
        <p:grpSpPr>
          <a:xfrm>
            <a:off x="10169376" y="1833217"/>
            <a:ext cx="494522" cy="494522"/>
            <a:chOff x="3806890" y="1110343"/>
            <a:chExt cx="494522" cy="494522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76676F43-4D1C-4300-B33E-DFB3D8D6210E}"/>
                </a:ext>
              </a:extLst>
            </p:cNvPr>
            <p:cNvSpPr/>
            <p:nvPr/>
          </p:nvSpPr>
          <p:spPr>
            <a:xfrm>
              <a:off x="3806890" y="1110343"/>
              <a:ext cx="494522" cy="49452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78ADEC6-7710-4E5F-87A0-5A9B1ED4A0DC}"/>
                </a:ext>
              </a:extLst>
            </p:cNvPr>
            <p:cNvSpPr/>
            <p:nvPr/>
          </p:nvSpPr>
          <p:spPr>
            <a:xfrm>
              <a:off x="3825448" y="1171406"/>
              <a:ext cx="444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Na</a:t>
              </a:r>
              <a:endParaRPr lang="en-US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58C1B98-FF08-44BB-AE67-AB28E55967E6}"/>
              </a:ext>
            </a:extLst>
          </p:cNvPr>
          <p:cNvGrpSpPr/>
          <p:nvPr/>
        </p:nvGrpSpPr>
        <p:grpSpPr>
          <a:xfrm>
            <a:off x="10582639" y="1365359"/>
            <a:ext cx="494522" cy="494522"/>
            <a:chOff x="3806890" y="1110343"/>
            <a:chExt cx="494522" cy="494522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94A31FE1-8D01-4AE5-B3E2-59BD1C058E9F}"/>
                </a:ext>
              </a:extLst>
            </p:cNvPr>
            <p:cNvSpPr/>
            <p:nvPr/>
          </p:nvSpPr>
          <p:spPr>
            <a:xfrm>
              <a:off x="3806890" y="1110343"/>
              <a:ext cx="494522" cy="49452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2583783-CE68-4BE3-B3C2-0C2E83F5E554}"/>
                </a:ext>
              </a:extLst>
            </p:cNvPr>
            <p:cNvSpPr/>
            <p:nvPr/>
          </p:nvSpPr>
          <p:spPr>
            <a:xfrm>
              <a:off x="3830528" y="1166326"/>
              <a:ext cx="444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Na</a:t>
              </a:r>
              <a:endParaRPr lang="en-US" baseline="3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8864B2B0-A41C-425E-8A9D-103B11426687}"/>
              </a:ext>
            </a:extLst>
          </p:cNvPr>
          <p:cNvSpPr/>
          <p:nvPr/>
        </p:nvSpPr>
        <p:spPr>
          <a:xfrm rot="19237798">
            <a:off x="10649334" y="2128703"/>
            <a:ext cx="509019" cy="723858"/>
          </a:xfrm>
          <a:custGeom>
            <a:avLst/>
            <a:gdLst>
              <a:gd name="connsiteX0" fmla="*/ 0 w 625151"/>
              <a:gd name="connsiteY0" fmla="*/ 634482 h 634482"/>
              <a:gd name="connsiteX1" fmla="*/ 475862 w 625151"/>
              <a:gd name="connsiteY1" fmla="*/ 391886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01217 w 625151"/>
              <a:gd name="connsiteY1" fmla="*/ 410547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625151 w 625151"/>
              <a:gd name="connsiteY1" fmla="*/ 0 h 634482"/>
              <a:gd name="connsiteX0" fmla="*/ 0 w 625151"/>
              <a:gd name="connsiteY0" fmla="*/ 634482 h 634482"/>
              <a:gd name="connsiteX1" fmla="*/ 625151 w 625151"/>
              <a:gd name="connsiteY1" fmla="*/ 0 h 634482"/>
              <a:gd name="connsiteX0" fmla="*/ 0 w 625151"/>
              <a:gd name="connsiteY0" fmla="*/ 634482 h 634551"/>
              <a:gd name="connsiteX1" fmla="*/ 625151 w 625151"/>
              <a:gd name="connsiteY1" fmla="*/ 0 h 634551"/>
              <a:gd name="connsiteX0" fmla="*/ 0 w 625151"/>
              <a:gd name="connsiteY0" fmla="*/ 634482 h 634551"/>
              <a:gd name="connsiteX1" fmla="*/ 625151 w 625151"/>
              <a:gd name="connsiteY1" fmla="*/ 0 h 634551"/>
              <a:gd name="connsiteX0" fmla="*/ 0 w 625151"/>
              <a:gd name="connsiteY0" fmla="*/ 634482 h 634514"/>
              <a:gd name="connsiteX1" fmla="*/ 625151 w 625151"/>
              <a:gd name="connsiteY1" fmla="*/ 0 h 634514"/>
              <a:gd name="connsiteX0" fmla="*/ 0 w 537480"/>
              <a:gd name="connsiteY0" fmla="*/ 689375 h 689401"/>
              <a:gd name="connsiteX1" fmla="*/ 537480 w 537480"/>
              <a:gd name="connsiteY1" fmla="*/ 0 h 689401"/>
              <a:gd name="connsiteX0" fmla="*/ 0 w 537480"/>
              <a:gd name="connsiteY0" fmla="*/ 689375 h 689375"/>
              <a:gd name="connsiteX1" fmla="*/ 537480 w 537480"/>
              <a:gd name="connsiteY1" fmla="*/ 0 h 689375"/>
              <a:gd name="connsiteX0" fmla="*/ 0 w 537480"/>
              <a:gd name="connsiteY0" fmla="*/ 689375 h 689375"/>
              <a:gd name="connsiteX1" fmla="*/ 537480 w 537480"/>
              <a:gd name="connsiteY1" fmla="*/ 0 h 689375"/>
              <a:gd name="connsiteX0" fmla="*/ 0 w 537480"/>
              <a:gd name="connsiteY0" fmla="*/ 689375 h 689375"/>
              <a:gd name="connsiteX1" fmla="*/ 537480 w 537480"/>
              <a:gd name="connsiteY1" fmla="*/ 0 h 689375"/>
              <a:gd name="connsiteX0" fmla="*/ 0 w 606042"/>
              <a:gd name="connsiteY0" fmla="*/ 657640 h 657640"/>
              <a:gd name="connsiteX1" fmla="*/ 606042 w 606042"/>
              <a:gd name="connsiteY1" fmla="*/ 0 h 65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6042" h="657640">
                <a:moveTo>
                  <a:pt x="0" y="657640"/>
                </a:moveTo>
                <a:cubicBezTo>
                  <a:pt x="200321" y="483381"/>
                  <a:pt x="457040" y="347808"/>
                  <a:pt x="606042" y="0"/>
                </a:cubicBezTo>
              </a:path>
            </a:pathLst>
          </a:custGeom>
          <a:noFill/>
          <a:ln w="101600">
            <a:solidFill>
              <a:schemeClr val="accent1">
                <a:lumMod val="75000"/>
                <a:alpha val="46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5A74E5F2-D42D-4F64-A008-1BEE150901DA}"/>
              </a:ext>
            </a:extLst>
          </p:cNvPr>
          <p:cNvSpPr/>
          <p:nvPr/>
        </p:nvSpPr>
        <p:spPr>
          <a:xfrm rot="2643488" flipV="1">
            <a:off x="10744634" y="4200629"/>
            <a:ext cx="362575" cy="599319"/>
          </a:xfrm>
          <a:custGeom>
            <a:avLst/>
            <a:gdLst>
              <a:gd name="connsiteX0" fmla="*/ 0 w 625151"/>
              <a:gd name="connsiteY0" fmla="*/ 634482 h 634482"/>
              <a:gd name="connsiteX1" fmla="*/ 475862 w 625151"/>
              <a:gd name="connsiteY1" fmla="*/ 391886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01217 w 625151"/>
              <a:gd name="connsiteY1" fmla="*/ 410547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625151 w 625151"/>
              <a:gd name="connsiteY1" fmla="*/ 0 h 634482"/>
              <a:gd name="connsiteX0" fmla="*/ 0 w 625151"/>
              <a:gd name="connsiteY0" fmla="*/ 634482 h 634482"/>
              <a:gd name="connsiteX1" fmla="*/ 625151 w 625151"/>
              <a:gd name="connsiteY1" fmla="*/ 0 h 634482"/>
              <a:gd name="connsiteX0" fmla="*/ 0 w 625151"/>
              <a:gd name="connsiteY0" fmla="*/ 634482 h 634551"/>
              <a:gd name="connsiteX1" fmla="*/ 625151 w 625151"/>
              <a:gd name="connsiteY1" fmla="*/ 0 h 634551"/>
              <a:gd name="connsiteX0" fmla="*/ 0 w 625151"/>
              <a:gd name="connsiteY0" fmla="*/ 634482 h 634551"/>
              <a:gd name="connsiteX1" fmla="*/ 625151 w 625151"/>
              <a:gd name="connsiteY1" fmla="*/ 0 h 634551"/>
              <a:gd name="connsiteX0" fmla="*/ 0 w 625151"/>
              <a:gd name="connsiteY0" fmla="*/ 634482 h 634514"/>
              <a:gd name="connsiteX1" fmla="*/ 625151 w 625151"/>
              <a:gd name="connsiteY1" fmla="*/ 0 h 634514"/>
              <a:gd name="connsiteX0" fmla="*/ 0 w 625151"/>
              <a:gd name="connsiteY0" fmla="*/ 634482 h 634482"/>
              <a:gd name="connsiteX1" fmla="*/ 625151 w 625151"/>
              <a:gd name="connsiteY1" fmla="*/ 0 h 634482"/>
              <a:gd name="connsiteX0" fmla="*/ 0 w 761450"/>
              <a:gd name="connsiteY0" fmla="*/ 660838 h 660838"/>
              <a:gd name="connsiteX1" fmla="*/ 761449 w 761450"/>
              <a:gd name="connsiteY1" fmla="*/ 0 h 660838"/>
              <a:gd name="connsiteX0" fmla="*/ 0 w 761450"/>
              <a:gd name="connsiteY0" fmla="*/ 660838 h 660838"/>
              <a:gd name="connsiteX1" fmla="*/ 761449 w 761450"/>
              <a:gd name="connsiteY1" fmla="*/ 0 h 660838"/>
              <a:gd name="connsiteX0" fmla="*/ 0 w 819857"/>
              <a:gd name="connsiteY0" fmla="*/ 745114 h 745114"/>
              <a:gd name="connsiteX1" fmla="*/ 819856 w 819857"/>
              <a:gd name="connsiteY1" fmla="*/ 0 h 745114"/>
              <a:gd name="connsiteX0" fmla="*/ 0 w 819857"/>
              <a:gd name="connsiteY0" fmla="*/ 745114 h 745114"/>
              <a:gd name="connsiteX1" fmla="*/ 819856 w 819857"/>
              <a:gd name="connsiteY1" fmla="*/ 0 h 745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9857" h="745114">
                <a:moveTo>
                  <a:pt x="0" y="745114"/>
                </a:moveTo>
                <a:cubicBezTo>
                  <a:pt x="368824" y="497048"/>
                  <a:pt x="632512" y="368183"/>
                  <a:pt x="819856" y="0"/>
                </a:cubicBezTo>
              </a:path>
            </a:pathLst>
          </a:custGeom>
          <a:noFill/>
          <a:ln w="101600">
            <a:solidFill>
              <a:srgbClr val="FF0000">
                <a:alpha val="46000"/>
              </a:srgb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1FD78CD-55BD-40F8-8604-76D6AE5C81B3}"/>
              </a:ext>
            </a:extLst>
          </p:cNvPr>
          <p:cNvSpPr/>
          <p:nvPr/>
        </p:nvSpPr>
        <p:spPr>
          <a:xfrm>
            <a:off x="7771488" y="1960087"/>
            <a:ext cx="13440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/>
              <a:t>Small conductance</a:t>
            </a:r>
            <a:br>
              <a:rPr lang="en-US" sz="1200" i="1"/>
            </a:br>
            <a:r>
              <a:rPr lang="en-US" sz="1200" i="1"/>
              <a:t>but always open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4695B7F-B3BB-44A6-806E-2BBBFEFBD4FF}"/>
              </a:ext>
            </a:extLst>
          </p:cNvPr>
          <p:cNvSpPr/>
          <p:nvPr/>
        </p:nvSpPr>
        <p:spPr>
          <a:xfrm>
            <a:off x="9179801" y="5214498"/>
            <a:ext cx="39266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 dirty="0"/>
              <a:t>ATP is used to pump Na</a:t>
            </a:r>
            <a:r>
              <a:rPr lang="en-US" sz="1200" b="1" i="1" baseline="30000" dirty="0"/>
              <a:t>+</a:t>
            </a:r>
            <a:r>
              <a:rPr lang="en-US" sz="1200" b="1" i="1" dirty="0"/>
              <a:t> out and K</a:t>
            </a:r>
            <a:r>
              <a:rPr lang="en-US" sz="1200" b="1" i="1" baseline="30000" dirty="0"/>
              <a:t>+</a:t>
            </a:r>
            <a:r>
              <a:rPr lang="en-US" sz="1200" b="1" i="1" dirty="0"/>
              <a:t> in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8E79C57-64F4-4E32-96D2-8AB9DB34F4B3}"/>
              </a:ext>
            </a:extLst>
          </p:cNvPr>
          <p:cNvSpPr/>
          <p:nvPr/>
        </p:nvSpPr>
        <p:spPr>
          <a:xfrm>
            <a:off x="9156166" y="5386050"/>
            <a:ext cx="3038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When all voltage-gated channels are closed </a:t>
            </a:r>
            <a:br>
              <a:rPr lang="en-US" sz="1200" i="1" dirty="0"/>
            </a:br>
            <a:r>
              <a:rPr lang="en-US" sz="1200" i="1" dirty="0"/>
              <a:t>K</a:t>
            </a:r>
            <a:r>
              <a:rPr lang="en-US" sz="1200" i="1" baseline="30000" dirty="0"/>
              <a:t>+</a:t>
            </a:r>
            <a:r>
              <a:rPr lang="en-US" sz="1200" i="1" dirty="0"/>
              <a:t> leaks out, maintaining a negative voltage.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7498D87-1951-4606-B556-9B467DB7277D}"/>
              </a:ext>
            </a:extLst>
          </p:cNvPr>
          <p:cNvSpPr/>
          <p:nvPr/>
        </p:nvSpPr>
        <p:spPr>
          <a:xfrm>
            <a:off x="-25244" y="4067007"/>
            <a:ext cx="1165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tx1">
                    <a:alpha val="20000"/>
                  </a:schemeClr>
                </a:solidFill>
              </a:rPr>
              <a:t>cytoplasm</a:t>
            </a:r>
            <a:endParaRPr lang="en-US" b="1" i="1" baseline="3000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2FDE8CA-FC1C-4C48-98A9-ABA451518238}"/>
              </a:ext>
            </a:extLst>
          </p:cNvPr>
          <p:cNvSpPr/>
          <p:nvPr/>
        </p:nvSpPr>
        <p:spPr>
          <a:xfrm>
            <a:off x="11387616" y="4525271"/>
            <a:ext cx="4413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chemeClr val="tx1">
                    <a:alpha val="50000"/>
                  </a:schemeClr>
                </a:solidFill>
              </a:rPr>
              <a:t>ATP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296337D-25A1-4A0C-A002-1B1A4B8004D3}"/>
              </a:ext>
            </a:extLst>
          </p:cNvPr>
          <p:cNvSpPr/>
          <p:nvPr/>
        </p:nvSpPr>
        <p:spPr>
          <a:xfrm>
            <a:off x="11665719" y="4308487"/>
            <a:ext cx="5912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chemeClr val="tx1">
                    <a:alpha val="50000"/>
                  </a:schemeClr>
                </a:solidFill>
              </a:rPr>
              <a:t>ADP</a:t>
            </a: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FEBC9BAE-B397-4CDA-A5CD-23F1C0AD78B6}"/>
              </a:ext>
            </a:extLst>
          </p:cNvPr>
          <p:cNvSpPr/>
          <p:nvPr/>
        </p:nvSpPr>
        <p:spPr>
          <a:xfrm rot="16822998" flipV="1">
            <a:off x="11460492" y="4342792"/>
            <a:ext cx="253894" cy="284270"/>
          </a:xfrm>
          <a:custGeom>
            <a:avLst/>
            <a:gdLst>
              <a:gd name="connsiteX0" fmla="*/ 0 w 625151"/>
              <a:gd name="connsiteY0" fmla="*/ 634482 h 634482"/>
              <a:gd name="connsiteX1" fmla="*/ 475862 w 625151"/>
              <a:gd name="connsiteY1" fmla="*/ 391886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57200 w 625151"/>
              <a:gd name="connsiteY1" fmla="*/ 503853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01217 w 625151"/>
              <a:gd name="connsiteY1" fmla="*/ 410547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429208 w 625151"/>
              <a:gd name="connsiteY1" fmla="*/ 457200 h 634482"/>
              <a:gd name="connsiteX2" fmla="*/ 625151 w 625151"/>
              <a:gd name="connsiteY2" fmla="*/ 0 h 634482"/>
              <a:gd name="connsiteX0" fmla="*/ 0 w 625151"/>
              <a:gd name="connsiteY0" fmla="*/ 634482 h 634482"/>
              <a:gd name="connsiteX1" fmla="*/ 625151 w 625151"/>
              <a:gd name="connsiteY1" fmla="*/ 0 h 634482"/>
              <a:gd name="connsiteX0" fmla="*/ 0 w 625151"/>
              <a:gd name="connsiteY0" fmla="*/ 634482 h 634482"/>
              <a:gd name="connsiteX1" fmla="*/ 625151 w 625151"/>
              <a:gd name="connsiteY1" fmla="*/ 0 h 634482"/>
              <a:gd name="connsiteX0" fmla="*/ 0 w 625151"/>
              <a:gd name="connsiteY0" fmla="*/ 634482 h 634551"/>
              <a:gd name="connsiteX1" fmla="*/ 625151 w 625151"/>
              <a:gd name="connsiteY1" fmla="*/ 0 h 634551"/>
              <a:gd name="connsiteX0" fmla="*/ 0 w 625151"/>
              <a:gd name="connsiteY0" fmla="*/ 634482 h 634551"/>
              <a:gd name="connsiteX1" fmla="*/ 625151 w 625151"/>
              <a:gd name="connsiteY1" fmla="*/ 0 h 634551"/>
              <a:gd name="connsiteX0" fmla="*/ 0 w 625151"/>
              <a:gd name="connsiteY0" fmla="*/ 634482 h 634514"/>
              <a:gd name="connsiteX1" fmla="*/ 625151 w 625151"/>
              <a:gd name="connsiteY1" fmla="*/ 0 h 634514"/>
              <a:gd name="connsiteX0" fmla="*/ 0 w 729679"/>
              <a:gd name="connsiteY0" fmla="*/ 634482 h 639068"/>
              <a:gd name="connsiteX1" fmla="*/ 625151 w 729679"/>
              <a:gd name="connsiteY1" fmla="*/ 0 h 639068"/>
              <a:gd name="connsiteX0" fmla="*/ 0 w 743785"/>
              <a:gd name="connsiteY0" fmla="*/ 634482 h 821960"/>
              <a:gd name="connsiteX1" fmla="*/ 625151 w 743785"/>
              <a:gd name="connsiteY1" fmla="*/ 0 h 82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3785" h="821960">
                <a:moveTo>
                  <a:pt x="0" y="634482"/>
                </a:moveTo>
                <a:cubicBezTo>
                  <a:pt x="496377" y="1060634"/>
                  <a:pt x="971855" y="722694"/>
                  <a:pt x="625151" y="0"/>
                </a:cubicBezTo>
              </a:path>
            </a:pathLst>
          </a:custGeom>
          <a:noFill/>
          <a:ln w="38100">
            <a:solidFill>
              <a:schemeClr val="tx1">
                <a:alpha val="46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CA2DC2C-7267-4AE9-9993-CBB21FA7303B}"/>
              </a:ext>
            </a:extLst>
          </p:cNvPr>
          <p:cNvSpPr/>
          <p:nvPr/>
        </p:nvSpPr>
        <p:spPr>
          <a:xfrm>
            <a:off x="8409834" y="6343692"/>
            <a:ext cx="3769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alpha val="19000"/>
                  </a:schemeClr>
                </a:solidFill>
              </a:rPr>
              <a:t>www.GitHub.com/SWHarden/HHSharp</a:t>
            </a:r>
          </a:p>
        </p:txBody>
      </p:sp>
    </p:spTree>
    <p:extLst>
      <p:ext uri="{BB962C8B-B14F-4D97-AF65-F5344CB8AC3E}">
        <p14:creationId xmlns:p14="http://schemas.microsoft.com/office/powerpoint/2010/main" val="879004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198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Harden,Scott W</dc:creator>
  <cp:lastModifiedBy>Harden,Scott W</cp:lastModifiedBy>
  <cp:revision>26</cp:revision>
  <dcterms:created xsi:type="dcterms:W3CDTF">2019-10-20T15:40:46Z</dcterms:created>
  <dcterms:modified xsi:type="dcterms:W3CDTF">2019-10-21T19:03:18Z</dcterms:modified>
</cp:coreProperties>
</file>