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embeddedFontLst>
    <p:embeddedFont>
      <p:font typeface="Roboto" panose="020F0502020204030204" pitchFamily="2" charset="0"/>
      <p:regular r:id="rId9"/>
    </p:embeddedFont>
    <p:embeddedFont>
      <p:font typeface="Roboto Slab" panose="020F0502020204030204" pitchFamily="2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3" d="100"/>
          <a:sy n="63" d="100"/>
        </p:scale>
        <p:origin x="70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5985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C914C7-9F03-9E98-49FE-4A4AB52A51CE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3051572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Intelligent PDF Processing Pipeline: Automated Entity &amp; Table Extraction</a:t>
            </a:r>
            <a:endParaRPr lang="en-US" sz="44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8377FC3-E003-B016-B87C-2DC59B299451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" name="Text 0"/>
          <p:cNvSpPr/>
          <p:nvPr/>
        </p:nvSpPr>
        <p:spPr>
          <a:xfrm>
            <a:off x="793790" y="1590199"/>
            <a:ext cx="1181933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The Challenge: Manual PDF Data Processing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75260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Organizations struggle with extracting structured data from PDF documents manually, leading to significant inefficiencies.</a:t>
            </a:r>
            <a:endParaRPr lang="en-US" sz="17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370659"/>
            <a:ext cx="566976" cy="566976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644253" y="350531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Time-Consuming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644253" y="3995738"/>
            <a:ext cx="552914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Average office worker spends 2.5 hours daily on manual data processing.</a:t>
            </a:r>
            <a:endParaRPr lang="en-US" sz="175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6884" y="3370659"/>
            <a:ext cx="566976" cy="566976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8307348" y="350531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Prone to Errors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8307348" y="3995738"/>
            <a:ext cx="552926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Manual extraction has a 15-20% error rate, impacting data quality.</a:t>
            </a:r>
            <a:endParaRPr lang="en-US" sz="17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5288518"/>
            <a:ext cx="566976" cy="566976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1644253" y="5423178"/>
            <a:ext cx="324314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Inconsistent Formatting</a:t>
            </a:r>
            <a:endParaRPr lang="en-US" sz="2200" dirty="0"/>
          </a:p>
        </p:txBody>
      </p:sp>
      <p:sp>
        <p:nvSpPr>
          <p:cNvPr id="12" name="Text 7"/>
          <p:cNvSpPr/>
          <p:nvPr/>
        </p:nvSpPr>
        <p:spPr>
          <a:xfrm>
            <a:off x="1644253" y="5913596"/>
            <a:ext cx="552914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Data varies across documents, making standardization difficult.</a:t>
            </a:r>
            <a:endParaRPr lang="en-US" sz="175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6884" y="5288518"/>
            <a:ext cx="566976" cy="566976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8307348" y="54231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Scalability Issues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8307348" y="5913596"/>
            <a:ext cx="552926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Handling large document volumes manually is a significant bottleneck.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B63B04C-EA19-6C15-B84B-8BADC185B6EE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66271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45569" y="3420070"/>
            <a:ext cx="9201983" cy="6656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41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AI-Powered PDF Processing Pipeline</a:t>
            </a:r>
            <a:endParaRPr lang="en-US" sz="4150" dirty="0"/>
          </a:p>
        </p:txBody>
      </p:sp>
      <p:sp>
        <p:nvSpPr>
          <p:cNvPr id="4" name="Text 1"/>
          <p:cNvSpPr/>
          <p:nvPr/>
        </p:nvSpPr>
        <p:spPr>
          <a:xfrm>
            <a:off x="745569" y="4405193"/>
            <a:ext cx="13139261" cy="3407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Our solution automates the extraction of entities and tables from PDF documents using advanced OCR and AI.</a:t>
            </a:r>
            <a:endParaRPr lang="en-US" sz="1650" dirty="0"/>
          </a:p>
        </p:txBody>
      </p:sp>
      <p:sp>
        <p:nvSpPr>
          <p:cNvPr id="5" name="Text 2"/>
          <p:cNvSpPr/>
          <p:nvPr/>
        </p:nvSpPr>
        <p:spPr>
          <a:xfrm>
            <a:off x="745569" y="5198507"/>
            <a:ext cx="3195280" cy="3994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5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Core Features</a:t>
            </a:r>
            <a:endParaRPr lang="en-US" sz="2500" dirty="0"/>
          </a:p>
        </p:txBody>
      </p:sp>
      <p:sp>
        <p:nvSpPr>
          <p:cNvPr id="6" name="Text 3"/>
          <p:cNvSpPr/>
          <p:nvPr/>
        </p:nvSpPr>
        <p:spPr>
          <a:xfrm>
            <a:off x="745569" y="5810964"/>
            <a:ext cx="6309836" cy="3407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Smart Entity Recognition:</a:t>
            </a:r>
            <a:r>
              <a:rPr lang="en-US" sz="16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Identifies names, dates, addresses.</a:t>
            </a:r>
            <a:endParaRPr lang="en-US" sz="1650" dirty="0"/>
          </a:p>
        </p:txBody>
      </p:sp>
      <p:sp>
        <p:nvSpPr>
          <p:cNvPr id="7" name="Text 4"/>
          <p:cNvSpPr/>
          <p:nvPr/>
        </p:nvSpPr>
        <p:spPr>
          <a:xfrm>
            <a:off x="745569" y="6226254"/>
            <a:ext cx="6309836" cy="3407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Table Extraction:</a:t>
            </a:r>
            <a:r>
              <a:rPr lang="en-US" sz="16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Preserves full table structure.</a:t>
            </a:r>
            <a:endParaRPr lang="en-US" sz="1650" dirty="0"/>
          </a:p>
        </p:txBody>
      </p:sp>
      <p:sp>
        <p:nvSpPr>
          <p:cNvPr id="8" name="Text 5"/>
          <p:cNvSpPr/>
          <p:nvPr/>
        </p:nvSpPr>
        <p:spPr>
          <a:xfrm>
            <a:off x="745569" y="6641544"/>
            <a:ext cx="6309836" cy="3407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Real-time Processing:</a:t>
            </a:r>
            <a:r>
              <a:rPr lang="en-US" sz="16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Instant results via web interface.</a:t>
            </a:r>
            <a:endParaRPr lang="en-US" sz="1650" dirty="0"/>
          </a:p>
        </p:txBody>
      </p:sp>
      <p:sp>
        <p:nvSpPr>
          <p:cNvPr id="9" name="Text 6"/>
          <p:cNvSpPr/>
          <p:nvPr/>
        </p:nvSpPr>
        <p:spPr>
          <a:xfrm>
            <a:off x="745569" y="7056834"/>
            <a:ext cx="6309836" cy="3407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JSON Export:</a:t>
            </a:r>
            <a:r>
              <a:rPr lang="en-US" sz="16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Structured data for downstream systems.</a:t>
            </a:r>
            <a:endParaRPr lang="en-US" sz="1650" dirty="0"/>
          </a:p>
        </p:txBody>
      </p:sp>
      <p:sp>
        <p:nvSpPr>
          <p:cNvPr id="10" name="Text 7"/>
          <p:cNvSpPr/>
          <p:nvPr/>
        </p:nvSpPr>
        <p:spPr>
          <a:xfrm>
            <a:off x="7582614" y="5198507"/>
            <a:ext cx="3195280" cy="3994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5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Technology Stack</a:t>
            </a:r>
            <a:endParaRPr lang="en-US" sz="2500" dirty="0"/>
          </a:p>
        </p:txBody>
      </p:sp>
      <p:sp>
        <p:nvSpPr>
          <p:cNvPr id="11" name="Text 8"/>
          <p:cNvSpPr/>
          <p:nvPr/>
        </p:nvSpPr>
        <p:spPr>
          <a:xfrm>
            <a:off x="7582614" y="5810964"/>
            <a:ext cx="6309836" cy="3407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Frontend:</a:t>
            </a:r>
            <a:r>
              <a:rPr lang="en-US" sz="16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React.js with ReactFlow.</a:t>
            </a:r>
            <a:endParaRPr lang="en-US" sz="1650" dirty="0"/>
          </a:p>
        </p:txBody>
      </p:sp>
      <p:sp>
        <p:nvSpPr>
          <p:cNvPr id="12" name="Text 9"/>
          <p:cNvSpPr/>
          <p:nvPr/>
        </p:nvSpPr>
        <p:spPr>
          <a:xfrm>
            <a:off x="7582614" y="6226254"/>
            <a:ext cx="6309836" cy="3407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Backend:</a:t>
            </a:r>
            <a:r>
              <a:rPr lang="en-US" sz="16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FastAPI for robust API endpoints.</a:t>
            </a:r>
            <a:endParaRPr lang="en-US" sz="1650" dirty="0"/>
          </a:p>
        </p:txBody>
      </p:sp>
      <p:sp>
        <p:nvSpPr>
          <p:cNvPr id="13" name="Text 10"/>
          <p:cNvSpPr/>
          <p:nvPr/>
        </p:nvSpPr>
        <p:spPr>
          <a:xfrm>
            <a:off x="7582614" y="6641544"/>
            <a:ext cx="6309836" cy="3407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OCR Engine:</a:t>
            </a:r>
            <a:r>
              <a:rPr lang="en-US" sz="16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olmocr-7b-0225-preview via LM Studio.</a:t>
            </a:r>
            <a:endParaRPr lang="en-US" sz="1650" dirty="0"/>
          </a:p>
        </p:txBody>
      </p:sp>
      <p:sp>
        <p:nvSpPr>
          <p:cNvPr id="14" name="Text 11"/>
          <p:cNvSpPr/>
          <p:nvPr/>
        </p:nvSpPr>
        <p:spPr>
          <a:xfrm>
            <a:off x="7582614" y="7056834"/>
            <a:ext cx="6309836" cy="3407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PDF Processing:</a:t>
            </a:r>
            <a:r>
              <a:rPr lang="en-US" sz="16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PyMuPDF for text extraction.</a:t>
            </a:r>
            <a:endParaRPr lang="en-US" sz="16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30F6FFC-CCAF-24ED-C2A4-1659338205AE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" name="Text 0"/>
          <p:cNvSpPr/>
          <p:nvPr/>
        </p:nvSpPr>
        <p:spPr>
          <a:xfrm>
            <a:off x="677823" y="534233"/>
            <a:ext cx="9435227" cy="6051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750"/>
              </a:lnSpc>
              <a:buNone/>
            </a:pPr>
            <a:r>
              <a:rPr lang="en-US" sz="38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How It Works: 4-Step Processing Pipeline</a:t>
            </a:r>
            <a:endParaRPr lang="en-US" sz="38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23" y="1526738"/>
            <a:ext cx="6637377" cy="77474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871418" y="2495074"/>
            <a:ext cx="2421136" cy="3026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1. Upload</a:t>
            </a:r>
            <a:endParaRPr lang="en-US" sz="1900" dirty="0"/>
          </a:p>
        </p:txBody>
      </p:sp>
      <p:sp>
        <p:nvSpPr>
          <p:cNvPr id="5" name="Text 2"/>
          <p:cNvSpPr/>
          <p:nvPr/>
        </p:nvSpPr>
        <p:spPr>
          <a:xfrm>
            <a:off x="871418" y="2913936"/>
            <a:ext cx="6250186" cy="3099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Drag-and-drop PDF interface with file validation.</a:t>
            </a:r>
            <a:endParaRPr lang="en-US" sz="15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1526738"/>
            <a:ext cx="6637377" cy="77474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508796" y="2495074"/>
            <a:ext cx="2421136" cy="3026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2. Text Extraction</a:t>
            </a:r>
            <a:endParaRPr lang="en-US" sz="1900" dirty="0"/>
          </a:p>
        </p:txBody>
      </p:sp>
      <p:sp>
        <p:nvSpPr>
          <p:cNvPr id="8" name="Text 4"/>
          <p:cNvSpPr/>
          <p:nvPr/>
        </p:nvSpPr>
        <p:spPr>
          <a:xfrm>
            <a:off x="7508796" y="2913936"/>
            <a:ext cx="6250186" cy="3099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PyMuPDF extracts raw text, handles multi-page documents.</a:t>
            </a:r>
            <a:endParaRPr lang="en-US" sz="15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823" y="3417451"/>
            <a:ext cx="6637377" cy="77474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871418" y="4385786"/>
            <a:ext cx="2421136" cy="3026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3. AI Processing</a:t>
            </a:r>
            <a:endParaRPr lang="en-US" sz="1900" dirty="0"/>
          </a:p>
        </p:txBody>
      </p:sp>
      <p:sp>
        <p:nvSpPr>
          <p:cNvPr id="11" name="Text 6"/>
          <p:cNvSpPr/>
          <p:nvPr/>
        </p:nvSpPr>
        <p:spPr>
          <a:xfrm>
            <a:off x="871418" y="4804648"/>
            <a:ext cx="6250186" cy="3099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Olmocr-7b model identifies entities and structures tables.</a:t>
            </a:r>
            <a:endParaRPr lang="en-US" sz="15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5200" y="3417451"/>
            <a:ext cx="6637377" cy="77474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7508796" y="4385786"/>
            <a:ext cx="2421136" cy="3026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4. Results</a:t>
            </a:r>
            <a:endParaRPr lang="en-US" sz="1900" dirty="0"/>
          </a:p>
        </p:txBody>
      </p:sp>
      <p:sp>
        <p:nvSpPr>
          <p:cNvPr id="14" name="Text 8"/>
          <p:cNvSpPr/>
          <p:nvPr/>
        </p:nvSpPr>
        <p:spPr>
          <a:xfrm>
            <a:off x="7508796" y="4804648"/>
            <a:ext cx="6250186" cy="3099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JSON output with interactive visualization and export.</a:t>
            </a:r>
            <a:endParaRPr lang="en-US" sz="1500" dirty="0"/>
          </a:p>
        </p:txBody>
      </p:sp>
      <p:sp>
        <p:nvSpPr>
          <p:cNvPr id="15" name="Text 9"/>
          <p:cNvSpPr/>
          <p:nvPr/>
        </p:nvSpPr>
        <p:spPr>
          <a:xfrm>
            <a:off x="677823" y="5598676"/>
            <a:ext cx="3161943" cy="363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2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Technical Architecture</a:t>
            </a:r>
            <a:endParaRPr lang="en-US" sz="2250" dirty="0"/>
          </a:p>
        </p:txBody>
      </p:sp>
      <p:sp>
        <p:nvSpPr>
          <p:cNvPr id="16" name="Text 10"/>
          <p:cNvSpPr/>
          <p:nvPr/>
        </p:nvSpPr>
        <p:spPr>
          <a:xfrm>
            <a:off x="677823" y="6252329"/>
            <a:ext cx="13274754" cy="3099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50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Frontend:</a:t>
            </a: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React app with real-time status updates.</a:t>
            </a:r>
            <a:endParaRPr lang="en-US" sz="1500" dirty="0"/>
          </a:p>
        </p:txBody>
      </p:sp>
      <p:sp>
        <p:nvSpPr>
          <p:cNvPr id="17" name="Text 11"/>
          <p:cNvSpPr/>
          <p:nvPr/>
        </p:nvSpPr>
        <p:spPr>
          <a:xfrm>
            <a:off x="677823" y="6629995"/>
            <a:ext cx="13274754" cy="3099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50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API Layer:</a:t>
            </a: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FastAPI with robust error handling.</a:t>
            </a:r>
            <a:endParaRPr lang="en-US" sz="1500" dirty="0"/>
          </a:p>
        </p:txBody>
      </p:sp>
      <p:sp>
        <p:nvSpPr>
          <p:cNvPr id="18" name="Text 12"/>
          <p:cNvSpPr/>
          <p:nvPr/>
        </p:nvSpPr>
        <p:spPr>
          <a:xfrm>
            <a:off x="677823" y="7007662"/>
            <a:ext cx="13274754" cy="3099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50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Processing Engine:</a:t>
            </a: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Local LM Studio deployment.</a:t>
            </a:r>
            <a:endParaRPr lang="en-US" sz="1500" dirty="0"/>
          </a:p>
        </p:txBody>
      </p:sp>
      <p:sp>
        <p:nvSpPr>
          <p:cNvPr id="19" name="Text 13"/>
          <p:cNvSpPr/>
          <p:nvPr/>
        </p:nvSpPr>
        <p:spPr>
          <a:xfrm>
            <a:off x="677823" y="7385328"/>
            <a:ext cx="13274754" cy="3099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50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Data Flow:</a:t>
            </a: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RESTful API communication ensures seamless data transfer.</a:t>
            </a:r>
            <a:endParaRPr lang="en-US" sz="1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6A00FCC-D689-2AAB-1A56-F0A5A74973A2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" name="Text 0"/>
          <p:cNvSpPr/>
          <p:nvPr/>
        </p:nvSpPr>
        <p:spPr>
          <a:xfrm>
            <a:off x="793790" y="854631"/>
            <a:ext cx="1253942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Transforming Document Processing Efficiency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130385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Quantifiable Benefits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90" y="2924175"/>
            <a:ext cx="2980611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90%</a:t>
            </a:r>
            <a:endParaRPr lang="en-US" sz="5850" dirty="0"/>
          </a:p>
        </p:txBody>
      </p:sp>
      <p:sp>
        <p:nvSpPr>
          <p:cNvPr id="5" name="Text 3"/>
          <p:cNvSpPr/>
          <p:nvPr/>
        </p:nvSpPr>
        <p:spPr>
          <a:xfrm>
            <a:off x="793790" y="3955971"/>
            <a:ext cx="298061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Reduction in manual processing time.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4057888" y="2924175"/>
            <a:ext cx="2980611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95%+</a:t>
            </a:r>
            <a:endParaRPr lang="en-US" sz="5850" dirty="0"/>
          </a:p>
        </p:txBody>
      </p:sp>
      <p:sp>
        <p:nvSpPr>
          <p:cNvPr id="7" name="Text 5"/>
          <p:cNvSpPr/>
          <p:nvPr/>
        </p:nvSpPr>
        <p:spPr>
          <a:xfrm>
            <a:off x="4057888" y="3955971"/>
            <a:ext cx="298061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Extraction accuracy vs. 80-85% manual.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362099"/>
            <a:ext cx="2980611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60%</a:t>
            </a:r>
            <a:endParaRPr lang="en-US" sz="5850" dirty="0"/>
          </a:p>
        </p:txBody>
      </p:sp>
      <p:sp>
        <p:nvSpPr>
          <p:cNvPr id="9" name="Text 7"/>
          <p:cNvSpPr/>
          <p:nvPr/>
        </p:nvSpPr>
        <p:spPr>
          <a:xfrm>
            <a:off x="793790" y="6393894"/>
            <a:ext cx="298061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Estimated cost savings on data entry operations.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4057888" y="5362099"/>
            <a:ext cx="2980611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100+</a:t>
            </a:r>
            <a:endParaRPr lang="en-US" sz="5850" dirty="0"/>
          </a:p>
        </p:txBody>
      </p:sp>
      <p:sp>
        <p:nvSpPr>
          <p:cNvPr id="11" name="Text 9"/>
          <p:cNvSpPr/>
          <p:nvPr/>
        </p:nvSpPr>
        <p:spPr>
          <a:xfrm>
            <a:off x="4057888" y="6393894"/>
            <a:ext cx="298061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Documents processed per hour vs. 5-10 manually.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99521" y="2130385"/>
            <a:ext cx="4637961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Business Impact &amp; Use Cases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7599521" y="278249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Operational Efficiency:</a:t>
            </a: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Streamlined workflows.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99521" y="322468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Data Quality:</a:t>
            </a: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Consistent, structured output.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599521" y="3666887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Resource Optimization:</a:t>
            </a: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Humans focus on higher-value tasks.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7599521" y="447198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Integration Ready:</a:t>
            </a: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JSON output easily integrates.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7599521" y="491418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Key Use Cases:</a:t>
            </a: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Legal, Financial, Medical, Insurance.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665BE5D-E94A-FFAE-8053-1CD978EB8D4E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" name="Text 0"/>
          <p:cNvSpPr/>
          <p:nvPr/>
        </p:nvSpPr>
        <p:spPr>
          <a:xfrm>
            <a:off x="587097" y="462439"/>
            <a:ext cx="7813953" cy="5241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100"/>
              </a:lnSpc>
              <a:buNone/>
            </a:pPr>
            <a:r>
              <a:rPr lang="en-US" sz="33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Project Development &amp; Future Roadmap</a:t>
            </a:r>
            <a:endParaRPr lang="en-US" sz="3300" dirty="0"/>
          </a:p>
        </p:txBody>
      </p:sp>
      <p:sp>
        <p:nvSpPr>
          <p:cNvPr id="3" name="Text 1"/>
          <p:cNvSpPr/>
          <p:nvPr/>
        </p:nvSpPr>
        <p:spPr>
          <a:xfrm>
            <a:off x="587097" y="1405771"/>
            <a:ext cx="2516148" cy="3144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Team Contributions</a:t>
            </a:r>
            <a:endParaRPr lang="en-US" sz="1950" dirty="0"/>
          </a:p>
        </p:txBody>
      </p:sp>
      <p:sp>
        <p:nvSpPr>
          <p:cNvPr id="4" name="Text 2"/>
          <p:cNvSpPr/>
          <p:nvPr/>
        </p:nvSpPr>
        <p:spPr>
          <a:xfrm>
            <a:off x="587097" y="1887855"/>
            <a:ext cx="6523553" cy="2683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00"/>
              </a:lnSpc>
              <a:buSzPct val="100000"/>
              <a:buChar char="•"/>
            </a:pPr>
            <a:r>
              <a:rPr lang="en-US" sz="13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Frontend with ReactFlow visualization.</a:t>
            </a:r>
            <a:endParaRPr lang="en-US" sz="1300" dirty="0"/>
          </a:p>
        </p:txBody>
      </p:sp>
      <p:sp>
        <p:nvSpPr>
          <p:cNvPr id="5" name="Text 3"/>
          <p:cNvSpPr/>
          <p:nvPr/>
        </p:nvSpPr>
        <p:spPr>
          <a:xfrm>
            <a:off x="587097" y="2214920"/>
            <a:ext cx="6523553" cy="2683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00"/>
              </a:lnSpc>
              <a:buSzPct val="100000"/>
              <a:buChar char="•"/>
            </a:pPr>
            <a:r>
              <a:rPr lang="en-US" sz="13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Backend architecture with robust error handling.</a:t>
            </a:r>
            <a:endParaRPr lang="en-US" sz="1300" dirty="0"/>
          </a:p>
        </p:txBody>
      </p:sp>
      <p:sp>
        <p:nvSpPr>
          <p:cNvPr id="6" name="Text 4"/>
          <p:cNvSpPr/>
          <p:nvPr/>
        </p:nvSpPr>
        <p:spPr>
          <a:xfrm>
            <a:off x="587097" y="2541984"/>
            <a:ext cx="6523553" cy="2683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00"/>
              </a:lnSpc>
              <a:buSzPct val="100000"/>
              <a:buChar char="•"/>
            </a:pPr>
            <a:r>
              <a:rPr lang="en-US" sz="13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OCR model integration and optimization.</a:t>
            </a:r>
            <a:endParaRPr lang="en-US" sz="1300" dirty="0"/>
          </a:p>
        </p:txBody>
      </p:sp>
      <p:sp>
        <p:nvSpPr>
          <p:cNvPr id="7" name="Text 5"/>
          <p:cNvSpPr/>
          <p:nvPr/>
        </p:nvSpPr>
        <p:spPr>
          <a:xfrm>
            <a:off x="587097" y="2869049"/>
            <a:ext cx="6523553" cy="2683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00"/>
              </a:lnSpc>
              <a:buSzPct val="100000"/>
              <a:buChar char="•"/>
            </a:pPr>
            <a:r>
              <a:rPr lang="en-US" sz="13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End-to-end pipeline system design.</a:t>
            </a:r>
            <a:endParaRPr lang="en-US" sz="1300" dirty="0"/>
          </a:p>
        </p:txBody>
      </p:sp>
      <p:sp>
        <p:nvSpPr>
          <p:cNvPr id="8" name="Text 6"/>
          <p:cNvSpPr/>
          <p:nvPr/>
        </p:nvSpPr>
        <p:spPr>
          <a:xfrm>
            <a:off x="587097" y="3196114"/>
            <a:ext cx="6523553" cy="2683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00"/>
              </a:lnSpc>
              <a:buSzPct val="100000"/>
              <a:buChar char="•"/>
            </a:pPr>
            <a:r>
              <a:rPr lang="en-US" sz="13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Comprehensive testing and validation.</a:t>
            </a:r>
            <a:endParaRPr lang="en-US" sz="1300" dirty="0"/>
          </a:p>
        </p:txBody>
      </p:sp>
      <p:sp>
        <p:nvSpPr>
          <p:cNvPr id="9" name="Text 7"/>
          <p:cNvSpPr/>
          <p:nvPr/>
        </p:nvSpPr>
        <p:spPr>
          <a:xfrm>
            <a:off x="7527369" y="1405771"/>
            <a:ext cx="2642592" cy="3144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Future Enhancements</a:t>
            </a:r>
            <a:endParaRPr lang="en-US" sz="1950" dirty="0"/>
          </a:p>
        </p:txBody>
      </p:sp>
      <p:sp>
        <p:nvSpPr>
          <p:cNvPr id="10" name="Shape 8"/>
          <p:cNvSpPr/>
          <p:nvPr/>
        </p:nvSpPr>
        <p:spPr>
          <a:xfrm>
            <a:off x="7527369" y="1908810"/>
            <a:ext cx="167640" cy="1033343"/>
          </a:xfrm>
          <a:prstGeom prst="roundRect">
            <a:avLst>
              <a:gd name="adj" fmla="val 15009"/>
            </a:avLst>
          </a:prstGeom>
          <a:solidFill>
            <a:srgbClr val="E9ECF2"/>
          </a:solidFill>
          <a:ln/>
        </p:spPr>
      </p:sp>
      <p:sp>
        <p:nvSpPr>
          <p:cNvPr id="11" name="Text 9"/>
          <p:cNvSpPr/>
          <p:nvPr/>
        </p:nvSpPr>
        <p:spPr>
          <a:xfrm>
            <a:off x="7862649" y="2076450"/>
            <a:ext cx="2096691" cy="2620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Phase 2</a:t>
            </a:r>
            <a:endParaRPr lang="en-US" sz="1650" dirty="0"/>
          </a:p>
        </p:txBody>
      </p:sp>
      <p:sp>
        <p:nvSpPr>
          <p:cNvPr id="12" name="Text 10"/>
          <p:cNvSpPr/>
          <p:nvPr/>
        </p:nvSpPr>
        <p:spPr>
          <a:xfrm>
            <a:off x="7862649" y="2506147"/>
            <a:ext cx="6188273" cy="2683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Support for Word and Excel formats.</a:t>
            </a:r>
            <a:endParaRPr lang="en-US" sz="1300" dirty="0"/>
          </a:p>
        </p:txBody>
      </p:sp>
      <p:sp>
        <p:nvSpPr>
          <p:cNvPr id="13" name="Shape 11"/>
          <p:cNvSpPr/>
          <p:nvPr/>
        </p:nvSpPr>
        <p:spPr>
          <a:xfrm>
            <a:off x="7778948" y="3067883"/>
            <a:ext cx="167640" cy="1033343"/>
          </a:xfrm>
          <a:prstGeom prst="roundRect">
            <a:avLst>
              <a:gd name="adj" fmla="val 15009"/>
            </a:avLst>
          </a:prstGeom>
          <a:solidFill>
            <a:srgbClr val="E9ECF2"/>
          </a:solidFill>
          <a:ln/>
        </p:spPr>
      </p:sp>
      <p:sp>
        <p:nvSpPr>
          <p:cNvPr id="14" name="Text 12"/>
          <p:cNvSpPr/>
          <p:nvPr/>
        </p:nvSpPr>
        <p:spPr>
          <a:xfrm>
            <a:off x="8114228" y="3235523"/>
            <a:ext cx="2096691" cy="2620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Phase 3</a:t>
            </a:r>
            <a:endParaRPr lang="en-US" sz="1650" dirty="0"/>
          </a:p>
        </p:txBody>
      </p:sp>
      <p:sp>
        <p:nvSpPr>
          <p:cNvPr id="15" name="Text 13"/>
          <p:cNvSpPr/>
          <p:nvPr/>
        </p:nvSpPr>
        <p:spPr>
          <a:xfrm>
            <a:off x="8114228" y="3665220"/>
            <a:ext cx="5936694" cy="2683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Advanced entity types: phone, email, monetary values.</a:t>
            </a:r>
            <a:endParaRPr lang="en-US" sz="1300" dirty="0"/>
          </a:p>
        </p:txBody>
      </p:sp>
      <p:sp>
        <p:nvSpPr>
          <p:cNvPr id="16" name="Shape 14"/>
          <p:cNvSpPr/>
          <p:nvPr/>
        </p:nvSpPr>
        <p:spPr>
          <a:xfrm>
            <a:off x="8030527" y="4226957"/>
            <a:ext cx="167640" cy="1033343"/>
          </a:xfrm>
          <a:prstGeom prst="roundRect">
            <a:avLst>
              <a:gd name="adj" fmla="val 15009"/>
            </a:avLst>
          </a:prstGeom>
          <a:solidFill>
            <a:srgbClr val="E9ECF2"/>
          </a:solidFill>
          <a:ln/>
        </p:spPr>
      </p:sp>
      <p:sp>
        <p:nvSpPr>
          <p:cNvPr id="17" name="Text 15"/>
          <p:cNvSpPr/>
          <p:nvPr/>
        </p:nvSpPr>
        <p:spPr>
          <a:xfrm>
            <a:off x="8365808" y="4394597"/>
            <a:ext cx="2096691" cy="2620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Phase 4</a:t>
            </a:r>
            <a:endParaRPr lang="en-US" sz="1650" dirty="0"/>
          </a:p>
        </p:txBody>
      </p:sp>
      <p:sp>
        <p:nvSpPr>
          <p:cNvPr id="18" name="Text 16"/>
          <p:cNvSpPr/>
          <p:nvPr/>
        </p:nvSpPr>
        <p:spPr>
          <a:xfrm>
            <a:off x="8365808" y="4824293"/>
            <a:ext cx="5685115" cy="2683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Batch processing capabilities.</a:t>
            </a:r>
            <a:endParaRPr lang="en-US" sz="1300" dirty="0"/>
          </a:p>
        </p:txBody>
      </p:sp>
      <p:sp>
        <p:nvSpPr>
          <p:cNvPr id="19" name="Shape 17"/>
          <p:cNvSpPr/>
          <p:nvPr/>
        </p:nvSpPr>
        <p:spPr>
          <a:xfrm>
            <a:off x="8282107" y="5386030"/>
            <a:ext cx="167640" cy="1033343"/>
          </a:xfrm>
          <a:prstGeom prst="roundRect">
            <a:avLst>
              <a:gd name="adj" fmla="val 15009"/>
            </a:avLst>
          </a:prstGeom>
          <a:solidFill>
            <a:srgbClr val="E9ECF2"/>
          </a:solidFill>
          <a:ln/>
        </p:spPr>
      </p:sp>
      <p:sp>
        <p:nvSpPr>
          <p:cNvPr id="20" name="Text 18"/>
          <p:cNvSpPr/>
          <p:nvPr/>
        </p:nvSpPr>
        <p:spPr>
          <a:xfrm>
            <a:off x="8617387" y="5553670"/>
            <a:ext cx="2096691" cy="2620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Phase 5</a:t>
            </a:r>
            <a:endParaRPr lang="en-US" sz="1650" dirty="0"/>
          </a:p>
        </p:txBody>
      </p:sp>
      <p:sp>
        <p:nvSpPr>
          <p:cNvPr id="21" name="Text 19"/>
          <p:cNvSpPr/>
          <p:nvPr/>
        </p:nvSpPr>
        <p:spPr>
          <a:xfrm>
            <a:off x="8617387" y="5983367"/>
            <a:ext cx="5433536" cy="2683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Cloud deployment and scaling.</a:t>
            </a:r>
            <a:endParaRPr lang="en-US" sz="1300" dirty="0"/>
          </a:p>
        </p:txBody>
      </p:sp>
      <p:sp>
        <p:nvSpPr>
          <p:cNvPr id="22" name="Shape 20"/>
          <p:cNvSpPr/>
          <p:nvPr/>
        </p:nvSpPr>
        <p:spPr>
          <a:xfrm>
            <a:off x="8030527" y="6545104"/>
            <a:ext cx="167640" cy="1033343"/>
          </a:xfrm>
          <a:prstGeom prst="roundRect">
            <a:avLst>
              <a:gd name="adj" fmla="val 15009"/>
            </a:avLst>
          </a:prstGeom>
          <a:solidFill>
            <a:srgbClr val="E9ECF2"/>
          </a:solidFill>
          <a:ln/>
        </p:spPr>
      </p:sp>
      <p:sp>
        <p:nvSpPr>
          <p:cNvPr id="23" name="Text 21"/>
          <p:cNvSpPr/>
          <p:nvPr/>
        </p:nvSpPr>
        <p:spPr>
          <a:xfrm>
            <a:off x="8365808" y="6712744"/>
            <a:ext cx="2096691" cy="2620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Phase 6</a:t>
            </a:r>
            <a:endParaRPr lang="en-US" sz="1650" dirty="0"/>
          </a:p>
        </p:txBody>
      </p:sp>
      <p:sp>
        <p:nvSpPr>
          <p:cNvPr id="24" name="Text 22"/>
          <p:cNvSpPr/>
          <p:nvPr/>
        </p:nvSpPr>
        <p:spPr>
          <a:xfrm>
            <a:off x="8365808" y="7142440"/>
            <a:ext cx="5685115" cy="2683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Integration with CRM and ERP systems.</a:t>
            </a:r>
            <a:endParaRPr lang="en-US" sz="13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452</Words>
  <Application>Microsoft Office PowerPoint</Application>
  <PresentationFormat>Custom</PresentationFormat>
  <Paragraphs>77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Roboto Slab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Lokesh</dc:creator>
  <cp:lastModifiedBy>Nannuri Venkatalokesh</cp:lastModifiedBy>
  <cp:revision>2</cp:revision>
  <dcterms:created xsi:type="dcterms:W3CDTF">2025-07-12T07:24:17Z</dcterms:created>
  <dcterms:modified xsi:type="dcterms:W3CDTF">2025-07-12T07:29:10Z</dcterms:modified>
</cp:coreProperties>
</file>