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312" r:id="rId4"/>
    <p:sldId id="337" r:id="rId5"/>
    <p:sldId id="370" r:id="rId6"/>
    <p:sldId id="371" r:id="rId7"/>
    <p:sldId id="318" r:id="rId8"/>
    <p:sldId id="336" r:id="rId9"/>
    <p:sldId id="314" r:id="rId10"/>
    <p:sldId id="319" r:id="rId11"/>
    <p:sldId id="321" r:id="rId12"/>
    <p:sldId id="328" r:id="rId13"/>
    <p:sldId id="330" r:id="rId14"/>
    <p:sldId id="320" r:id="rId15"/>
    <p:sldId id="322" r:id="rId17"/>
    <p:sldId id="323" r:id="rId18"/>
    <p:sldId id="372" r:id="rId19"/>
    <p:sldId id="373" r:id="rId20"/>
    <p:sldId id="324" r:id="rId21"/>
    <p:sldId id="338" r:id="rId22"/>
    <p:sldId id="339" r:id="rId23"/>
    <p:sldId id="340" r:id="rId24"/>
    <p:sldId id="368" r:id="rId25"/>
    <p:sldId id="369" r:id="rId26"/>
    <p:sldId id="333" r:id="rId27"/>
    <p:sldId id="256" r:id="rId28"/>
    <p:sldId id="325" r:id="rId29"/>
    <p:sldId id="332" r:id="rId30"/>
    <p:sldId id="331" r:id="rId31"/>
    <p:sldId id="326" r:id="rId32"/>
    <p:sldId id="334" r:id="rId33"/>
    <p:sldId id="335" r:id="rId34"/>
    <p:sldId id="341" r:id="rId35"/>
    <p:sldId id="342" r:id="rId36"/>
    <p:sldId id="343" r:id="rId37"/>
    <p:sldId id="344" r:id="rId38"/>
    <p:sldId id="345" r:id="rId39"/>
    <p:sldId id="346" r:id="rId40"/>
    <p:sldId id="327" r:id="rId41"/>
    <p:sldId id="32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21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667F2-BB63-4655-B5B9-EF5A32CCF9F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51928-937E-4EAF-82A0-6440E746CA6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a:t>
            </a:r>
            <a:endParaRPr lang="en-IN" dirty="0"/>
          </a:p>
        </p:txBody>
      </p:sp>
      <p:sp>
        <p:nvSpPr>
          <p:cNvPr id="4" name="Slide Number Placeholder 3"/>
          <p:cNvSpPr>
            <a:spLocks noGrp="1"/>
          </p:cNvSpPr>
          <p:nvPr>
            <p:ph type="sldNum" sz="quarter" idx="5"/>
          </p:nvPr>
        </p:nvSpPr>
        <p:spPr/>
        <p:txBody>
          <a:bodyPr/>
          <a:lstStyle/>
          <a:p>
            <a:fld id="{3AB51928-937E-4EAF-82A0-6440E746CA6E}"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4A8DBE-3CD3-4A16-9DC2-9854C4F847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04A8DBE-3CD3-4A16-9DC2-9854C4F847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04A8DBE-3CD3-4A16-9DC2-9854C4F847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0" y="688288"/>
            <a:ext cx="4433455" cy="3966824"/>
          </a:xfrm>
        </p:spPr>
        <p:txBody>
          <a:bodyPr anchor="t">
            <a:noAutofit/>
          </a:bodyPr>
          <a:lstStyle>
            <a:lvl1pPr>
              <a:defRPr sz="7200" b="0">
                <a:latin typeface="+mn-lt"/>
              </a:defRPr>
            </a:lvl1pPr>
          </a:lstStyle>
          <a:p>
            <a:r>
              <a:rPr lang="en-US" dirty="0"/>
              <a:t>Click to edit Master title</a:t>
            </a:r>
            <a:endParaRPr lang="en-US" dirty="0"/>
          </a:p>
        </p:txBody>
      </p:sp>
      <p:sp>
        <p:nvSpPr>
          <p:cNvPr id="6" name="Slide Number Placeholder 5"/>
          <p:cNvSpPr>
            <a:spLocks noGrp="1"/>
          </p:cNvSpPr>
          <p:nvPr>
            <p:ph type="sldNum" sz="quarter" idx="12"/>
          </p:nvPr>
        </p:nvSpPr>
        <p:spPr/>
        <p:txBody>
          <a:bodyPr/>
          <a:lstStyle/>
          <a:p>
            <a:fld id="{B4E73946-9152-2148-B286-BEF1B04A8193}" type="slidenum">
              <a:rPr lang="en-US" smtClean="0"/>
            </a:fld>
            <a:endParaRPr lang="en-US" dirty="0"/>
          </a:p>
        </p:txBody>
      </p:sp>
      <p:sp>
        <p:nvSpPr>
          <p:cNvPr id="12" name="Picture Placeholder 11"/>
          <p:cNvSpPr>
            <a:spLocks noGrp="1"/>
          </p:cNvSpPr>
          <p:nvPr>
            <p:ph type="pic" sz="quarter" idx="18"/>
          </p:nvPr>
        </p:nvSpPr>
        <p:spPr>
          <a:xfrm>
            <a:off x="0" y="0"/>
            <a:ext cx="6096000" cy="6857996"/>
          </a:xfrm>
        </p:spPr>
        <p:txBody>
          <a:bodyPr/>
          <a:lstStyle/>
          <a:p>
            <a:endParaRPr lang="en-US"/>
          </a:p>
        </p:txBody>
      </p:sp>
      <p:sp>
        <p:nvSpPr>
          <p:cNvPr id="5" name="Text Placeholder 10"/>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endParaRPr lang="en-US" dirty="0"/>
          </a:p>
        </p:txBody>
      </p:sp>
      <p:sp>
        <p:nvSpPr>
          <p:cNvPr id="6" name="Slide Number Placeholder 5"/>
          <p:cNvSpPr>
            <a:spLocks noGrp="1"/>
          </p:cNvSpPr>
          <p:nvPr>
            <p:ph type="sldNum" sz="quarter" idx="12"/>
          </p:nvPr>
        </p:nvSpPr>
        <p:spPr/>
        <p:txBody>
          <a:bodyPr/>
          <a:lstStyle/>
          <a:p>
            <a:fld id="{B4E73946-9152-2148-B286-BEF1B04A8193}" type="slidenum">
              <a:rPr lang="en-US" smtClean="0"/>
            </a:fld>
            <a:endParaRPr lang="en-US"/>
          </a:p>
        </p:txBody>
      </p:sp>
      <p:sp>
        <p:nvSpPr>
          <p:cNvPr id="11" name="Text Placeholder 10"/>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endParaRPr lang="en-US" dirty="0"/>
          </a:p>
        </p:txBody>
      </p:sp>
      <p:sp>
        <p:nvSpPr>
          <p:cNvPr id="3" name="Text Placeholder 10"/>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4" name="Text Placeholder 10"/>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5" name="Text Placeholder 10"/>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7" name="Text Placeholder 10"/>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endParaRPr lang="en-US" dirty="0"/>
          </a:p>
        </p:txBody>
      </p:sp>
      <p:sp>
        <p:nvSpPr>
          <p:cNvPr id="8" name="Text Placeholder 10"/>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endParaRPr lang="en-US" dirty="0"/>
          </a:p>
        </p:txBody>
      </p:sp>
      <p:sp>
        <p:nvSpPr>
          <p:cNvPr id="9"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726" y="685804"/>
            <a:ext cx="7661274" cy="2069086"/>
          </a:xfrm>
        </p:spPr>
        <p:txBody>
          <a:bodyPr anchor="t">
            <a:noAutofit/>
          </a:bodyPr>
          <a:lstStyle>
            <a:lvl1pPr>
              <a:defRPr sz="6000" b="0">
                <a:latin typeface="+mn-lt"/>
              </a:defRPr>
            </a:lvl1pPr>
          </a:lstStyle>
          <a:p>
            <a:r>
              <a:rPr lang="en-US" dirty="0"/>
              <a:t>Click to edit Master title</a:t>
            </a:r>
            <a:endParaRPr lang="en-US" dirty="0"/>
          </a:p>
        </p:txBody>
      </p:sp>
      <p:sp>
        <p:nvSpPr>
          <p:cNvPr id="6" name="Slide Number Placeholder 5"/>
          <p:cNvSpPr>
            <a:spLocks noGrp="1"/>
          </p:cNvSpPr>
          <p:nvPr>
            <p:ph type="sldNum" sz="quarter" idx="12"/>
          </p:nvPr>
        </p:nvSpPr>
        <p:spPr/>
        <p:txBody>
          <a:bodyPr/>
          <a:lstStyle/>
          <a:p>
            <a:fld id="{B4E73946-9152-2148-B286-BEF1B04A8193}" type="slidenum">
              <a:rPr lang="en-US" smtClean="0"/>
            </a:fld>
            <a:endParaRPr lang="en-US"/>
          </a:p>
        </p:txBody>
      </p:sp>
      <p:sp>
        <p:nvSpPr>
          <p:cNvPr id="11" name="Text Placeholder 10"/>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endParaRPr lang="en-US" dirty="0"/>
          </a:p>
        </p:txBody>
      </p:sp>
      <p:sp>
        <p:nvSpPr>
          <p:cNvPr id="3" name="Text Placeholder 10"/>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5" name="Text Placeholder 10"/>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7" name="Text Placeholder 10"/>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endParaRPr lang="en-US" dirty="0"/>
          </a:p>
        </p:txBody>
      </p:sp>
      <p:sp>
        <p:nvSpPr>
          <p:cNvPr id="9"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p:cNvSpPr>
            <a:spLocks noGrp="1"/>
          </p:cNvSpPr>
          <p:nvPr>
            <p:ph type="pic" sz="quarter" idx="18"/>
          </p:nvPr>
        </p:nvSpPr>
        <p:spPr>
          <a:xfrm>
            <a:off x="8853487" y="1153397"/>
            <a:ext cx="2871788" cy="4499259"/>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725" y="688289"/>
            <a:ext cx="5629275" cy="2689838"/>
          </a:xfrm>
        </p:spPr>
        <p:txBody>
          <a:bodyPr anchor="t">
            <a:noAutofit/>
          </a:bodyPr>
          <a:lstStyle>
            <a:lvl1pPr>
              <a:defRPr sz="6000" b="0">
                <a:latin typeface="+mn-lt"/>
              </a:defRPr>
            </a:lvl1pPr>
          </a:lstStyle>
          <a:p>
            <a:r>
              <a:rPr lang="en-US" dirty="0"/>
              <a:t>Click to edit Master title</a:t>
            </a:r>
            <a:endParaRPr lang="en-US" dirty="0"/>
          </a:p>
        </p:txBody>
      </p:sp>
      <p:sp>
        <p:nvSpPr>
          <p:cNvPr id="6" name="Slide Number Placeholder 5"/>
          <p:cNvSpPr>
            <a:spLocks noGrp="1"/>
          </p:cNvSpPr>
          <p:nvPr>
            <p:ph type="sldNum" sz="quarter" idx="12"/>
          </p:nvPr>
        </p:nvSpPr>
        <p:spPr/>
        <p:txBody>
          <a:bodyPr/>
          <a:lstStyle/>
          <a:p>
            <a:fld id="{B4E73946-9152-2148-B286-BEF1B04A8193}" type="slidenum">
              <a:rPr lang="en-US" smtClean="0"/>
            </a:fld>
            <a:endParaRPr lang="en-US"/>
          </a:p>
        </p:txBody>
      </p:sp>
      <p:sp>
        <p:nvSpPr>
          <p:cNvPr id="5" name="Text Placeholder 10"/>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7" name="Text Placeholder 10"/>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endParaRPr lang="en-US" dirty="0"/>
          </a:p>
        </p:txBody>
      </p:sp>
      <p:sp>
        <p:nvSpPr>
          <p:cNvPr id="9"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8" name="Text Placeholder 10"/>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725" y="688289"/>
            <a:ext cx="5629275" cy="2138039"/>
          </a:xfrm>
        </p:spPr>
        <p:txBody>
          <a:bodyPr anchor="t">
            <a:noAutofit/>
          </a:bodyPr>
          <a:lstStyle>
            <a:lvl1pPr>
              <a:defRPr sz="6000" b="0">
                <a:latin typeface="+mn-lt"/>
              </a:defRPr>
            </a:lvl1pPr>
          </a:lstStyle>
          <a:p>
            <a:r>
              <a:rPr lang="en-US" dirty="0"/>
              <a:t>Click to edit Master title</a:t>
            </a:r>
            <a:endParaRPr lang="en-US" dirty="0"/>
          </a:p>
        </p:txBody>
      </p:sp>
      <p:sp>
        <p:nvSpPr>
          <p:cNvPr id="6" name="Slide Number Placeholder 5"/>
          <p:cNvSpPr>
            <a:spLocks noGrp="1"/>
          </p:cNvSpPr>
          <p:nvPr>
            <p:ph type="sldNum" sz="quarter" idx="12"/>
          </p:nvPr>
        </p:nvSpPr>
        <p:spPr/>
        <p:txBody>
          <a:bodyPr/>
          <a:lstStyle/>
          <a:p>
            <a:fld id="{B4E73946-9152-2148-B286-BEF1B04A8193}" type="slidenum">
              <a:rPr lang="en-US" smtClean="0"/>
            </a:fld>
            <a:endParaRPr lang="en-US"/>
          </a:p>
        </p:txBody>
      </p:sp>
      <p:sp>
        <p:nvSpPr>
          <p:cNvPr id="11" name="Text Placeholder 10"/>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endParaRPr lang="en-US" dirty="0"/>
          </a:p>
        </p:txBody>
      </p:sp>
      <p:sp>
        <p:nvSpPr>
          <p:cNvPr id="3" name="Text Placeholder 10"/>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9"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p:cNvSpPr>
            <a:spLocks noGrp="1"/>
          </p:cNvSpPr>
          <p:nvPr>
            <p:ph type="pic" sz="quarter" idx="18"/>
          </p:nvPr>
        </p:nvSpPr>
        <p:spPr>
          <a:xfrm>
            <a:off x="6096000" y="1153397"/>
            <a:ext cx="5629275" cy="4499259"/>
          </a:xfr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6725" y="688289"/>
            <a:ext cx="5629275" cy="2689838"/>
          </a:xfrm>
        </p:spPr>
        <p:txBody>
          <a:bodyPr anchor="t">
            <a:noAutofit/>
          </a:bodyPr>
          <a:lstStyle>
            <a:lvl1pPr>
              <a:defRPr sz="6000" b="0">
                <a:latin typeface="+mn-lt"/>
              </a:defRPr>
            </a:lvl1pPr>
          </a:lstStyle>
          <a:p>
            <a:r>
              <a:rPr lang="en-US" dirty="0"/>
              <a:t>Click to edit Master title</a:t>
            </a:r>
            <a:endParaRPr lang="en-US" dirty="0"/>
          </a:p>
        </p:txBody>
      </p:sp>
      <p:sp>
        <p:nvSpPr>
          <p:cNvPr id="6" name="Slide Number Placeholder 5"/>
          <p:cNvSpPr>
            <a:spLocks noGrp="1"/>
          </p:cNvSpPr>
          <p:nvPr>
            <p:ph type="sldNum" sz="quarter" idx="12"/>
          </p:nvPr>
        </p:nvSpPr>
        <p:spPr/>
        <p:txBody>
          <a:bodyPr/>
          <a:lstStyle/>
          <a:p>
            <a:fld id="{B4E73946-9152-2148-B286-BEF1B04A8193}" type="slidenum">
              <a:rPr lang="en-US" smtClean="0"/>
            </a:fld>
            <a:endParaRPr lang="en-US"/>
          </a:p>
        </p:txBody>
      </p:sp>
      <p:sp>
        <p:nvSpPr>
          <p:cNvPr id="5" name="Text Placeholder 10"/>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7" name="Text Placeholder 10"/>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endParaRPr lang="en-US" dirty="0"/>
          </a:p>
        </p:txBody>
      </p:sp>
      <p:sp>
        <p:nvSpPr>
          <p:cNvPr id="9"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
        <p:nvSpPr>
          <p:cNvPr id="8" name="Text Placeholder 10"/>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endParaRPr lang="en-US" dirty="0"/>
          </a:p>
        </p:txBody>
      </p:sp>
      <p:sp>
        <p:nvSpPr>
          <p:cNvPr id="3" name="Picture Placeholder 11"/>
          <p:cNvSpPr>
            <a:spLocks noGrp="1"/>
          </p:cNvSpPr>
          <p:nvPr>
            <p:ph type="pic" sz="quarter" idx="20"/>
          </p:nvPr>
        </p:nvSpPr>
        <p:spPr>
          <a:xfrm>
            <a:off x="592282" y="3616037"/>
            <a:ext cx="5503718" cy="2071901"/>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4E73946-9152-2148-B286-BEF1B04A819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4E73946-9152-2148-B286-BEF1B04A819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04A8DBE-3CD3-4A16-9DC2-9854C4F847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0" y="688288"/>
            <a:ext cx="4433455" cy="3966824"/>
          </a:xfrm>
        </p:spPr>
        <p:txBody>
          <a:bodyPr anchor="t">
            <a:noAutofit/>
          </a:bodyPr>
          <a:lstStyle>
            <a:lvl1pPr>
              <a:defRPr sz="7500" b="0">
                <a:latin typeface="+mn-lt"/>
              </a:defRPr>
            </a:lvl1pPr>
          </a:lstStyle>
          <a:p>
            <a:r>
              <a:rPr lang="en-US" dirty="0"/>
              <a:t>Click to edit Master title</a:t>
            </a:r>
            <a:endParaRPr lang="en-US" dirty="0"/>
          </a:p>
        </p:txBody>
      </p:sp>
      <p:sp>
        <p:nvSpPr>
          <p:cNvPr id="6" name="Slide Number Placeholder 5"/>
          <p:cNvSpPr>
            <a:spLocks noGrp="1"/>
          </p:cNvSpPr>
          <p:nvPr>
            <p:ph type="sldNum" sz="quarter" idx="12"/>
          </p:nvPr>
        </p:nvSpPr>
        <p:spPr/>
        <p:txBody>
          <a:bodyPr/>
          <a:lstStyle/>
          <a:p>
            <a:fld id="{B4E73946-9152-2148-B286-BEF1B04A8193}" type="slidenum">
              <a:rPr lang="en-US" smtClean="0"/>
            </a:fld>
            <a:endParaRPr lang="en-US" dirty="0"/>
          </a:p>
        </p:txBody>
      </p:sp>
      <p:sp>
        <p:nvSpPr>
          <p:cNvPr id="12" name="Picture Placeholder 11"/>
          <p:cNvSpPr>
            <a:spLocks noGrp="1"/>
          </p:cNvSpPr>
          <p:nvPr>
            <p:ph type="pic" sz="quarter" idx="18"/>
          </p:nvPr>
        </p:nvSpPr>
        <p:spPr>
          <a:xfrm>
            <a:off x="0" y="0"/>
            <a:ext cx="6096000" cy="6857996"/>
          </a:xfrm>
        </p:spPr>
        <p:txBody>
          <a:bodyPr/>
          <a:lstStyle/>
          <a:p>
            <a:endParaRPr lang="en-US"/>
          </a:p>
        </p:txBody>
      </p:sp>
      <p:sp>
        <p:nvSpPr>
          <p:cNvPr id="5" name="Text Placeholder 10"/>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p:spPr>
        <p:txBody>
          <a:bodyPr/>
          <a:lstStyle>
            <a:lvl1pPr/>
          </a:lstStyle>
          <a:p>
            <a:pPr algn="l"/>
            <a:fld id="{F7021451-1387-4CA6-816F-3879F97B5CBC}" type="slidenum">
              <a:rPr lang="en-US" b="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4A8DBE-3CD3-4A16-9DC2-9854C4F8473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04A8DBE-3CD3-4A16-9DC2-9854C4F847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04A8DBE-3CD3-4A16-9DC2-9854C4F8473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4A8DBE-3CD3-4A16-9DC2-9854C4F8473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4A8DBE-3CD3-4A16-9DC2-9854C4F8473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4A8DBE-3CD3-4A16-9DC2-9854C4F847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4A8DBE-3CD3-4A16-9DC2-9854C4F8473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31078-0225-4165-929F-63E2221FBC2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image" Target="../media/image1.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25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A8DBE-3CD3-4A16-9DC2-9854C4F8473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31078-0225-4165-929F-63E2221FBC2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alphaModFix amt="25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5"/>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fld>
            <a:endParaRPr lang="en-US" dirty="0"/>
          </a:p>
        </p:txBody>
      </p:sp>
      <p:grpSp>
        <p:nvGrpSpPr>
          <p:cNvPr id="7" name="Group"/>
          <p:cNvGrpSpPr/>
          <p:nvPr userDrawn="1"/>
        </p:nvGrpSpPr>
        <p:grpSpPr>
          <a:xfrm>
            <a:off x="11350549" y="6275881"/>
            <a:ext cx="378619" cy="267073"/>
            <a:chOff x="0" y="0"/>
            <a:chExt cx="504824" cy="356095"/>
          </a:xfrm>
        </p:grpSpPr>
        <p:sp>
          <p:nvSpPr>
            <p:cNvPr id="8" name="Line"/>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p:cNvSpPr txBox="1"/>
          <p:nvPr userDrawn="1"/>
        </p:nvSpPr>
        <p:spPr>
          <a:xfrm>
            <a:off x="10707476" y="6260827"/>
            <a:ext cx="759780" cy="300082"/>
          </a:xfrm>
          <a:prstGeom prst="rect">
            <a:avLst/>
          </a:prstGeom>
          <a:ln w="12700">
            <a:miter lim="400000"/>
          </a:ln>
        </p:spPr>
        <p:txBody>
          <a:bodyPr lIns="34289" rIns="34289">
            <a:spAutoFit/>
          </a:bodyPr>
          <a:lstStyle>
            <a:lvl1pPr>
              <a:lnSpc>
                <a:spcPct val="90000"/>
              </a:lnSpc>
              <a:spcBef>
                <a:spcPts val="600"/>
              </a:spcBef>
              <a:defRPr sz="2000">
                <a:solidFill>
                  <a:srgbClr val="000000"/>
                </a:solidFill>
              </a:defRPr>
            </a:lvl1pPr>
          </a:lstStyle>
          <a:p>
            <a:r>
              <a:rPr sz="1500" dirty="0"/>
              <a:t>NEXT</a:t>
            </a:r>
            <a:endParaRPr sz="15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2.png"/><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36.png"/><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077687" y="17025"/>
            <a:ext cx="8036626" cy="2334289"/>
          </a:xfrm>
        </p:spPr>
        <p:txBody>
          <a:bodyPr/>
          <a:lstStyle/>
          <a:p>
            <a:pPr algn="ctr"/>
            <a:r>
              <a:rPr lang="en-US" dirty="0"/>
              <a:t>Credit Card Fraud Detection</a:t>
            </a:r>
            <a:endParaRPr lang="en-US" dirty="0"/>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11" name="Text Placeholder 10"/>
          <p:cNvSpPr>
            <a:spLocks noGrp="1"/>
          </p:cNvSpPr>
          <p:nvPr>
            <p:ph type="body" sz="quarter" idx="16"/>
          </p:nvPr>
        </p:nvSpPr>
        <p:spPr>
          <a:xfrm>
            <a:off x="4227006" y="2082935"/>
            <a:ext cx="3737985" cy="1103366"/>
          </a:xfrm>
        </p:spPr>
        <p:txBody>
          <a:bodyPr>
            <a:noAutofit/>
          </a:bodyPr>
          <a:lstStyle/>
          <a:p>
            <a:pPr algn="ctr"/>
            <a:r>
              <a:rPr lang="en-US" sz="2000" b="1" dirty="0">
                <a:solidFill>
                  <a:schemeClr val="tx1"/>
                </a:solidFill>
              </a:rPr>
              <a:t>Submitted By </a:t>
            </a:r>
            <a:endParaRPr lang="en-US" sz="2000" b="1" dirty="0">
              <a:solidFill>
                <a:schemeClr val="tx1"/>
              </a:solidFill>
            </a:endParaRPr>
          </a:p>
          <a:p>
            <a:pPr algn="ctr"/>
            <a:r>
              <a:rPr lang="en-US" sz="2000" b="1" dirty="0">
                <a:solidFill>
                  <a:schemeClr val="tx1"/>
                </a:solidFill>
              </a:rPr>
              <a:t>Lokesh Singh &amp; Shubham Gupta</a:t>
            </a:r>
            <a:endParaRPr lang="en-US" sz="2000" b="1" dirty="0">
              <a:solidFill>
                <a:schemeClr val="tx1"/>
              </a:solidFill>
            </a:endParaRPr>
          </a:p>
          <a:p>
            <a:pPr algn="ctr"/>
            <a:r>
              <a:rPr lang="en-US" sz="2000" b="1" dirty="0">
                <a:solidFill>
                  <a:schemeClr val="tx1"/>
                </a:solidFill>
              </a:rPr>
              <a:t>Course – PG-DBDA</a:t>
            </a:r>
            <a:endParaRPr lang="en-US" sz="2000" b="1" dirty="0">
              <a:solidFill>
                <a:schemeClr val="tx1"/>
              </a:solidFill>
            </a:endParaRPr>
          </a:p>
        </p:txBody>
      </p:sp>
      <p:pic>
        <p:nvPicPr>
          <p:cNvPr id="6" name="Google Shape;131;p25"/>
          <p:cNvPicPr preferRelativeResize="0"/>
          <p:nvPr/>
        </p:nvPicPr>
        <p:blipFill>
          <a:blip r:embed="rId1"/>
          <a:stretch>
            <a:fillRect/>
          </a:stretch>
        </p:blipFill>
        <p:spPr>
          <a:xfrm>
            <a:off x="4489689" y="3429000"/>
            <a:ext cx="3212621" cy="1333500"/>
          </a:xfrm>
          <a:prstGeom prst="rect">
            <a:avLst/>
          </a:prstGeom>
          <a:noFill/>
          <a:ln>
            <a:noFill/>
          </a:ln>
        </p:spPr>
      </p:pic>
      <p:sp>
        <p:nvSpPr>
          <p:cNvPr id="7" name="TextBox 6"/>
          <p:cNvSpPr txBox="1"/>
          <p:nvPr/>
        </p:nvSpPr>
        <p:spPr>
          <a:xfrm>
            <a:off x="3386294" y="5005199"/>
            <a:ext cx="5888334" cy="923330"/>
          </a:xfrm>
          <a:prstGeom prst="rect">
            <a:avLst/>
          </a:prstGeom>
          <a:noFill/>
        </p:spPr>
        <p:txBody>
          <a:bodyPr wrap="square" rtlCol="0">
            <a:spAutoFit/>
          </a:bodyPr>
          <a:lstStyle/>
          <a:p>
            <a:pPr marL="0" lvl="0" indent="0" algn="ctr" rtl="0">
              <a:spcBef>
                <a:spcPts val="0"/>
              </a:spcBef>
              <a:spcAft>
                <a:spcPts val="0"/>
              </a:spcAft>
              <a:buNone/>
            </a:pPr>
            <a:r>
              <a:rPr lang="en-IN" sz="1800" b="1" dirty="0">
                <a:solidFill>
                  <a:schemeClr val="dk1"/>
                </a:solidFill>
              </a:rPr>
              <a:t>PRN- (240320525007 &amp; 240320525011)</a:t>
            </a:r>
            <a:endParaRPr lang="en-IN" sz="1800" b="1" dirty="0">
              <a:solidFill>
                <a:schemeClr val="dk1"/>
              </a:solidFill>
            </a:endParaRPr>
          </a:p>
          <a:p>
            <a:pPr marL="0" lvl="0" indent="0" algn="ctr" rtl="0">
              <a:spcBef>
                <a:spcPts val="0"/>
              </a:spcBef>
              <a:spcAft>
                <a:spcPts val="0"/>
              </a:spcAft>
              <a:buNone/>
            </a:pPr>
            <a:r>
              <a:rPr lang="en-IN" sz="1800" b="1" dirty="0">
                <a:solidFill>
                  <a:schemeClr val="dk1"/>
                </a:solidFill>
              </a:rPr>
              <a:t>CDAC, Noida</a:t>
            </a:r>
            <a:endParaRPr lang="en-IN" sz="1800" b="1" dirty="0">
              <a:solidFill>
                <a:schemeClr val="dk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10" name="Image 8"/>
          <p:cNvPicPr/>
          <p:nvPr/>
        </p:nvPicPr>
        <p:blipFill>
          <a:blip r:embed="rId1" cstate="print"/>
          <a:stretch>
            <a:fillRect/>
          </a:stretch>
        </p:blipFill>
        <p:spPr>
          <a:xfrm>
            <a:off x="3442970" y="991870"/>
            <a:ext cx="4438015" cy="4863465"/>
          </a:xfrm>
          <a:prstGeom prst="rect">
            <a:avLst/>
          </a:prstGeom>
        </p:spPr>
      </p:pic>
      <p:sp>
        <p:nvSpPr>
          <p:cNvPr id="11" name="TextBox 10"/>
          <p:cNvSpPr txBox="1"/>
          <p:nvPr/>
        </p:nvSpPr>
        <p:spPr>
          <a:xfrm>
            <a:off x="328295" y="323850"/>
            <a:ext cx="9435465" cy="668655"/>
          </a:xfrm>
          <a:prstGeom prst="rect">
            <a:avLst/>
          </a:prstGeom>
          <a:noFill/>
        </p:spPr>
        <p:txBody>
          <a:bodyPr wrap="square" rtlCol="0">
            <a:noAutofit/>
          </a:bodyPr>
          <a:lstStyle/>
          <a:p>
            <a:r>
              <a:rPr lang="en-IN" sz="2400" u="sng" dirty="0">
                <a:latin typeface="Times New Roman" panose="02020603050405020304" pitchFamily="18" charset="0"/>
                <a:cs typeface="Times New Roman" panose="02020603050405020304" pitchFamily="18" charset="0"/>
              </a:rPr>
              <a:t>Data Information</a:t>
            </a:r>
            <a:endParaRPr lang="en-IN" sz="24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10" name="Picture 9"/>
          <p:cNvPicPr>
            <a:picLocks noChangeAspect="1"/>
          </p:cNvPicPr>
          <p:nvPr/>
        </p:nvPicPr>
        <p:blipFill>
          <a:blip r:embed="rId1"/>
          <a:stretch>
            <a:fillRect/>
          </a:stretch>
        </p:blipFill>
        <p:spPr>
          <a:xfrm>
            <a:off x="5770536" y="-61"/>
            <a:ext cx="3896972" cy="3518854"/>
          </a:xfrm>
          <a:prstGeom prst="rect">
            <a:avLst/>
          </a:prstGeom>
        </p:spPr>
      </p:pic>
      <p:pic>
        <p:nvPicPr>
          <p:cNvPr id="11" name="Picture 10"/>
          <p:cNvPicPr>
            <a:picLocks noChangeAspect="1"/>
          </p:cNvPicPr>
          <p:nvPr/>
        </p:nvPicPr>
        <p:blipFill>
          <a:blip r:embed="rId2"/>
          <a:stretch>
            <a:fillRect/>
          </a:stretch>
        </p:blipFill>
        <p:spPr>
          <a:xfrm>
            <a:off x="5770536" y="3641348"/>
            <a:ext cx="2179644" cy="2491991"/>
          </a:xfrm>
          <a:prstGeom prst="rect">
            <a:avLst/>
          </a:prstGeom>
        </p:spPr>
      </p:pic>
      <p:sp>
        <p:nvSpPr>
          <p:cNvPr id="2" name="Text Box 1"/>
          <p:cNvSpPr txBox="1"/>
          <p:nvPr/>
        </p:nvSpPr>
        <p:spPr>
          <a:xfrm>
            <a:off x="252730" y="430530"/>
            <a:ext cx="4616450" cy="645160"/>
          </a:xfrm>
          <a:prstGeom prst="rect">
            <a:avLst/>
          </a:prstGeom>
          <a:noFill/>
        </p:spPr>
        <p:txBody>
          <a:bodyPr wrap="square" rtlCol="0">
            <a:spAutoFit/>
          </a:bodyPr>
          <a:p>
            <a:r>
              <a:rPr lang="en-IN" u="sng" dirty="0">
                <a:latin typeface="Times New Roman" panose="02020603050405020304" pitchFamily="18" charset="0"/>
                <a:cs typeface="Times New Roman" panose="02020603050405020304" pitchFamily="18" charset="0"/>
              </a:rPr>
              <a:t>Checking no of missing values in each colum:</a:t>
            </a:r>
            <a:endParaRPr lang="en-IN" u="sng"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503555"/>
            <a:ext cx="11005820" cy="577850"/>
          </a:xfrm>
        </p:spPr>
        <p:txBody>
          <a:bodyPr/>
          <a:lstStyle/>
          <a:p>
            <a:r>
              <a:rPr lang="en-IN" u="sng" dirty="0">
                <a:latin typeface="Times New Roman" panose="02020603050405020304" pitchFamily="18" charset="0"/>
                <a:cs typeface="Times New Roman" panose="02020603050405020304" pitchFamily="18" charset="0"/>
                <a:sym typeface="+mn-ea"/>
              </a:rPr>
              <a:t>Exploratory Data Analysis</a:t>
            </a:r>
            <a:br>
              <a:rPr lang="en-IN" u="sng" dirty="0">
                <a:latin typeface="Times New Roman" panose="02020603050405020304" pitchFamily="18" charset="0"/>
                <a:cs typeface="Times New Roman" panose="02020603050405020304" pitchFamily="18" charset="0"/>
              </a:rPr>
            </a:br>
            <a:r>
              <a:rPr lang="en-IN" sz="2000" dirty="0"/>
              <a:t>visualization of normal transcation and fraud transcation through bar graph-Imbalanced  Data</a:t>
            </a:r>
            <a:endParaRPr lang="en-IN" sz="2000" dirty="0"/>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5" name="Picture 4"/>
          <p:cNvPicPr>
            <a:picLocks noChangeAspect="1"/>
          </p:cNvPicPr>
          <p:nvPr/>
        </p:nvPicPr>
        <p:blipFill>
          <a:blip r:embed="rId1"/>
          <a:stretch>
            <a:fillRect/>
          </a:stretch>
        </p:blipFill>
        <p:spPr>
          <a:xfrm>
            <a:off x="6809433" y="1727200"/>
            <a:ext cx="4429432" cy="3179189"/>
          </a:xfrm>
          <a:prstGeom prst="rect">
            <a:avLst/>
          </a:prstGeom>
        </p:spPr>
      </p:pic>
      <p:pic>
        <p:nvPicPr>
          <p:cNvPr id="7" name="Picture 6"/>
          <p:cNvPicPr>
            <a:picLocks noChangeAspect="1"/>
          </p:cNvPicPr>
          <p:nvPr/>
        </p:nvPicPr>
        <p:blipFill>
          <a:blip r:embed="rId2"/>
          <a:stretch>
            <a:fillRect/>
          </a:stretch>
        </p:blipFill>
        <p:spPr>
          <a:xfrm>
            <a:off x="465045" y="1827307"/>
            <a:ext cx="5197290" cy="28853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12" name="TextBox 11"/>
          <p:cNvSpPr txBox="1"/>
          <p:nvPr/>
        </p:nvSpPr>
        <p:spPr>
          <a:xfrm>
            <a:off x="465045" y="365123"/>
            <a:ext cx="10009915" cy="369332"/>
          </a:xfrm>
          <a:prstGeom prst="rect">
            <a:avLst/>
          </a:prstGeom>
          <a:noFill/>
        </p:spPr>
        <p:txBody>
          <a:bodyPr wrap="square" rtlCol="0">
            <a:spAutoFit/>
          </a:bodyPr>
          <a:lstStyle/>
          <a:p>
            <a:r>
              <a:rPr lang="en-IN" sz="1800" dirty="0"/>
              <a:t>visualization of normal transcation and fraud transcation through Pie chart: Imbalanced Data</a:t>
            </a:r>
            <a:endParaRPr lang="en-IN" dirty="0"/>
          </a:p>
        </p:txBody>
      </p:sp>
      <p:pic>
        <p:nvPicPr>
          <p:cNvPr id="4" name="Picture 3"/>
          <p:cNvPicPr>
            <a:picLocks noChangeAspect="1"/>
          </p:cNvPicPr>
          <p:nvPr/>
        </p:nvPicPr>
        <p:blipFill>
          <a:blip r:embed="rId1"/>
          <a:stretch>
            <a:fillRect/>
          </a:stretch>
        </p:blipFill>
        <p:spPr>
          <a:xfrm>
            <a:off x="6933153" y="1474651"/>
            <a:ext cx="3798488" cy="3434648"/>
          </a:xfrm>
          <a:prstGeom prst="rect">
            <a:avLst/>
          </a:prstGeom>
        </p:spPr>
      </p:pic>
      <p:pic>
        <p:nvPicPr>
          <p:cNvPr id="5" name="Picture 4"/>
          <p:cNvPicPr>
            <a:picLocks noChangeAspect="1"/>
          </p:cNvPicPr>
          <p:nvPr/>
        </p:nvPicPr>
        <p:blipFill>
          <a:blip r:embed="rId2"/>
          <a:stretch>
            <a:fillRect/>
          </a:stretch>
        </p:blipFill>
        <p:spPr>
          <a:xfrm>
            <a:off x="846678" y="2131573"/>
            <a:ext cx="5152187" cy="23399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85801"/>
            <a:ext cx="10887075" cy="574039"/>
          </a:xfrm>
        </p:spPr>
        <p:txBody>
          <a:bodyPr/>
          <a:lstStyle/>
          <a:p>
            <a:pPr algn="ctr"/>
            <a:r>
              <a:rPr lang="en-US" sz="2000" b="1" dirty="0"/>
              <a:t>We Will check Do fraudulent transactions occur more often during certain time frame</a:t>
            </a:r>
            <a:endParaRPr lang="en-IN" sz="2000" b="1" dirty="0"/>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11" name="Picture 10"/>
          <p:cNvPicPr>
            <a:picLocks noChangeAspect="1"/>
          </p:cNvPicPr>
          <p:nvPr/>
        </p:nvPicPr>
        <p:blipFill>
          <a:blip r:embed="rId1"/>
          <a:stretch>
            <a:fillRect/>
          </a:stretch>
        </p:blipFill>
        <p:spPr>
          <a:xfrm>
            <a:off x="1145513" y="1621683"/>
            <a:ext cx="9294725" cy="36465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6725" y="416560"/>
            <a:ext cx="11201400" cy="691515"/>
          </a:xfrm>
        </p:spPr>
        <p:txBody>
          <a:bodyPr/>
          <a:p>
            <a:r>
              <a:rPr lang="en-IN" altLang="en-US" sz="3200" u="sng">
                <a:latin typeface="Times New Roman" panose="02020603050405020304" pitchFamily="18" charset="0"/>
                <a:cs typeface="Times New Roman" panose="02020603050405020304" pitchFamily="18" charset="0"/>
              </a:rPr>
              <a:t>I</a:t>
            </a:r>
            <a:r>
              <a:rPr lang="en-US" sz="3200" u="sng">
                <a:latin typeface="Times New Roman" panose="02020603050405020304" pitchFamily="18" charset="0"/>
                <a:cs typeface="Times New Roman" panose="02020603050405020304" pitchFamily="18" charset="0"/>
              </a:rPr>
              <a:t>mbalanced Data</a:t>
            </a:r>
            <a:r>
              <a:rPr lang="en-IN" altLang="en-US" sz="3200" u="sng">
                <a:latin typeface="Times New Roman" panose="02020603050405020304" pitchFamily="18" charset="0"/>
                <a:cs typeface="Times New Roman" panose="02020603050405020304" pitchFamily="18" charset="0"/>
              </a:rPr>
              <a:t>:</a:t>
            </a:r>
            <a:endParaRPr lang="en-IN" altLang="en-US" sz="3200" u="sng">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p>
            <a:fld id="{B4E73946-9152-2148-B286-BEF1B04A8193}" type="slidenum">
              <a:rPr lang="en-US" smtClean="0"/>
            </a:fld>
            <a:endParaRPr lang="en-US"/>
          </a:p>
        </p:txBody>
      </p:sp>
      <p:sp>
        <p:nvSpPr>
          <p:cNvPr id="10" name="Text Box 9"/>
          <p:cNvSpPr txBox="1"/>
          <p:nvPr/>
        </p:nvSpPr>
        <p:spPr>
          <a:xfrm>
            <a:off x="520065" y="1179195"/>
            <a:ext cx="10675620" cy="745490"/>
          </a:xfrm>
          <a:prstGeom prst="rect">
            <a:avLst/>
          </a:prstGeom>
          <a:noFill/>
        </p:spPr>
        <p:txBody>
          <a:bodyPr wrap="square" rtlCol="0">
            <a:noAutofit/>
          </a:bodyPr>
          <a:p>
            <a:r>
              <a:rPr lang="en-IN" altLang="en-US">
                <a:solidFill>
                  <a:srgbClr val="FF0000"/>
                </a:solidFill>
              </a:rPr>
              <a:t>As you see we got the imbalanced data in the above slides  now lets know what is imbalanced data and how to tackle it</a:t>
            </a:r>
            <a:r>
              <a:rPr lang="en-IN" altLang="en-US"/>
              <a:t>..</a:t>
            </a:r>
            <a:endParaRPr lang="en-IN" altLang="en-US"/>
          </a:p>
          <a:p>
            <a:endParaRPr lang="en-IN" altLang="en-US"/>
          </a:p>
          <a:p>
            <a:endParaRPr lang="en-IN" altLang="en-US"/>
          </a:p>
        </p:txBody>
      </p:sp>
      <p:sp>
        <p:nvSpPr>
          <p:cNvPr id="11" name="Text Box 10"/>
          <p:cNvSpPr txBox="1"/>
          <p:nvPr/>
        </p:nvSpPr>
        <p:spPr>
          <a:xfrm>
            <a:off x="565150" y="2247900"/>
            <a:ext cx="9998710" cy="1105535"/>
          </a:xfrm>
          <a:prstGeom prst="rect">
            <a:avLst/>
          </a:prstGeom>
          <a:noFill/>
        </p:spPr>
        <p:txBody>
          <a:bodyPr wrap="square" rtlCol="0">
            <a:noAutofit/>
          </a:bodyPr>
          <a:p>
            <a:pPr marL="285750" indent="-285750">
              <a:lnSpc>
                <a:spcPct val="150000"/>
              </a:lnSpc>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D</a:t>
            </a:r>
            <a:r>
              <a:rPr lang="en-US">
                <a:latin typeface="Times New Roman" panose="02020603050405020304" pitchFamily="18" charset="0"/>
                <a:cs typeface="Times New Roman" panose="02020603050405020304" pitchFamily="18" charset="0"/>
              </a:rPr>
              <a:t>atasets where the distribution of observations in the target class is uneven. In other words, one class label has a significantly higher number of observations, while the other has a notably lower count</a:t>
            </a:r>
            <a:r>
              <a:rPr lang="en-IN"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altLang="en-US">
              <a:latin typeface="Times New Roman" panose="02020603050405020304" pitchFamily="18" charset="0"/>
              <a:cs typeface="Times New Roman" panose="02020603050405020304" pitchFamily="18" charset="0"/>
            </a:endParaRPr>
          </a:p>
        </p:txBody>
      </p:sp>
      <p:sp>
        <p:nvSpPr>
          <p:cNvPr id="12" name="Text Box 11"/>
          <p:cNvSpPr txBox="1"/>
          <p:nvPr/>
        </p:nvSpPr>
        <p:spPr>
          <a:xfrm>
            <a:off x="520065" y="3444875"/>
            <a:ext cx="10221595" cy="560705"/>
          </a:xfrm>
          <a:prstGeom prst="rect">
            <a:avLst/>
          </a:prstGeom>
          <a:noFill/>
        </p:spPr>
        <p:txBody>
          <a:bodyPr wrap="square" rtlCol="0">
            <a:noAutofit/>
          </a:bodyPr>
          <a:p>
            <a:r>
              <a:rPr lang="en-US" sz="2400" b="1" u="sng">
                <a:latin typeface="Times New Roman" panose="02020603050405020304" pitchFamily="18" charset="0"/>
                <a:cs typeface="Times New Roman" panose="02020603050405020304" pitchFamily="18" charset="0"/>
                <a:sym typeface="+mn-ea"/>
              </a:rPr>
              <a:t>Problem with Handling Imbalanced Data for Classification</a:t>
            </a:r>
            <a:endParaRPr lang="en-US" u="sng">
              <a:latin typeface="Times New Roman" panose="02020603050405020304" pitchFamily="18" charset="0"/>
              <a:cs typeface="Times New Roman" panose="02020603050405020304" pitchFamily="18" charset="0"/>
              <a:sym typeface="+mn-ea"/>
            </a:endParaRPr>
          </a:p>
          <a:p>
            <a:endParaRPr lang="en-US"/>
          </a:p>
        </p:txBody>
      </p:sp>
      <p:sp>
        <p:nvSpPr>
          <p:cNvPr id="13" name="Text Box 12"/>
          <p:cNvSpPr txBox="1"/>
          <p:nvPr/>
        </p:nvSpPr>
        <p:spPr>
          <a:xfrm>
            <a:off x="466090" y="4180840"/>
            <a:ext cx="10041890" cy="1659255"/>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Algorithms may get biased towards the majority class and thus tend to predict output as the majority class.</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Minority class observations look like noise to the model and are ignored by the model.</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Imbalanced dataset gives misleading accuracy score.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6725" y="259080"/>
            <a:ext cx="11145520" cy="683260"/>
          </a:xfrm>
        </p:spPr>
        <p:txBody>
          <a:bodyPr/>
          <a:p>
            <a:r>
              <a:rPr lang="en-US" sz="3200" b="1" u="sng">
                <a:latin typeface="Times New Roman" panose="02020603050405020304" pitchFamily="18" charset="0"/>
                <a:cs typeface="Times New Roman" panose="02020603050405020304" pitchFamily="18" charset="0"/>
              </a:rPr>
              <a:t>Class Imbalance Handling in Machine Learning</a:t>
            </a:r>
            <a:r>
              <a:rPr lang="en-IN" altLang="en-US" sz="3200" b="1" u="sng">
                <a:latin typeface="Times New Roman" panose="02020603050405020304" pitchFamily="18" charset="0"/>
                <a:cs typeface="Times New Roman" panose="02020603050405020304" pitchFamily="18" charset="0"/>
              </a:rPr>
              <a:t>:</a:t>
            </a:r>
            <a:endParaRPr lang="en-IN" altLang="en-US" sz="3200" b="1" u="sng">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p>
            <a:fld id="{B4E73946-9152-2148-B286-BEF1B04A8193}" type="slidenum">
              <a:rPr lang="en-US" smtClean="0"/>
            </a:fld>
            <a:endParaRPr lang="en-US"/>
          </a:p>
        </p:txBody>
      </p:sp>
      <p:sp>
        <p:nvSpPr>
          <p:cNvPr id="10" name="Text Box 9"/>
          <p:cNvSpPr txBox="1"/>
          <p:nvPr/>
        </p:nvSpPr>
        <p:spPr>
          <a:xfrm>
            <a:off x="520065" y="1002665"/>
            <a:ext cx="11299825" cy="2445385"/>
          </a:xfrm>
          <a:prstGeom prst="rect">
            <a:avLst/>
          </a:prstGeom>
          <a:noFill/>
        </p:spPr>
        <p:txBody>
          <a:bodyPr wrap="square" rtlCol="0">
            <a:spAutoFit/>
          </a:bodyPr>
          <a:p>
            <a:r>
              <a:rPr lang="en-US" b="1" u="sng">
                <a:latin typeface="Times New Roman" panose="02020603050405020304" pitchFamily="18" charset="0"/>
                <a:cs typeface="Times New Roman" panose="02020603050405020304" pitchFamily="18" charset="0"/>
              </a:rPr>
              <a:t>Using Random Under-Sampling</a:t>
            </a:r>
            <a:endParaRPr lang="en-US" b="1" u="sng">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t>When observations from the majority class are eliminated until the majority and minority classes are balanced, this is known as undersampling.</a:t>
            </a:r>
            <a:endParaRPr lang="en-US"/>
          </a:p>
          <a:p>
            <a:pPr marL="285750" indent="-285750">
              <a:lnSpc>
                <a:spcPct val="150000"/>
              </a:lnSpc>
              <a:buFont typeface="Arial" panose="020B0604020202020204" pitchFamily="34" charset="0"/>
              <a:buChar char="•"/>
            </a:pPr>
            <a:endParaRPr lang="en-US"/>
          </a:p>
          <a:p>
            <a:pPr marL="285750" indent="-285750">
              <a:lnSpc>
                <a:spcPct val="150000"/>
              </a:lnSpc>
              <a:buFont typeface="Arial" panose="020B0604020202020204" pitchFamily="34" charset="0"/>
              <a:buChar char="•"/>
            </a:pPr>
            <a:r>
              <a:rPr lang="en-US"/>
              <a:t>Undersampling has advantages when working with large datasets, especially ones with millions of rows, but there is a risk that important information will be lost during the removal process.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45" y="379133"/>
            <a:ext cx="7366635" cy="929639"/>
          </a:xfrm>
        </p:spPr>
        <p:txBody>
          <a:bodyPr/>
          <a:lstStyle/>
          <a:p>
            <a:r>
              <a:rPr lang="en-IN" u="sng" dirty="0">
                <a:latin typeface="Times New Roman" panose="02020603050405020304" pitchFamily="18" charset="0"/>
                <a:cs typeface="Times New Roman" panose="02020603050405020304" pitchFamily="18" charset="0"/>
              </a:rPr>
              <a:t>Data Sampling</a:t>
            </a:r>
            <a:endParaRPr lang="en-IN" u="sng"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4" name="Text Placeholder 3"/>
          <p:cNvSpPr>
            <a:spLocks noGrp="1"/>
          </p:cNvSpPr>
          <p:nvPr>
            <p:ph type="body" sz="quarter" idx="13"/>
          </p:nvPr>
        </p:nvSpPr>
        <p:spPr>
          <a:xfrm>
            <a:off x="465045" y="1308772"/>
            <a:ext cx="10292715" cy="1042523"/>
          </a:xfrm>
        </p:spPr>
        <p:txBody>
          <a:bodyPr>
            <a:noAutofit/>
          </a:bodyPr>
          <a:lstStyle/>
          <a:p>
            <a:pPr>
              <a:lnSpc>
                <a:spcPct val="150000"/>
              </a:lnSpc>
            </a:pPr>
            <a:r>
              <a:rPr lang="en-US" sz="1800" dirty="0">
                <a:latin typeface="Times New Roman" panose="02020603050405020304" pitchFamily="18" charset="0"/>
                <a:cs typeface="Times New Roman" panose="02020603050405020304" pitchFamily="18" charset="0"/>
              </a:rPr>
              <a:t>under-sampling</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Build a sample dataset </a:t>
            </a:r>
            <a:r>
              <a:rPr lang="en-US" sz="1800" dirty="0" err="1">
                <a:latin typeface="Times New Roman" panose="02020603050405020304" pitchFamily="18" charset="0"/>
                <a:cs typeface="Times New Roman" panose="02020603050405020304" pitchFamily="18" charset="0"/>
              </a:rPr>
              <a:t>containg</a:t>
            </a:r>
            <a:r>
              <a:rPr lang="en-US" sz="1800" dirty="0">
                <a:latin typeface="Times New Roman" panose="02020603050405020304" pitchFamily="18" charset="0"/>
                <a:cs typeface="Times New Roman" panose="02020603050405020304" pitchFamily="18" charset="0"/>
              </a:rPr>
              <a:t> similar distribution of normal </a:t>
            </a:r>
            <a:r>
              <a:rPr lang="en-US" sz="1800" dirty="0" err="1">
                <a:latin typeface="Times New Roman" panose="02020603050405020304" pitchFamily="18" charset="0"/>
                <a:cs typeface="Times New Roman" panose="02020603050405020304" pitchFamily="18" charset="0"/>
              </a:rPr>
              <a:t>transction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fraudlent</a:t>
            </a:r>
            <a:r>
              <a:rPr lang="en-US" sz="1800" dirty="0">
                <a:latin typeface="Times New Roman" panose="02020603050405020304" pitchFamily="18" charset="0"/>
                <a:cs typeface="Times New Roman" panose="02020603050405020304" pitchFamily="18" charset="0"/>
              </a:rPr>
              <a:t> Transactions</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Number of fraudulent  transactions = 492 &amp; Legit Transactions = 284315</a:t>
            </a:r>
            <a:endParaRPr lang="en-IN" sz="18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tretch>
            <a:fillRect/>
          </a:stretch>
        </p:blipFill>
        <p:spPr>
          <a:xfrm>
            <a:off x="465045" y="3108521"/>
            <a:ext cx="7533443" cy="12625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11" name="Picture 10"/>
          <p:cNvPicPr>
            <a:picLocks noChangeAspect="1"/>
          </p:cNvPicPr>
          <p:nvPr/>
        </p:nvPicPr>
        <p:blipFill>
          <a:blip r:embed="rId1"/>
          <a:stretch>
            <a:fillRect/>
          </a:stretch>
        </p:blipFill>
        <p:spPr>
          <a:xfrm>
            <a:off x="207643" y="1231192"/>
            <a:ext cx="11636036" cy="2680128"/>
          </a:xfrm>
          <a:prstGeom prst="rect">
            <a:avLst/>
          </a:prstGeom>
        </p:spPr>
      </p:pic>
      <p:pic>
        <p:nvPicPr>
          <p:cNvPr id="13" name="Picture 12"/>
          <p:cNvPicPr>
            <a:picLocks noChangeAspect="1"/>
          </p:cNvPicPr>
          <p:nvPr/>
        </p:nvPicPr>
        <p:blipFill>
          <a:blip r:embed="rId2"/>
          <a:stretch>
            <a:fillRect/>
          </a:stretch>
        </p:blipFill>
        <p:spPr>
          <a:xfrm>
            <a:off x="277982" y="4051996"/>
            <a:ext cx="6018167" cy="1272650"/>
          </a:xfrm>
          <a:prstGeom prst="rect">
            <a:avLst/>
          </a:prstGeom>
        </p:spPr>
      </p:pic>
      <p:sp>
        <p:nvSpPr>
          <p:cNvPr id="14" name="TextBox 13"/>
          <p:cNvSpPr txBox="1"/>
          <p:nvPr/>
        </p:nvSpPr>
        <p:spPr>
          <a:xfrm>
            <a:off x="719314" y="503623"/>
            <a:ext cx="5576835" cy="477054"/>
          </a:xfrm>
          <a:prstGeom prst="rect">
            <a:avLst/>
          </a:prstGeom>
          <a:noFill/>
        </p:spPr>
        <p:txBody>
          <a:bodyPr wrap="square" rtlCol="0">
            <a:spAutoFit/>
          </a:bodyPr>
          <a:lstStyle/>
          <a:p>
            <a:r>
              <a:rPr lang="en-IN" sz="2500" u="sng" dirty="0">
                <a:latin typeface="Times New Roman" panose="02020603050405020304" pitchFamily="18" charset="0"/>
                <a:cs typeface="Times New Roman" panose="02020603050405020304" pitchFamily="18" charset="0"/>
              </a:rPr>
              <a:t>Balanced Dataset</a:t>
            </a:r>
            <a:endParaRPr lang="en-IN" sz="25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11" name="Picture 10"/>
          <p:cNvPicPr>
            <a:picLocks noChangeAspect="1"/>
          </p:cNvPicPr>
          <p:nvPr/>
        </p:nvPicPr>
        <p:blipFill>
          <a:blip r:embed="rId1"/>
          <a:stretch>
            <a:fillRect/>
          </a:stretch>
        </p:blipFill>
        <p:spPr>
          <a:xfrm>
            <a:off x="6224316" y="1425880"/>
            <a:ext cx="5129484" cy="4006239"/>
          </a:xfrm>
          <a:prstGeom prst="rect">
            <a:avLst/>
          </a:prstGeom>
        </p:spPr>
      </p:pic>
      <p:pic>
        <p:nvPicPr>
          <p:cNvPr id="13" name="Picture 12"/>
          <p:cNvPicPr>
            <a:picLocks noChangeAspect="1"/>
          </p:cNvPicPr>
          <p:nvPr/>
        </p:nvPicPr>
        <p:blipFill>
          <a:blip r:embed="rId2"/>
          <a:stretch>
            <a:fillRect/>
          </a:stretch>
        </p:blipFill>
        <p:spPr>
          <a:xfrm>
            <a:off x="514103" y="1575078"/>
            <a:ext cx="4972297" cy="37078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10" name="TextBox 9"/>
          <p:cNvSpPr txBox="1"/>
          <p:nvPr/>
        </p:nvSpPr>
        <p:spPr>
          <a:xfrm>
            <a:off x="2140299" y="506123"/>
            <a:ext cx="6943411" cy="1015663"/>
          </a:xfrm>
          <a:prstGeom prst="rect">
            <a:avLst/>
          </a:prstGeom>
          <a:noFill/>
        </p:spPr>
        <p:txBody>
          <a:bodyPr wrap="square" rtlCol="0">
            <a:spAutoFit/>
          </a:bodyPr>
          <a:lstStyle/>
          <a:p>
            <a:pPr algn="ctr"/>
            <a:r>
              <a:rPr lang="en-IN" sz="6000" dirty="0"/>
              <a:t>   </a:t>
            </a:r>
            <a:r>
              <a:rPr lang="en-IN" sz="6000" u="sng" dirty="0"/>
              <a:t>INTRODUCTION</a:t>
            </a:r>
            <a:endParaRPr lang="en-IN" sz="6000" u="sng" dirty="0"/>
          </a:p>
        </p:txBody>
      </p:sp>
      <p:sp>
        <p:nvSpPr>
          <p:cNvPr id="11" name="TextBox 10"/>
          <p:cNvSpPr txBox="1"/>
          <p:nvPr/>
        </p:nvSpPr>
        <p:spPr>
          <a:xfrm>
            <a:off x="371789" y="1929284"/>
            <a:ext cx="11485266" cy="3483005"/>
          </a:xfrm>
          <a:prstGeom prst="rect">
            <a:avLst/>
          </a:prstGeom>
          <a:noFill/>
        </p:spPr>
        <p:txBody>
          <a:bodyPr wrap="square" rtlCol="0">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'Fraud' in credit card transactions is unauthorized and unwanted usage of an account by someone other than the owner of that account. Necessary prevention measures can be taken to stop this abuse and the behaviour of such fraudulent practices can be studied to minimize it and protect against similar occurrences in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future.In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other words, Credit Card Fraud can be defined as a case where a person uses someone else’s credit card for personal reasons while the owner and the card issuing authorities are unaware of the fact that the card  is  being used.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Fraud detection involves monitoring the activities of populations of users in order to estimate, perceive or avoid objectionable behaviour, which consist of fraud, intrusion, and defaulting.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11" name="Picture 10"/>
          <p:cNvPicPr>
            <a:picLocks noChangeAspect="1"/>
          </p:cNvPicPr>
          <p:nvPr/>
        </p:nvPicPr>
        <p:blipFill>
          <a:blip r:embed="rId1"/>
          <a:stretch>
            <a:fillRect/>
          </a:stretch>
        </p:blipFill>
        <p:spPr>
          <a:xfrm>
            <a:off x="344993" y="1665514"/>
            <a:ext cx="5250870" cy="3526971"/>
          </a:xfrm>
          <a:prstGeom prst="rect">
            <a:avLst/>
          </a:prstGeom>
        </p:spPr>
      </p:pic>
      <p:pic>
        <p:nvPicPr>
          <p:cNvPr id="13" name="Picture 12"/>
          <p:cNvPicPr>
            <a:picLocks noChangeAspect="1"/>
          </p:cNvPicPr>
          <p:nvPr/>
        </p:nvPicPr>
        <p:blipFill>
          <a:blip r:embed="rId2"/>
          <a:stretch>
            <a:fillRect/>
          </a:stretch>
        </p:blipFill>
        <p:spPr>
          <a:xfrm>
            <a:off x="6174875" y="1665514"/>
            <a:ext cx="4898409" cy="39246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12"/>
          </p:nvPr>
        </p:nvSpPr>
        <p:spPr/>
        <p:txBody>
          <a:bodyPr/>
          <a:p>
            <a:fld id="{B4E73946-9152-2148-B286-BEF1B04A8193}" type="slidenum">
              <a:rPr lang="en-US" smtClean="0"/>
            </a:fld>
            <a:endParaRPr lang="en-US"/>
          </a:p>
        </p:txBody>
      </p:sp>
      <p:sp>
        <p:nvSpPr>
          <p:cNvPr id="7" name="Text Box 6"/>
          <p:cNvSpPr txBox="1"/>
          <p:nvPr/>
        </p:nvSpPr>
        <p:spPr>
          <a:xfrm>
            <a:off x="625475" y="228600"/>
            <a:ext cx="7505065" cy="770255"/>
          </a:xfrm>
          <a:prstGeom prst="rect">
            <a:avLst/>
          </a:prstGeom>
          <a:noFill/>
        </p:spPr>
        <p:txBody>
          <a:bodyPr wrap="square" rtlCol="0" anchor="t">
            <a:noAutofit/>
          </a:bodyPr>
          <a:p>
            <a:r>
              <a:rPr lang="en-IN" sz="4000" u="sng" dirty="0">
                <a:latin typeface="Times New Roman" panose="02020603050405020304" pitchFamily="18" charset="0"/>
                <a:cs typeface="Times New Roman" panose="02020603050405020304" pitchFamily="18" charset="0"/>
                <a:sym typeface="+mn-ea"/>
              </a:rPr>
              <a:t>Train And Test Dataset</a:t>
            </a:r>
            <a:endParaRPr lang="en-IN" sz="4000" u="sng" dirty="0">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243840" y="1082040"/>
            <a:ext cx="2484120" cy="368300"/>
          </a:xfrm>
          <a:prstGeom prst="rect">
            <a:avLst/>
          </a:prstGeom>
          <a:noFill/>
        </p:spPr>
        <p:txBody>
          <a:bodyPr wrap="square" rtlCol="0">
            <a:spAutoFit/>
          </a:bodyPr>
          <a:p>
            <a:r>
              <a:rPr lang="en-IN" altLang="en-US" b="1" u="sng">
                <a:latin typeface="Times New Roman" panose="02020603050405020304" pitchFamily="18" charset="0"/>
                <a:cs typeface="Times New Roman" panose="02020603050405020304" pitchFamily="18" charset="0"/>
              </a:rPr>
              <a:t>TRAIN  DATASET:</a:t>
            </a:r>
            <a:endParaRPr lang="en-IN" altLang="en-US" b="1" u="sng">
              <a:latin typeface="Times New Roman" panose="02020603050405020304" pitchFamily="18" charset="0"/>
              <a:cs typeface="Times New Roman" panose="02020603050405020304" pitchFamily="18" charset="0"/>
            </a:endParaRPr>
          </a:p>
        </p:txBody>
      </p:sp>
      <p:sp>
        <p:nvSpPr>
          <p:cNvPr id="9" name="Text Box 8"/>
          <p:cNvSpPr txBox="1"/>
          <p:nvPr/>
        </p:nvSpPr>
        <p:spPr>
          <a:xfrm>
            <a:off x="807720" y="1714500"/>
            <a:ext cx="9256395" cy="3311525"/>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training data is the biggest (in -size) subset of the original dataset, which is used to train or fit the machine learning model. Firstly, the training data is fed to the ML algorithms, which lets them learn how to make predictions for the given task.</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training data varies depending on whether we are using Supervised Learning or Unsupervised Learning Algorithms.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5745" y="262255"/>
            <a:ext cx="2192655" cy="425450"/>
          </a:xfrm>
        </p:spPr>
        <p:txBody>
          <a:bodyPr/>
          <a:p>
            <a:r>
              <a:rPr lang="en-IN" altLang="en-US" sz="1800" b="1" u="sng"/>
              <a:t>TEST DATASET:</a:t>
            </a:r>
            <a:endParaRPr lang="en-IN" altLang="en-US" sz="1800" b="1" u="sng"/>
          </a:p>
        </p:txBody>
      </p:sp>
      <p:sp>
        <p:nvSpPr>
          <p:cNvPr id="6" name="Slide Number Placeholder 5"/>
          <p:cNvSpPr>
            <a:spLocks noGrp="1"/>
          </p:cNvSpPr>
          <p:nvPr>
            <p:ph type="sldNum" sz="quarter" idx="12"/>
          </p:nvPr>
        </p:nvSpPr>
        <p:spPr/>
        <p:txBody>
          <a:bodyPr/>
          <a:p>
            <a:fld id="{B4E73946-9152-2148-B286-BEF1B04A8193}" type="slidenum">
              <a:rPr lang="en-US" smtClean="0"/>
            </a:fld>
            <a:endParaRPr lang="en-US"/>
          </a:p>
        </p:txBody>
      </p:sp>
      <p:sp>
        <p:nvSpPr>
          <p:cNvPr id="7" name="Text Box 6"/>
          <p:cNvSpPr txBox="1"/>
          <p:nvPr/>
        </p:nvSpPr>
        <p:spPr>
          <a:xfrm>
            <a:off x="541020" y="927735"/>
            <a:ext cx="11267440" cy="4230370"/>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Once we train the model with the training dataset, it's time to test the model with the test dataset. This dataset evaluates the performance of the model and ensures that the model can generalize well with the new or unseen dataset</a:t>
            </a:r>
            <a:r>
              <a:rPr lang="en-IN"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The test dataset is another subset of original data, which is independent of the training dataset.</a:t>
            </a:r>
            <a:endParaRPr lang="en-IN" alt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altLang="en-US">
                <a:latin typeface="Times New Roman" panose="02020603050405020304" pitchFamily="18" charset="0"/>
                <a:cs typeface="Times New Roman" panose="02020603050405020304" pitchFamily="18" charset="0"/>
              </a:rPr>
              <a:t>Test data is a well-organized dataset that contains data for each type of scenario for a given problem that the model would be facing when used in the real world. Usually, the test dataset is approximately 20-25% of the total original data for an ML project.</a:t>
            </a: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7" name="Picture 6"/>
          <p:cNvPicPr>
            <a:picLocks noChangeAspect="1"/>
          </p:cNvPicPr>
          <p:nvPr/>
        </p:nvPicPr>
        <p:blipFill>
          <a:blip r:embed="rId1"/>
          <a:stretch>
            <a:fillRect/>
          </a:stretch>
        </p:blipFill>
        <p:spPr>
          <a:xfrm>
            <a:off x="808204" y="2079504"/>
            <a:ext cx="8746508" cy="1210945"/>
          </a:xfrm>
          <a:prstGeom prst="rect">
            <a:avLst/>
          </a:prstGeom>
          <a:noFill/>
          <a:ln>
            <a:noFill/>
          </a:ln>
        </p:spPr>
      </p:pic>
      <p:pic>
        <p:nvPicPr>
          <p:cNvPr id="8" name="Picture 7"/>
          <p:cNvPicPr>
            <a:picLocks noChangeAspect="1"/>
          </p:cNvPicPr>
          <p:nvPr/>
        </p:nvPicPr>
        <p:blipFill>
          <a:blip r:embed="rId2"/>
          <a:stretch>
            <a:fillRect/>
          </a:stretch>
        </p:blipFill>
        <p:spPr>
          <a:xfrm>
            <a:off x="1049365" y="3567551"/>
            <a:ext cx="8857040" cy="1885562"/>
          </a:xfrm>
          <a:prstGeom prst="rect">
            <a:avLst/>
          </a:prstGeom>
          <a:noFill/>
          <a:ln>
            <a:noFill/>
          </a:ln>
        </p:spPr>
      </p:pic>
      <p:sp>
        <p:nvSpPr>
          <p:cNvPr id="9" name="TextBox 8"/>
          <p:cNvSpPr txBox="1"/>
          <p:nvPr/>
        </p:nvSpPr>
        <p:spPr>
          <a:xfrm>
            <a:off x="1049365" y="605777"/>
            <a:ext cx="7943910" cy="706755"/>
          </a:xfrm>
          <a:prstGeom prst="rect">
            <a:avLst/>
          </a:prstGeom>
          <a:noFill/>
        </p:spPr>
        <p:txBody>
          <a:bodyPr wrap="square" rtlCol="0">
            <a:spAutoFit/>
          </a:bodyPr>
          <a:lstStyle/>
          <a:p>
            <a:r>
              <a:rPr lang="en-IN" sz="4000" u="sng" dirty="0"/>
              <a:t>Train And Test Dataset</a:t>
            </a:r>
            <a:endParaRPr lang="en-IN" sz="4000"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871540"/>
        </p:xfrm>
        <a:graphic>
          <a:graphicData uri="http://schemas.openxmlformats.org/drawingml/2006/table">
            <a:tbl>
              <a:tblPr/>
              <a:tblGrid>
                <a:gridCol w="5181600"/>
                <a:gridCol w="5181600"/>
              </a:tblGrid>
              <a:tr h="616076">
                <a:tc>
                  <a:txBody>
                    <a:bodyPr/>
                    <a:lstStyle/>
                    <a:p>
                      <a:pPr marL="0" indent="0">
                        <a:buNone/>
                      </a:pPr>
                      <a:r>
                        <a:rPr lang="en-US" sz="1400" dirty="0">
                          <a:solidFill>
                            <a:srgbClr val="FFFFFF"/>
                          </a:solidFill>
                          <a:latin typeface="Calibri SemiBold" pitchFamily="34" charset="0"/>
                          <a:ea typeface="Calibri SemiBold" pitchFamily="34" charset="-122"/>
                          <a:cs typeface="Calibri SemiBold" pitchFamily="34" charset="-120"/>
                        </a:rPr>
                        <a:t>Algorithm</a:t>
                      </a:r>
                      <a:endParaRPr lang="en-US" sz="1400" dirty="0">
                        <a:latin typeface="Calibri SemiBold" pitchFamily="34" charset="0"/>
                        <a:ea typeface="Calibri SemiBold" pitchFamily="34" charset="0"/>
                        <a:cs typeface="Calibri SemiBold"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5356"/>
                    </a:solidFill>
                  </a:tcPr>
                </a:tc>
                <a:tc>
                  <a:txBody>
                    <a:bodyPr/>
                    <a:lstStyle/>
                    <a:p>
                      <a:pPr marL="0" indent="0">
                        <a:buNone/>
                      </a:pPr>
                      <a:r>
                        <a:rPr lang="en-US" sz="1400" dirty="0">
                          <a:solidFill>
                            <a:srgbClr val="FFFFFF"/>
                          </a:solidFill>
                          <a:latin typeface="Calibri SemiBold" pitchFamily="34" charset="0"/>
                          <a:ea typeface="Calibri SemiBold" pitchFamily="34" charset="-122"/>
                          <a:cs typeface="Calibri SemiBold" pitchFamily="34" charset="-120"/>
                        </a:rPr>
                        <a:t>Description</a:t>
                      </a:r>
                      <a:endParaRPr lang="en-US" sz="1400" dirty="0">
                        <a:latin typeface="Calibri SemiBold" pitchFamily="34" charset="0"/>
                        <a:ea typeface="Calibri SemiBold" pitchFamily="34" charset="0"/>
                        <a:cs typeface="Calibri SemiBold"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05356"/>
                    </a:solidFill>
                  </a:tcPr>
                </a:tc>
              </a:tr>
              <a:tr h="563866">
                <a:tc>
                  <a:txBody>
                    <a:bodyPr/>
                    <a:lstStyle/>
                    <a:p>
                      <a:pPr marL="0" indent="0">
                        <a:buNone/>
                      </a:pPr>
                      <a:r>
                        <a:rPr lang="en-US" sz="1200" dirty="0">
                          <a:solidFill>
                            <a:srgbClr val="000000"/>
                          </a:solidFill>
                          <a:latin typeface="Calibri" panose="020F0502020204030204" pitchFamily="34" charset="0"/>
                          <a:ea typeface="Calibri" panose="020F0502020204030204" pitchFamily="34" charset="-122"/>
                          <a:cs typeface="Calibri" panose="020F0502020204030204" pitchFamily="34" charset="-120"/>
                        </a:rPr>
                        <a:t>Logistic Regression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c>
                  <a:txBody>
                    <a:bodyPr/>
                    <a:lstStyle/>
                    <a:p>
                      <a:pPr marL="0" indent="0">
                        <a:buNone/>
                      </a:pPr>
                      <a:r>
                        <a:rPr lang="en-US" sz="1200" dirty="0">
                          <a:solidFill>
                            <a:srgbClr val="000000"/>
                          </a:solidFill>
                          <a:latin typeface="Calibri" panose="020F0502020204030204" pitchFamily="34" charset="0"/>
                          <a:ea typeface="Calibri" panose="020F0502020204030204" pitchFamily="34" charset="-122"/>
                          <a:cs typeface="Calibri" panose="020F0502020204030204" pitchFamily="34" charset="-120"/>
                        </a:rPr>
                        <a:t>Statistical model that predicts the probability of a binary outcome.</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BEBEB"/>
                    </a:solidFill>
                  </a:tcPr>
                </a:tc>
              </a:tr>
              <a:tr h="563866">
                <a:tc>
                  <a:txBody>
                    <a:bodyPr/>
                    <a:lstStyle/>
                    <a:p>
                      <a:pPr marL="0" indent="0">
                        <a:buNone/>
                      </a:pPr>
                      <a:r>
                        <a:rPr lang="en-US" sz="1200" dirty="0">
                          <a:solidFill>
                            <a:srgbClr val="000000"/>
                          </a:solidFill>
                          <a:latin typeface="Calibri" panose="020F0502020204030204" pitchFamily="34" charset="0"/>
                          <a:ea typeface="Calibri" panose="020F0502020204030204" pitchFamily="34" charset="-122"/>
                          <a:cs typeface="Calibri" panose="020F0502020204030204" pitchFamily="34" charset="-120"/>
                        </a:rPr>
                        <a:t>Random Forest</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indent="0">
                        <a:buNone/>
                      </a:pPr>
                      <a:r>
                        <a:rPr lang="en-US" sz="1200" dirty="0">
                          <a:solidFill>
                            <a:srgbClr val="000000"/>
                          </a:solidFill>
                          <a:latin typeface="Calibri" panose="020F0502020204030204" pitchFamily="34" charset="0"/>
                          <a:ea typeface="Calibri" panose="020F0502020204030204" pitchFamily="34" charset="-122"/>
                          <a:cs typeface="Calibri" panose="020F0502020204030204" pitchFamily="34" charset="-120"/>
                        </a:rPr>
                        <a:t>Ensemble learning method that uses multiple decision trees for classification.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r h="563866">
                <a:tc>
                  <a:txBody>
                    <a:bodyPr/>
                    <a:lstStyle/>
                    <a:p>
                      <a:pPr marL="0" indent="0">
                        <a:buNone/>
                      </a:pPr>
                      <a:r>
                        <a:rPr lang="en-US" sz="1200" dirty="0">
                          <a:latin typeface="Calibri" panose="020F0502020204030204" pitchFamily="34" charset="0"/>
                          <a:ea typeface="Calibri" panose="020F0502020204030204" pitchFamily="34" charset="0"/>
                          <a:cs typeface="Calibri" panose="020F0502020204030204" pitchFamily="34" charset="0"/>
                        </a:rPr>
                        <a:t>KNN</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c>
                  <a:txBody>
                    <a:bodyPr/>
                    <a:lstStyle/>
                    <a:p>
                      <a:pPr marL="0" indent="0">
                        <a:buNone/>
                      </a:pPr>
                      <a:r>
                        <a:rPr lang="en-US" sz="1350" b="0" i="0" kern="1200" dirty="0">
                          <a:solidFill>
                            <a:schemeClr val="tx1"/>
                          </a:solidFill>
                          <a:effectLst/>
                          <a:latin typeface="+mn-lt"/>
                          <a:ea typeface="+mn-ea"/>
                          <a:cs typeface="+mn-cs"/>
                        </a:rPr>
                        <a:t>uses proximity to make predictions and classifications about a data point's grouping</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1">
                        <a:lumMod val="95000"/>
                      </a:schemeClr>
                    </a:solidFill>
                  </a:tcPr>
                </a:tc>
              </a:tr>
              <a:tr h="563866">
                <a:tc>
                  <a:txBody>
                    <a:bodyPr/>
                    <a:lstStyle/>
                    <a:p>
                      <a:pPr marL="0" indent="0">
                        <a:buNone/>
                      </a:pPr>
                      <a:r>
                        <a:rPr lang="en-US" sz="1200" dirty="0">
                          <a:latin typeface="Calibri" panose="020F0502020204030204" pitchFamily="34" charset="0"/>
                          <a:ea typeface="Calibri" panose="020F0502020204030204" pitchFamily="34" charset="0"/>
                          <a:cs typeface="Calibri" panose="020F0502020204030204" pitchFamily="34" charset="0"/>
                        </a:rPr>
                        <a:t>SVM</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marL="0" indent="0">
                        <a:buNone/>
                      </a:pPr>
                      <a:r>
                        <a:rPr lang="en-US" sz="1350" b="0" i="0" kern="1200" dirty="0">
                          <a:solidFill>
                            <a:schemeClr val="tx1"/>
                          </a:solidFill>
                          <a:effectLst/>
                          <a:latin typeface="+mn-lt"/>
                          <a:ea typeface="+mn-ea"/>
                          <a:cs typeface="+mn-cs"/>
                        </a:rPr>
                        <a:t>to classify data, perform regression, and detect outliers</a:t>
                      </a:r>
                      <a:endParaRPr lang="en-US" sz="1200" dirty="0">
                        <a:latin typeface="Calibri" panose="020F0502020204030204" pitchFamily="34" charset="0"/>
                        <a:ea typeface="Calibri" panose="020F0502020204030204" pitchFamily="34" charset="0"/>
                        <a:cs typeface="Calibri" panose="020F0502020204030204" pitchFamily="34" charset="0"/>
                      </a:endParaRPr>
                    </a:p>
                  </a:txBody>
                  <a:tcPr marL="73152" marR="73152" marT="73152" marB="7315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r>
            </a:tbl>
          </a:graphicData>
        </a:graphic>
      </p:graphicFrame>
      <p:sp>
        <p:nvSpPr>
          <p:cNvPr id="3" name="Text 0"/>
          <p:cNvSpPr/>
          <p:nvPr/>
        </p:nvSpPr>
        <p:spPr>
          <a:xfrm>
            <a:off x="914400" y="723900"/>
            <a:ext cx="10439400" cy="1320800"/>
          </a:xfrm>
          <a:prstGeom prst="rect">
            <a:avLst/>
          </a:prstGeom>
          <a:noFill/>
        </p:spPr>
        <p:txBody>
          <a:bodyPr wrap="square" rtlCol="0" anchor="t" anchorCtr="0"/>
          <a:lstStyle>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indent="0">
              <a:buNone/>
            </a:pPr>
            <a:r>
              <a:rPr lang="en-US" sz="5000" dirty="0">
                <a:latin typeface="Calibri" panose="020F0502020204030204"/>
                <a:ea typeface="Calibri" panose="020F0502020204030204"/>
                <a:cs typeface="Calibri" panose="020F0502020204030204"/>
              </a:rPr>
              <a:t>Machine</a:t>
            </a:r>
            <a:r>
              <a:rPr lang="en-US" sz="6000" dirty="0">
                <a:latin typeface="Calibri" panose="020F0502020204030204"/>
                <a:ea typeface="Calibri" panose="020F0502020204030204"/>
                <a:cs typeface="Calibri" panose="020F0502020204030204"/>
              </a:rPr>
              <a:t> Learning Techniques </a:t>
            </a:r>
            <a:r>
              <a:rPr lang="en-US" sz="5000" dirty="0">
                <a:latin typeface="Calibri" panose="020F0502020204030204"/>
                <a:ea typeface="Calibri" panose="020F0502020204030204"/>
                <a:cs typeface="Calibri" panose="020F0502020204030204"/>
              </a:rPr>
              <a:t>Used</a:t>
            </a:r>
            <a:endParaRPr lang="en-US" sz="5000" dirty="0">
              <a:latin typeface="Calibri" panose="020F0502020204030204"/>
              <a:ea typeface="Calibri" panose="020F0502020204030204"/>
              <a:cs typeface="Calibri" panose="020F0502020204030204"/>
            </a:endParaRPr>
          </a:p>
        </p:txBody>
      </p:sp>
      <p:sp>
        <p:nvSpPr>
          <p:cNvPr id="4" name="Shape 1"/>
          <p:cNvSpPr/>
          <p:nvPr/>
        </p:nvSpPr>
        <p:spPr>
          <a:xfrm>
            <a:off x="393700" y="5880100"/>
            <a:ext cx="11328400" cy="12700"/>
          </a:xfrm>
          <a:prstGeom prst="line">
            <a:avLst/>
          </a:prstGeom>
          <a:noFill/>
          <a:ln>
            <a:solidFill>
              <a:srgbClr val="000000"/>
            </a:solidFill>
          </a:ln>
        </p:spPr>
      </p:sp>
      <p:sp>
        <p:nvSpPr>
          <p:cNvPr id="25" name="Slide Number Placeholder 0"/>
          <p:cNvSpPr>
            <a:spLocks noGrp="1"/>
          </p:cNvSpPr>
          <p:nvPr>
            <p:ph type="sldNum" sz="quarter" idx="4294967295"/>
          </p:nvPr>
        </p:nvSpPr>
        <p:spPr>
          <a:xfrm>
            <a:off x="11353800" y="317500"/>
            <a:ext cx="368300" cy="355600"/>
          </a:xfrm>
          <a:prstGeom prst="rect">
            <a:avLst/>
          </a:prstGeom>
        </p:spPr>
        <p:txBody>
          <a:bodyPr anchor="ctr" anchorCtr="0"/>
          <a:lstStyle>
            <a:lvl1pPr marL="0" algn="l" defTabSz="1625600" rtl="0" eaLnBrk="1" latinLnBrk="0" hangingPunct="1">
              <a:defRPr sz="3200" kern="1200">
                <a:solidFill>
                  <a:schemeClr val="tx1"/>
                </a:solidFill>
                <a:latin typeface="+mn-lt"/>
                <a:ea typeface="+mn-ea"/>
                <a:cs typeface="+mn-cs"/>
              </a:defRPr>
            </a:lvl1pPr>
            <a:lvl2pPr marL="812800" algn="l" defTabSz="1625600" rtl="0" eaLnBrk="1" latinLnBrk="0" hangingPunct="1">
              <a:defRPr sz="3200" kern="1200">
                <a:solidFill>
                  <a:schemeClr val="tx1"/>
                </a:solidFill>
                <a:latin typeface="+mn-lt"/>
                <a:ea typeface="+mn-ea"/>
                <a:cs typeface="+mn-cs"/>
              </a:defRPr>
            </a:lvl2pPr>
            <a:lvl3pPr marL="1625600" algn="l" defTabSz="1625600" rtl="0" eaLnBrk="1" latinLnBrk="0" hangingPunct="1">
              <a:defRPr sz="3200" kern="1200">
                <a:solidFill>
                  <a:schemeClr val="tx1"/>
                </a:solidFill>
                <a:latin typeface="+mn-lt"/>
                <a:ea typeface="+mn-ea"/>
                <a:cs typeface="+mn-cs"/>
              </a:defRPr>
            </a:lvl3pPr>
            <a:lvl4pPr marL="2438400" algn="l" defTabSz="1625600" rtl="0" eaLnBrk="1" latinLnBrk="0" hangingPunct="1">
              <a:defRPr sz="3200" kern="1200">
                <a:solidFill>
                  <a:schemeClr val="tx1"/>
                </a:solidFill>
                <a:latin typeface="+mn-lt"/>
                <a:ea typeface="+mn-ea"/>
                <a:cs typeface="+mn-cs"/>
              </a:defRPr>
            </a:lvl4pPr>
            <a:lvl5pPr marL="3251200" algn="l" defTabSz="1625600" rtl="0" eaLnBrk="1" latinLnBrk="0" hangingPunct="1">
              <a:defRPr sz="3200" kern="1200">
                <a:solidFill>
                  <a:schemeClr val="tx1"/>
                </a:solidFill>
                <a:latin typeface="+mn-lt"/>
                <a:ea typeface="+mn-ea"/>
                <a:cs typeface="+mn-cs"/>
              </a:defRPr>
            </a:lvl5pPr>
            <a:lvl6pPr marL="4064000" algn="l" defTabSz="1625600" rtl="0" eaLnBrk="1" latinLnBrk="0" hangingPunct="1">
              <a:defRPr sz="3200" kern="1200">
                <a:solidFill>
                  <a:schemeClr val="tx1"/>
                </a:solidFill>
                <a:latin typeface="+mn-lt"/>
                <a:ea typeface="+mn-ea"/>
                <a:cs typeface="+mn-cs"/>
              </a:defRPr>
            </a:lvl6pPr>
            <a:lvl7pPr marL="4876800" algn="l" defTabSz="1625600" rtl="0" eaLnBrk="1" latinLnBrk="0" hangingPunct="1">
              <a:defRPr sz="3200" kern="1200">
                <a:solidFill>
                  <a:schemeClr val="tx1"/>
                </a:solidFill>
                <a:latin typeface="+mn-lt"/>
                <a:ea typeface="+mn-ea"/>
                <a:cs typeface="+mn-cs"/>
              </a:defRPr>
            </a:lvl7pPr>
            <a:lvl8pPr marL="5689600" algn="l" defTabSz="1625600" rtl="0" eaLnBrk="1" latinLnBrk="0" hangingPunct="1">
              <a:defRPr sz="3200" kern="1200">
                <a:solidFill>
                  <a:schemeClr val="tx1"/>
                </a:solidFill>
                <a:latin typeface="+mn-lt"/>
                <a:ea typeface="+mn-ea"/>
                <a:cs typeface="+mn-cs"/>
              </a:defRPr>
            </a:lvl8pPr>
            <a:lvl9pPr marL="6501765" algn="l" defTabSz="1625600" rtl="0" eaLnBrk="1" latinLnBrk="0" hangingPunct="1">
              <a:defRPr sz="3200" kern="1200">
                <a:solidFill>
                  <a:schemeClr val="tx1"/>
                </a:solidFill>
                <a:latin typeface="+mn-lt"/>
                <a:ea typeface="+mn-ea"/>
                <a:cs typeface="+mn-cs"/>
              </a:defRPr>
            </a:lvl9pPr>
          </a:lstStyle>
          <a:p>
            <a:pPr algn="ctr"/>
            <a:fld id="{F7021451-1387-4CA6-816F-3879F97B5CBC}" type="slidenum">
              <a:rPr lang="en-US" sz="1050" b="0">
                <a:latin typeface="Calibri" panose="020F0502020204030204"/>
                <a:ea typeface="Calibri" panose="020F0502020204030204"/>
                <a:cs typeface="Calibri" panose="020F0502020204030204"/>
              </a:rPr>
            </a:fld>
            <a:endParaRPr lang="en-US" sz="1050">
              <a:latin typeface="Calibri" panose="020F0502020204030204"/>
              <a:ea typeface="Calibri" panose="020F0502020204030204"/>
              <a:cs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742752" y="1290962"/>
                <a:ext cx="9743911" cy="4056542"/>
              </a:xfrm>
            </p:spPr>
            <p:txBody>
              <a:bodyPr/>
              <a:lstStyle/>
              <a:p>
                <a:pPr lvl="0"/>
                <a:r>
                  <a:rPr lang="en-US" sz="2200" dirty="0"/>
                  <a:t>It is used for Binary classification.</a:t>
                </a:r>
                <a:br>
                  <a:rPr lang="en-US" sz="2200" dirty="0"/>
                </a:br>
                <a:br>
                  <a:rPr lang="en-US" sz="2200" dirty="0"/>
                </a:br>
                <a:r>
                  <a:rPr lang="en-US" sz="2200" b="0" i="0" dirty="0"/>
                  <a:t>Outputs have a nice probabilistic interpretation, and the algorithm can be regularized to avoid over fitting.</a:t>
                </a:r>
                <a:br>
                  <a:rPr lang="en-US" sz="2200" b="0" i="0" dirty="0"/>
                </a:br>
                <a:br>
                  <a:rPr lang="en-US" sz="2200" dirty="0"/>
                </a:br>
                <a:r>
                  <a:rPr lang="en-US" sz="2200" b="0" i="0" dirty="0"/>
                  <a:t>In logistic regression the hypothesis is that the conditional probability p of class belongs to ”1”</a:t>
                </a:r>
                <a:br>
                  <a:rPr lang="en-US" sz="2200" b="0" i="0" dirty="0"/>
                </a:br>
                <a:br>
                  <a:rPr lang="en-US" sz="2200" dirty="0"/>
                </a:br>
                <a:r>
                  <a:rPr lang="en-US" sz="2200" b="0" i="0" dirty="0"/>
                  <a:t>if probability is greater than threshold probability, generally 0.5, else it belongs to the class ”0”.</a:t>
                </a:r>
                <a:br>
                  <a:rPr lang="en-US" sz="2200" b="0" i="0" dirty="0"/>
                </a:br>
                <a:r>
                  <a:rPr lang="en-US" sz="2200" b="0" i="0" dirty="0"/>
                  <a:t>Ex. Y</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𝑖</m:t>
                        </m:r>
                      </m:e>
                    </m:d>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r>
                              <a:rPr lang="en-US" sz="2200" b="0" i="1" smtClean="0">
                                <a:latin typeface="Cambria Math" panose="02040503050406030204" pitchFamily="18" charset="0"/>
                              </a:rPr>
                              <m:t>1</m:t>
                            </m:r>
                            <m:r>
                              <a:rPr lang="en-US" sz="2200" b="0" i="1" smtClean="0">
                                <a:latin typeface="Cambria Math" panose="02040503050406030204" pitchFamily="18" charset="0"/>
                              </a:rPr>
                              <m:t> , </m:t>
                            </m:r>
                            <m:r>
                              <a:rPr lang="en-US" sz="2200" b="0" i="1" smtClean="0">
                                <a:latin typeface="Cambria Math" panose="02040503050406030204" pitchFamily="18" charset="0"/>
                              </a:rPr>
                              <m:t>𝑝</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0</m:t>
                            </m:r>
                            <m:r>
                              <a:rPr lang="en-US" sz="2200" b="0" i="1" smtClean="0">
                                <a:latin typeface="Cambria Math" panose="02040503050406030204" pitchFamily="18" charset="0"/>
                              </a:rPr>
                              <m:t>.</m:t>
                            </m:r>
                            <m:r>
                              <a:rPr lang="en-US" sz="2200" b="0" i="1" smtClean="0">
                                <a:latin typeface="Cambria Math" panose="02040503050406030204" pitchFamily="18" charset="0"/>
                              </a:rPr>
                              <m:t>5</m:t>
                            </m:r>
                          </m:e>
                          <m:e>
                            <m:r>
                              <a:rPr lang="en-US" sz="2200" b="0" i="1" smtClean="0">
                                <a:latin typeface="Cambria Math" panose="02040503050406030204" pitchFamily="18" charset="0"/>
                              </a:rPr>
                              <m:t>&amp;</m:t>
                            </m:r>
                            <m:r>
                              <a:rPr lang="en-US" sz="2200" b="0" i="1" smtClean="0">
                                <a:latin typeface="Cambria Math" panose="02040503050406030204" pitchFamily="18" charset="0"/>
                              </a:rPr>
                              <m:t>0</m:t>
                            </m:r>
                            <m:r>
                              <a:rPr lang="en-US" sz="2200" b="0" i="1" smtClean="0">
                                <a:latin typeface="Cambria Math" panose="02040503050406030204" pitchFamily="18" charset="0"/>
                              </a:rPr>
                              <m:t>, </m:t>
                            </m:r>
                            <m:r>
                              <a:rPr lang="en-US" sz="2200" b="0" i="1" smtClean="0">
                                <a:latin typeface="Cambria Math" panose="02040503050406030204" pitchFamily="18" charset="0"/>
                              </a:rPr>
                              <m:t>𝑝</m:t>
                            </m:r>
                            <m:r>
                              <a:rPr lang="en-US" sz="2200" b="0" i="1" smtClean="0">
                                <a:latin typeface="Cambria Math" panose="02040503050406030204" pitchFamily="18" charset="0"/>
                              </a:rPr>
                              <m:t>&lt;</m:t>
                            </m:r>
                            <m:r>
                              <a:rPr lang="en-US" sz="2200" b="0" i="1" smtClean="0">
                                <a:latin typeface="Cambria Math" panose="02040503050406030204" pitchFamily="18" charset="0"/>
                              </a:rPr>
                              <m:t>0</m:t>
                            </m:r>
                            <m:r>
                              <a:rPr lang="en-US" sz="2200" b="0" i="1" smtClean="0">
                                <a:latin typeface="Cambria Math" panose="02040503050406030204" pitchFamily="18" charset="0"/>
                              </a:rPr>
                              <m:t>.</m:t>
                            </m:r>
                            <m:r>
                              <a:rPr lang="en-US" sz="2200" b="0" i="1" smtClean="0">
                                <a:latin typeface="Cambria Math" panose="02040503050406030204" pitchFamily="18" charset="0"/>
                              </a:rPr>
                              <m:t>5</m:t>
                            </m:r>
                          </m:e>
                        </m:eqArr>
                      </m:e>
                    </m:d>
                  </m:oMath>
                </a14:m>
                <a:br>
                  <a:rPr lang="en-US" sz="800" b="0" i="0" dirty="0"/>
                </a:br>
                <a:endParaRPr lang="en-IN" sz="2000" dirty="0"/>
              </a:p>
            </p:txBody>
          </p:sp>
        </mc:Choice>
        <mc:Fallback>
          <p:sp>
            <p:nvSpPr>
              <p:cNvPr id="2" name="Title 1"/>
              <p:cNvSpPr>
                <a:spLocks noRot="1" noChangeAspect="1" noMove="1" noResize="1" noEditPoints="1" noAdjustHandles="1" noChangeArrowheads="1" noChangeShapeType="1" noTextEdit="1"/>
              </p:cNvSpPr>
              <p:nvPr>
                <p:ph type="title"/>
              </p:nvPr>
            </p:nvSpPr>
            <p:spPr>
              <a:xfrm>
                <a:off x="742752" y="1290962"/>
                <a:ext cx="9743911" cy="4056542"/>
              </a:xfrm>
              <a:blipFill rotWithShape="1">
                <a:blip r:embed="rId1"/>
                <a:stretch>
                  <a:fillRect l="-4" r="3" b="4"/>
                </a:stretch>
              </a:blipFill>
            </p:spPr>
            <p:txBody>
              <a:bodyPr/>
              <a:lstStyle/>
              <a:p>
                <a:r>
                  <a:rPr lang="en-US" altLang="en-US">
                    <a:noFill/>
                  </a:rPr>
                  <a:t> </a:t>
                </a:r>
              </a:p>
            </p:txBody>
          </p:sp>
        </mc:Fallback>
      </mc:AlternateContent>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5" name="Text Placeholder 4"/>
          <p:cNvSpPr>
            <a:spLocks noGrp="1"/>
          </p:cNvSpPr>
          <p:nvPr>
            <p:ph type="body" sz="quarter" idx="14"/>
          </p:nvPr>
        </p:nvSpPr>
        <p:spPr>
          <a:xfrm>
            <a:off x="742752" y="688289"/>
            <a:ext cx="8331800" cy="602673"/>
          </a:xfrm>
        </p:spPr>
        <p:txBody>
          <a:bodyPr>
            <a:noAutofit/>
          </a:bodyPr>
          <a:lstStyle/>
          <a:p>
            <a:r>
              <a:rPr lang="en-IN" sz="6000" u="sng" dirty="0">
                <a:solidFill>
                  <a:schemeClr val="tx1"/>
                </a:solidFill>
                <a:latin typeface="Times New Roman" panose="02020603050405020304" pitchFamily="18" charset="0"/>
                <a:cs typeface="Times New Roman" panose="02020603050405020304" pitchFamily="18" charset="0"/>
              </a:rPr>
              <a:t>Logistic Regression</a:t>
            </a:r>
            <a:endParaRPr lang="en-IN" sz="6000" u="sng"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8" name="Picture 7"/>
          <p:cNvPicPr>
            <a:picLocks noChangeAspect="1"/>
          </p:cNvPicPr>
          <p:nvPr/>
        </p:nvPicPr>
        <p:blipFill>
          <a:blip r:embed="rId1"/>
          <a:stretch>
            <a:fillRect/>
          </a:stretch>
        </p:blipFill>
        <p:spPr>
          <a:xfrm>
            <a:off x="2092797" y="251209"/>
            <a:ext cx="7353496" cy="559452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8" name="Picture 7"/>
          <p:cNvPicPr>
            <a:picLocks noChangeAspect="1"/>
          </p:cNvPicPr>
          <p:nvPr/>
        </p:nvPicPr>
        <p:blipFill>
          <a:blip r:embed="rId1"/>
          <a:stretch>
            <a:fillRect/>
          </a:stretch>
        </p:blipFill>
        <p:spPr>
          <a:xfrm>
            <a:off x="2302373" y="430267"/>
            <a:ext cx="5738357" cy="1234547"/>
          </a:xfrm>
          <a:prstGeom prst="rect">
            <a:avLst/>
          </a:prstGeom>
        </p:spPr>
      </p:pic>
      <p:pic>
        <p:nvPicPr>
          <p:cNvPr id="10" name="Picture 9"/>
          <p:cNvPicPr>
            <a:picLocks noChangeAspect="1"/>
          </p:cNvPicPr>
          <p:nvPr/>
        </p:nvPicPr>
        <p:blipFill>
          <a:blip r:embed="rId2"/>
          <a:stretch>
            <a:fillRect/>
          </a:stretch>
        </p:blipFill>
        <p:spPr>
          <a:xfrm>
            <a:off x="2302510" y="1727835"/>
            <a:ext cx="4556760" cy="41236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88289"/>
            <a:ext cx="5629275" cy="602673"/>
          </a:xfrm>
        </p:spPr>
        <p:txBody>
          <a:bodyPr/>
          <a:lstStyle/>
          <a:p>
            <a:r>
              <a:rPr lang="en-IN" dirty="0"/>
              <a:t>Random Forest</a:t>
            </a:r>
            <a:endParaRPr lang="en-IN" dirty="0"/>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4" name="Text Placeholder 3"/>
          <p:cNvSpPr>
            <a:spLocks noGrp="1"/>
          </p:cNvSpPr>
          <p:nvPr>
            <p:ph type="body" sz="quarter" idx="13"/>
          </p:nvPr>
        </p:nvSpPr>
        <p:spPr/>
        <p:txBody>
          <a:bodyPr>
            <a:normAutofit/>
          </a:bodyPr>
          <a:lstStyle/>
          <a:p>
            <a:pPr lvl="0"/>
            <a:endParaRPr lang="en-US" b="0" i="0" dirty="0"/>
          </a:p>
          <a:p>
            <a:endParaRPr lang="en-IN" dirty="0"/>
          </a:p>
        </p:txBody>
      </p:sp>
      <p:sp>
        <p:nvSpPr>
          <p:cNvPr id="5" name="Text Placeholder 4"/>
          <p:cNvSpPr>
            <a:spLocks noGrp="1"/>
          </p:cNvSpPr>
          <p:nvPr>
            <p:ph type="body" sz="quarter" idx="14"/>
          </p:nvPr>
        </p:nvSpPr>
        <p:spPr>
          <a:xfrm>
            <a:off x="466725" y="1527810"/>
            <a:ext cx="4464050" cy="3220720"/>
          </a:xfrm>
        </p:spPr>
        <p:txBody>
          <a:bodyPr>
            <a:normAutofit/>
          </a:bodyPr>
          <a:lstStyle/>
          <a:p>
            <a:pPr algn="l"/>
            <a:r>
              <a:rPr lang="en-US" sz="2000" b="1" u="none" strike="noStrike" baseline="0" dirty="0">
                <a:solidFill>
                  <a:schemeClr val="tx1"/>
                </a:solidFill>
                <a:latin typeface="Times New Roman" panose="02020603050405020304" pitchFamily="18" charset="0"/>
                <a:cs typeface="Times New Roman" panose="02020603050405020304" pitchFamily="18" charset="0"/>
              </a:rPr>
              <a:t>Random Forest </a:t>
            </a:r>
            <a:r>
              <a:rPr lang="en-US" sz="2000" b="0" u="none" strike="noStrike" baseline="0" dirty="0">
                <a:solidFill>
                  <a:schemeClr val="tx1"/>
                </a:solidFill>
                <a:latin typeface="Times New Roman" panose="02020603050405020304" pitchFamily="18" charset="0"/>
                <a:cs typeface="Times New Roman" panose="02020603050405020304" pitchFamily="18" charset="0"/>
              </a:rPr>
              <a:t>is a Supervised Learning Algorithm that is essentially an </a:t>
            </a:r>
            <a:r>
              <a:rPr lang="en-US" sz="2000" b="1" u="none" strike="noStrike" baseline="0" dirty="0">
                <a:solidFill>
                  <a:schemeClr val="tx1"/>
                </a:solidFill>
                <a:latin typeface="Times New Roman" panose="02020603050405020304" pitchFamily="18" charset="0"/>
                <a:cs typeface="Times New Roman" panose="02020603050405020304" pitchFamily="18" charset="0"/>
              </a:rPr>
              <a:t>Ensemble </a:t>
            </a:r>
            <a:r>
              <a:rPr lang="en-US" sz="2000" b="0" u="none" strike="noStrike" baseline="0" dirty="0">
                <a:solidFill>
                  <a:schemeClr val="tx1"/>
                </a:solidFill>
                <a:latin typeface="Times New Roman" panose="02020603050405020304" pitchFamily="18" charset="0"/>
                <a:cs typeface="Times New Roman" panose="02020603050405020304" pitchFamily="18" charset="0"/>
              </a:rPr>
              <a:t>of randomly created  Uncorrelated Decision Trees using the </a:t>
            </a:r>
            <a:r>
              <a:rPr lang="en-US" sz="2000" b="1" u="none" strike="noStrike" baseline="0" dirty="0">
                <a:solidFill>
                  <a:schemeClr val="tx1"/>
                </a:solidFill>
                <a:latin typeface="Times New Roman" panose="02020603050405020304" pitchFamily="18" charset="0"/>
                <a:cs typeface="Times New Roman" panose="02020603050405020304" pitchFamily="18" charset="0"/>
              </a:rPr>
              <a:t>Bagging Process</a:t>
            </a:r>
            <a:r>
              <a:rPr lang="en-IN" altLang="en-US" sz="2000" b="1" i="1" u="none" strike="noStrike" baseline="0" dirty="0">
                <a:solidFill>
                  <a:schemeClr val="tx1"/>
                </a:solidFill>
                <a:latin typeface="Calibri-BoldItalic"/>
              </a:rPr>
              <a:t>.</a:t>
            </a:r>
            <a:endParaRPr lang="en-IN" altLang="en-US" sz="2000" b="1" i="1" u="none" strike="noStrike" baseline="0" dirty="0">
              <a:solidFill>
                <a:schemeClr val="tx1"/>
              </a:solidFill>
              <a:latin typeface="Calibri-BoldItalic"/>
            </a:endParaRPr>
          </a:p>
          <a:p>
            <a:pPr algn="l"/>
            <a:r>
              <a:rPr lang="en-US" sz="2000" b="0" i="0" u="none" strike="noStrike" baseline="0" dirty="0">
                <a:solidFill>
                  <a:schemeClr val="tx1"/>
                </a:solidFill>
                <a:latin typeface="Calibri" panose="020F0502020204030204" pitchFamily="34" charset="0"/>
              </a:rPr>
              <a:t>Random Forest can be used in Classification as well as in Regression. </a:t>
            </a:r>
            <a:endParaRPr lang="en-US" sz="2000" b="0" i="0" u="none" strike="noStrike" baseline="0" dirty="0">
              <a:solidFill>
                <a:schemeClr val="tx1"/>
              </a:solidFill>
              <a:latin typeface="Calibri" panose="020F0502020204030204" pitchFamily="34" charset="0"/>
            </a:endParaRPr>
          </a:p>
          <a:p>
            <a:pPr algn="l"/>
            <a:r>
              <a:rPr lang="en-US" sz="2000" b="0" i="0" u="none" strike="noStrike" baseline="0" dirty="0">
                <a:solidFill>
                  <a:schemeClr val="tx1"/>
                </a:solidFill>
                <a:latin typeface="Calibri" panose="020F0502020204030204" pitchFamily="34" charset="0"/>
              </a:rPr>
              <a:t>For this discussion, we will limit ourselves </a:t>
            </a:r>
            <a:r>
              <a:rPr lang="en-IN" sz="2000" b="0" i="0" u="none" strike="noStrike" baseline="0" dirty="0">
                <a:solidFill>
                  <a:schemeClr val="tx1"/>
                </a:solidFill>
                <a:latin typeface="Calibri" panose="020F0502020204030204" pitchFamily="34" charset="0"/>
              </a:rPr>
              <a:t>to Classification only</a:t>
            </a:r>
            <a:endParaRPr lang="en-IN" sz="2000" dirty="0">
              <a:solidFill>
                <a:schemeClr val="tx1"/>
              </a:solidFill>
            </a:endParaRPr>
          </a:p>
        </p:txBody>
      </p:sp>
      <p:pic>
        <p:nvPicPr>
          <p:cNvPr id="8" name="Picture 7"/>
          <p:cNvPicPr>
            <a:picLocks noChangeAspect="1"/>
          </p:cNvPicPr>
          <p:nvPr/>
        </p:nvPicPr>
        <p:blipFill>
          <a:blip r:embed="rId1"/>
          <a:stretch>
            <a:fillRect/>
          </a:stretch>
        </p:blipFill>
        <p:spPr>
          <a:xfrm>
            <a:off x="5582998" y="1528346"/>
            <a:ext cx="5957379" cy="413039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8" name="Picture 7"/>
          <p:cNvPicPr>
            <a:picLocks noChangeAspect="1"/>
          </p:cNvPicPr>
          <p:nvPr/>
        </p:nvPicPr>
        <p:blipFill>
          <a:blip r:embed="rId1"/>
          <a:stretch>
            <a:fillRect/>
          </a:stretch>
        </p:blipFill>
        <p:spPr>
          <a:xfrm>
            <a:off x="879247" y="688289"/>
            <a:ext cx="9533139" cy="47227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6725" y="685800"/>
            <a:ext cx="11260455" cy="699770"/>
          </a:xfrm>
        </p:spPr>
        <p:txBody>
          <a:bodyPr/>
          <a:p>
            <a:r>
              <a:rPr lang="en-US" sz="2400" b="1" u="sng">
                <a:latin typeface="Times New Roman" panose="02020603050405020304" pitchFamily="18" charset="0"/>
                <a:cs typeface="Times New Roman" panose="02020603050405020304" pitchFamily="18" charset="0"/>
              </a:rPr>
              <a:t>Main challenges involved in credit card fraud detection are:</a:t>
            </a:r>
            <a:endParaRPr lang="en-US" sz="2400" b="1" u="sng">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p>
            <a:fld id="{B4E73946-9152-2148-B286-BEF1B04A8193}" type="slidenum">
              <a:rPr lang="en-US" smtClean="0"/>
            </a:fld>
            <a:endParaRPr lang="en-US"/>
          </a:p>
        </p:txBody>
      </p:sp>
      <p:sp>
        <p:nvSpPr>
          <p:cNvPr id="10" name="Text Box 9"/>
          <p:cNvSpPr txBox="1"/>
          <p:nvPr/>
        </p:nvSpPr>
        <p:spPr>
          <a:xfrm>
            <a:off x="695325" y="1365885"/>
            <a:ext cx="10668000" cy="2901950"/>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Enormous Data is processed every day and the model build must be fast enough to respond to the scam in time.</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Imbalanced Data i.e most of the transactions  are not fraudulent which makes it really hard for detecting the fraudulent ones</a:t>
            </a:r>
            <a:r>
              <a:rPr lang="en-IN"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Data availability as the data is mostly private.</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Misclassified Data can be another major issue, as not every fraudulent transaction is caught and reported.</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Adaptive techniques used against the model by the scammers.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850872" y="507888"/>
            <a:ext cx="5616427" cy="128027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52" y="1877525"/>
            <a:ext cx="5797900" cy="399071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7" name="TextBox 6"/>
          <p:cNvSpPr txBox="1"/>
          <p:nvPr/>
        </p:nvSpPr>
        <p:spPr>
          <a:xfrm>
            <a:off x="1085222" y="688289"/>
            <a:ext cx="6762541" cy="1015663"/>
          </a:xfrm>
          <a:prstGeom prst="rect">
            <a:avLst/>
          </a:prstGeom>
          <a:noFill/>
        </p:spPr>
        <p:txBody>
          <a:bodyPr wrap="square" rtlCol="0">
            <a:spAutoFit/>
          </a:bodyPr>
          <a:lstStyle/>
          <a:p>
            <a:r>
              <a:rPr lang="en-IN" sz="6000" u="sng" dirty="0">
                <a:latin typeface="Times New Roman" panose="02020603050405020304" pitchFamily="18" charset="0"/>
                <a:cs typeface="Times New Roman" panose="02020603050405020304" pitchFamily="18" charset="0"/>
              </a:rPr>
              <a:t>KNN</a:t>
            </a:r>
            <a:endParaRPr lang="en-IN" sz="6000"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994787" y="2100105"/>
            <a:ext cx="10359013" cy="2535566"/>
          </a:xfrm>
          <a:prstGeom prst="rect">
            <a:avLst/>
          </a:prstGeom>
          <a:noFill/>
        </p:spPr>
        <p:txBody>
          <a:bodyPr wrap="square" rtlCol="0">
            <a:spAutoFit/>
          </a:bodyPr>
          <a:lstStyle/>
          <a:p>
            <a:pPr>
              <a:lnSpc>
                <a:spcPct val="150000"/>
              </a:lnSpc>
            </a:pPr>
            <a:r>
              <a:rPr lang="en-US" b="0" i="0" dirty="0">
                <a:effectLst/>
                <a:latin typeface="Times New Roman" panose="02020603050405020304" pitchFamily="18" charset="0"/>
                <a:cs typeface="Times New Roman" panose="02020603050405020304" pitchFamily="18" charset="0"/>
              </a:rPr>
              <a:t>The k-nearest neighbors (KNN) algorithm is a non-parametric, supervised learning classifier, which uses proximity to make classifications or predictions about the grouping of an individual data point. It is one of the popular and simplest classification and regression classifiers used in machine learning today.</a:t>
            </a:r>
            <a:endParaRPr lang="en-US" b="0" i="0" dirty="0">
              <a:effectLst/>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KNN algorithm can be used for either regression or classification problems, it is typically used as a classification algorithm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8" name="Picture 7"/>
          <p:cNvPicPr>
            <a:picLocks noChangeAspect="1"/>
          </p:cNvPicPr>
          <p:nvPr/>
        </p:nvPicPr>
        <p:blipFill>
          <a:blip r:embed="rId1"/>
          <a:stretch>
            <a:fillRect/>
          </a:stretch>
        </p:blipFill>
        <p:spPr>
          <a:xfrm>
            <a:off x="482932" y="974689"/>
            <a:ext cx="10178369" cy="43006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8" name="Picture 7"/>
          <p:cNvPicPr>
            <a:picLocks noChangeAspect="1"/>
          </p:cNvPicPr>
          <p:nvPr/>
        </p:nvPicPr>
        <p:blipFill>
          <a:blip r:embed="rId1"/>
          <a:stretch>
            <a:fillRect/>
          </a:stretch>
        </p:blipFill>
        <p:spPr>
          <a:xfrm>
            <a:off x="2254252" y="185872"/>
            <a:ext cx="6035563" cy="1356478"/>
          </a:xfrm>
          <a:prstGeom prst="rect">
            <a:avLst/>
          </a:prstGeom>
        </p:spPr>
      </p:pic>
      <p:pic>
        <p:nvPicPr>
          <p:cNvPr id="10" name="Picture 9"/>
          <p:cNvPicPr>
            <a:picLocks noChangeAspect="1"/>
          </p:cNvPicPr>
          <p:nvPr/>
        </p:nvPicPr>
        <p:blipFill>
          <a:blip r:embed="rId2"/>
          <a:stretch>
            <a:fillRect/>
          </a:stretch>
        </p:blipFill>
        <p:spPr>
          <a:xfrm>
            <a:off x="2168803" y="1542350"/>
            <a:ext cx="6206459" cy="413864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7" name="TextBox 6"/>
          <p:cNvSpPr txBox="1"/>
          <p:nvPr/>
        </p:nvSpPr>
        <p:spPr>
          <a:xfrm>
            <a:off x="783771" y="688289"/>
            <a:ext cx="4843306" cy="1015663"/>
          </a:xfrm>
          <a:prstGeom prst="rect">
            <a:avLst/>
          </a:prstGeom>
          <a:noFill/>
        </p:spPr>
        <p:txBody>
          <a:bodyPr wrap="square" rtlCol="0">
            <a:spAutoFit/>
          </a:bodyPr>
          <a:lstStyle/>
          <a:p>
            <a:r>
              <a:rPr lang="en-IN" sz="6000" u="sng" dirty="0">
                <a:latin typeface="Times New Roman" panose="02020603050405020304" pitchFamily="18" charset="0"/>
                <a:cs typeface="Times New Roman" panose="02020603050405020304" pitchFamily="18" charset="0"/>
              </a:rPr>
              <a:t>SVM</a:t>
            </a:r>
            <a:endParaRPr lang="en-IN" sz="6000"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38200" y="1874043"/>
            <a:ext cx="6491235" cy="3366563"/>
          </a:xfrm>
          <a:prstGeom prst="rect">
            <a:avLst/>
          </a:prstGeom>
          <a:noFill/>
        </p:spPr>
        <p:txBody>
          <a:bodyPr wrap="square" rtlCol="0">
            <a:spAutoFit/>
          </a:bodyPr>
          <a:lstStyle/>
          <a:p>
            <a:pPr>
              <a:lnSpc>
                <a:spcPct val="150000"/>
              </a:lnSpc>
            </a:pPr>
            <a:r>
              <a:rPr lang="en-US" b="0" i="0" dirty="0">
                <a:solidFill>
                  <a:srgbClr val="161616"/>
                </a:solidFill>
                <a:effectLst/>
                <a:latin typeface="Times New Roman" panose="02020603050405020304" pitchFamily="18" charset="0"/>
                <a:cs typeface="Times New Roman" panose="02020603050405020304" pitchFamily="18" charset="0"/>
              </a:rPr>
              <a:t>A support vector machine (SVM) is a  algorithm that classifies data by finding an optimal line or hyperplane that maximizes the distance between each class in an N-dimensional space.</a:t>
            </a:r>
            <a:endParaRPr lang="en-US" b="0" i="0" dirty="0">
              <a:solidFill>
                <a:srgbClr val="161616"/>
              </a:solidFill>
              <a:effectLst/>
              <a:latin typeface="Times New Roman" panose="02020603050405020304" pitchFamily="18" charset="0"/>
              <a:cs typeface="Times New Roman" panose="02020603050405020304" pitchFamily="18" charset="0"/>
            </a:endParaRPr>
          </a:p>
          <a:p>
            <a:pPr>
              <a:lnSpc>
                <a:spcPct val="150000"/>
              </a:lnSpc>
            </a:pPr>
            <a:endParaRPr lang="en-US" dirty="0">
              <a:solidFill>
                <a:srgbClr val="161616"/>
              </a:solidFill>
              <a:latin typeface="Times New Roman" panose="02020603050405020304" pitchFamily="18" charset="0"/>
              <a:cs typeface="Times New Roman" panose="02020603050405020304" pitchFamily="18" charset="0"/>
            </a:endParaRPr>
          </a:p>
          <a:p>
            <a:pPr>
              <a:lnSpc>
                <a:spcPct val="150000"/>
              </a:lnSpc>
            </a:pPr>
            <a:r>
              <a:rPr lang="en-US" b="0" i="0" dirty="0">
                <a:solidFill>
                  <a:srgbClr val="161616"/>
                </a:solidFill>
                <a:effectLst/>
                <a:latin typeface="Times New Roman" panose="02020603050405020304" pitchFamily="18" charset="0"/>
                <a:cs typeface="Times New Roman" panose="02020603050405020304" pitchFamily="18" charset="0"/>
              </a:rPr>
              <a:t>SVMs are commonly used within classification problems. They distinguish between two classes by finding the optimal hyperplane that maximizes the margin between the closest data points of opposite classes</a:t>
            </a:r>
            <a:endParaRPr lang="en-IN"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stretch>
            <a:fillRect/>
          </a:stretch>
        </p:blipFill>
        <p:spPr>
          <a:xfrm>
            <a:off x="7528728" y="1874043"/>
            <a:ext cx="3825072" cy="353665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8" name="Picture 7"/>
          <p:cNvPicPr>
            <a:picLocks noChangeAspect="1"/>
          </p:cNvPicPr>
          <p:nvPr/>
        </p:nvPicPr>
        <p:blipFill>
          <a:blip r:embed="rId1"/>
          <a:stretch>
            <a:fillRect/>
          </a:stretch>
        </p:blipFill>
        <p:spPr>
          <a:xfrm>
            <a:off x="1430829" y="788772"/>
            <a:ext cx="8517040" cy="432583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8" name="Picture 7"/>
          <p:cNvPicPr>
            <a:picLocks noChangeAspect="1"/>
          </p:cNvPicPr>
          <p:nvPr/>
        </p:nvPicPr>
        <p:blipFill>
          <a:blip r:embed="rId1"/>
          <a:stretch>
            <a:fillRect/>
          </a:stretch>
        </p:blipFill>
        <p:spPr>
          <a:xfrm>
            <a:off x="2462133" y="506123"/>
            <a:ext cx="5921253" cy="1348857"/>
          </a:xfrm>
          <a:prstGeom prst="rect">
            <a:avLst/>
          </a:prstGeom>
        </p:spPr>
      </p:pic>
      <p:pic>
        <p:nvPicPr>
          <p:cNvPr id="10" name="Picture 9"/>
          <p:cNvPicPr>
            <a:picLocks noChangeAspect="1"/>
          </p:cNvPicPr>
          <p:nvPr/>
        </p:nvPicPr>
        <p:blipFill>
          <a:blip r:embed="rId2"/>
          <a:stretch>
            <a:fillRect/>
          </a:stretch>
        </p:blipFill>
        <p:spPr>
          <a:xfrm>
            <a:off x="2462133" y="1970104"/>
            <a:ext cx="5921252" cy="377419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pPr algn="l"/>
            <a:fld id="{F7021451-1387-4CA6-816F-3879F97B5CBC}" type="slidenum">
              <a:rPr lang="en-US" b="0" smtClean="0"/>
            </a:fld>
            <a:endParaRPr lang="en-US"/>
          </a:p>
        </p:txBody>
      </p:sp>
      <p:sp>
        <p:nvSpPr>
          <p:cNvPr id="3" name="TextBox 2"/>
          <p:cNvSpPr txBox="1"/>
          <p:nvPr/>
        </p:nvSpPr>
        <p:spPr>
          <a:xfrm>
            <a:off x="465045" y="506123"/>
            <a:ext cx="7477246" cy="1015663"/>
          </a:xfrm>
          <a:prstGeom prst="rect">
            <a:avLst/>
          </a:prstGeom>
          <a:noFill/>
        </p:spPr>
        <p:txBody>
          <a:bodyPr wrap="square" rtlCol="0">
            <a:spAutoFit/>
          </a:bodyPr>
          <a:lstStyle/>
          <a:p>
            <a:r>
              <a:rPr lang="en-US" sz="6000" u="sng" spc="-50" dirty="0">
                <a:solidFill>
                  <a:schemeClr val="tx1">
                    <a:lumMod val="85000"/>
                    <a:lumOff val="15000"/>
                  </a:schemeClr>
                </a:solidFill>
                <a:latin typeface="Times New Roman" panose="02020603050405020304" pitchFamily="18" charset="0"/>
                <a:cs typeface="Times New Roman" panose="02020603050405020304" pitchFamily="18" charset="0"/>
              </a:rPr>
              <a:t>Evaluation Result</a:t>
            </a:r>
            <a:endParaRPr lang="en-IN" sz="6000" u="sng"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358052" y="1857418"/>
          <a:ext cx="10313298" cy="3422828"/>
        </p:xfrm>
        <a:graphic>
          <a:graphicData uri="http://schemas.openxmlformats.org/drawingml/2006/table">
            <a:tbl>
              <a:tblPr firstRow="1" bandRow="1">
                <a:tableStyleId>{073A0DAA-6AF3-43AB-8588-CEC1D06C72B9}</a:tableStyleId>
              </a:tblPr>
              <a:tblGrid>
                <a:gridCol w="2001638"/>
                <a:gridCol w="2077915"/>
                <a:gridCol w="2077915"/>
                <a:gridCol w="2077915"/>
                <a:gridCol w="2077915"/>
              </a:tblGrid>
              <a:tr h="680447">
                <a:tc>
                  <a:txBody>
                    <a:bodyPr/>
                    <a:lstStyle/>
                    <a:p>
                      <a:pPr algn="ctr"/>
                      <a:r>
                        <a:rPr lang="en-IN" sz="2000" dirty="0"/>
                        <a:t>Algorithm</a:t>
                      </a:r>
                      <a:endParaRPr lang="en-IN" sz="2000" dirty="0"/>
                    </a:p>
                  </a:txBody>
                  <a:tcPr/>
                </a:tc>
                <a:tc>
                  <a:txBody>
                    <a:bodyPr/>
                    <a:lstStyle/>
                    <a:p>
                      <a:pPr algn="ctr"/>
                      <a:r>
                        <a:rPr lang="en-IN" sz="2000" dirty="0"/>
                        <a:t>Accuracy</a:t>
                      </a:r>
                      <a:endParaRPr lang="en-IN" sz="2000" dirty="0"/>
                    </a:p>
                  </a:txBody>
                  <a:tcPr/>
                </a:tc>
                <a:tc>
                  <a:txBody>
                    <a:bodyPr/>
                    <a:lstStyle/>
                    <a:p>
                      <a:pPr algn="ctr"/>
                      <a:r>
                        <a:rPr lang="en-IN" sz="2000" dirty="0"/>
                        <a:t>Precision</a:t>
                      </a:r>
                      <a:endParaRPr lang="en-IN" sz="2000" dirty="0"/>
                    </a:p>
                  </a:txBody>
                  <a:tcPr/>
                </a:tc>
                <a:tc>
                  <a:txBody>
                    <a:bodyPr/>
                    <a:lstStyle/>
                    <a:p>
                      <a:pPr algn="ctr"/>
                      <a:r>
                        <a:rPr lang="en-IN" sz="2000" dirty="0"/>
                        <a:t>Recall</a:t>
                      </a:r>
                      <a:endParaRPr lang="en-IN" sz="2000" dirty="0"/>
                    </a:p>
                  </a:txBody>
                  <a:tcPr/>
                </a:tc>
                <a:tc>
                  <a:txBody>
                    <a:bodyPr/>
                    <a:lstStyle/>
                    <a:p>
                      <a:pPr algn="ctr"/>
                      <a:r>
                        <a:rPr lang="en-IN" sz="2000" dirty="0"/>
                        <a:t>F1-Score</a:t>
                      </a:r>
                      <a:endParaRPr lang="en-IN" sz="2000" dirty="0"/>
                    </a:p>
                  </a:txBody>
                  <a:tcPr/>
                </a:tc>
              </a:tr>
              <a:tr h="680447">
                <a:tc>
                  <a:txBody>
                    <a:bodyPr/>
                    <a:lstStyle/>
                    <a:p>
                      <a:pPr algn="ctr"/>
                      <a:r>
                        <a:rPr lang="en-IN" sz="2000" dirty="0"/>
                        <a:t>Logistic Regression</a:t>
                      </a:r>
                      <a:endParaRPr lang="en-IN" sz="2000" dirty="0"/>
                    </a:p>
                  </a:txBody>
                  <a:tcPr/>
                </a:tc>
                <a:tc>
                  <a:txBody>
                    <a:bodyPr/>
                    <a:lstStyle/>
                    <a:p>
                      <a:pPr algn="ctr"/>
                      <a:r>
                        <a:rPr lang="en-IN" sz="2000" dirty="0"/>
                        <a:t>93.40%</a:t>
                      </a:r>
                      <a:endParaRPr lang="en-IN" sz="2000" dirty="0"/>
                    </a:p>
                  </a:txBody>
                  <a:tcPr/>
                </a:tc>
                <a:tc>
                  <a:txBody>
                    <a:bodyPr/>
                    <a:lstStyle/>
                    <a:p>
                      <a:pPr algn="ctr"/>
                      <a:r>
                        <a:rPr lang="en-IN" sz="2000" dirty="0"/>
                        <a:t>94.94%</a:t>
                      </a:r>
                      <a:endParaRPr lang="en-IN" sz="2000" dirty="0"/>
                    </a:p>
                  </a:txBody>
                  <a:tcPr/>
                </a:tc>
                <a:tc>
                  <a:txBody>
                    <a:bodyPr/>
                    <a:lstStyle/>
                    <a:p>
                      <a:pPr algn="ctr"/>
                      <a:r>
                        <a:rPr lang="en-IN" sz="2000" dirty="0"/>
                        <a:t>92.15%</a:t>
                      </a:r>
                      <a:endParaRPr lang="en-IN" sz="2000" dirty="0"/>
                    </a:p>
                  </a:txBody>
                  <a:tcPr/>
                </a:tc>
                <a:tc>
                  <a:txBody>
                    <a:bodyPr/>
                    <a:lstStyle/>
                    <a:p>
                      <a:pPr algn="ctr"/>
                      <a:r>
                        <a:rPr lang="en-IN" sz="2000" dirty="0"/>
                        <a:t>93.53%</a:t>
                      </a:r>
                      <a:endParaRPr lang="en-IN" sz="2000" dirty="0"/>
                    </a:p>
                  </a:txBody>
                  <a:tcPr/>
                </a:tc>
              </a:tr>
              <a:tr h="680447">
                <a:tc>
                  <a:txBody>
                    <a:bodyPr/>
                    <a:lstStyle/>
                    <a:p>
                      <a:pPr algn="ctr"/>
                      <a:r>
                        <a:rPr lang="en-IN" sz="2000" dirty="0"/>
                        <a:t>Random Forest</a:t>
                      </a:r>
                      <a:endParaRPr lang="en-IN" sz="2000" dirty="0"/>
                    </a:p>
                  </a:txBody>
                  <a:tcPr/>
                </a:tc>
                <a:tc>
                  <a:txBody>
                    <a:bodyPr/>
                    <a:lstStyle/>
                    <a:p>
                      <a:pPr algn="ctr"/>
                      <a:r>
                        <a:rPr lang="en-IN" sz="2000" dirty="0"/>
                        <a:t>92.89%</a:t>
                      </a:r>
                      <a:endParaRPr lang="en-IN" sz="2000" dirty="0"/>
                    </a:p>
                  </a:txBody>
                  <a:tcPr/>
                </a:tc>
                <a:tc>
                  <a:txBody>
                    <a:bodyPr/>
                    <a:lstStyle/>
                    <a:p>
                      <a:pPr algn="ctr"/>
                      <a:r>
                        <a:rPr lang="en-IN" sz="2000" dirty="0"/>
                        <a:t>95.83%</a:t>
                      </a:r>
                      <a:endParaRPr lang="en-IN" sz="2000" dirty="0"/>
                    </a:p>
                  </a:txBody>
                  <a:tcPr/>
                </a:tc>
                <a:tc>
                  <a:txBody>
                    <a:bodyPr/>
                    <a:lstStyle/>
                    <a:p>
                      <a:pPr algn="ctr"/>
                      <a:r>
                        <a:rPr lang="en-IN" sz="2000" dirty="0"/>
                        <a:t>90.15%</a:t>
                      </a:r>
                      <a:endParaRPr lang="en-IN" sz="2000" dirty="0"/>
                    </a:p>
                  </a:txBody>
                  <a:tcPr/>
                </a:tc>
                <a:tc>
                  <a:txBody>
                    <a:bodyPr/>
                    <a:lstStyle/>
                    <a:p>
                      <a:pPr algn="ctr"/>
                      <a:r>
                        <a:rPr lang="en-IN" sz="2000" dirty="0"/>
                        <a:t>92.92%</a:t>
                      </a:r>
                      <a:endParaRPr lang="en-IN" sz="2000" dirty="0"/>
                    </a:p>
                  </a:txBody>
                  <a:tcPr/>
                </a:tc>
              </a:tr>
              <a:tr h="680447">
                <a:tc>
                  <a:txBody>
                    <a:bodyPr/>
                    <a:lstStyle/>
                    <a:p>
                      <a:pPr algn="ctr"/>
                      <a:r>
                        <a:rPr lang="en-IN" sz="2000" dirty="0"/>
                        <a:t>KNN</a:t>
                      </a:r>
                      <a:endParaRPr lang="en-IN" sz="2000" dirty="0"/>
                    </a:p>
                  </a:txBody>
                  <a:tcPr/>
                </a:tc>
                <a:tc>
                  <a:txBody>
                    <a:bodyPr/>
                    <a:lstStyle/>
                    <a:p>
                      <a:pPr algn="ctr"/>
                      <a:r>
                        <a:rPr lang="en-IN" sz="2000" dirty="0"/>
                        <a:t>62.94%</a:t>
                      </a:r>
                      <a:endParaRPr lang="en-IN" sz="2000" dirty="0"/>
                    </a:p>
                  </a:txBody>
                  <a:tcPr/>
                </a:tc>
                <a:tc>
                  <a:txBody>
                    <a:bodyPr/>
                    <a:lstStyle/>
                    <a:p>
                      <a:pPr algn="ctr"/>
                      <a:r>
                        <a:rPr lang="en-IN" sz="2000" dirty="0"/>
                        <a:t>65.93%</a:t>
                      </a:r>
                      <a:endParaRPr lang="en-IN" sz="2000" dirty="0"/>
                    </a:p>
                  </a:txBody>
                  <a:tcPr/>
                </a:tc>
                <a:tc>
                  <a:txBody>
                    <a:bodyPr/>
                    <a:lstStyle/>
                    <a:p>
                      <a:pPr algn="ctr"/>
                      <a:r>
                        <a:rPr lang="en-IN" sz="2000" dirty="0"/>
                        <a:t>58.82%</a:t>
                      </a:r>
                      <a:endParaRPr lang="en-IN" sz="2000" dirty="0"/>
                    </a:p>
                  </a:txBody>
                  <a:tcPr/>
                </a:tc>
                <a:tc>
                  <a:txBody>
                    <a:bodyPr/>
                    <a:lstStyle/>
                    <a:p>
                      <a:pPr algn="ctr"/>
                      <a:r>
                        <a:rPr lang="en-IN" sz="2000" dirty="0"/>
                        <a:t>62.17%</a:t>
                      </a:r>
                      <a:endParaRPr lang="en-IN" sz="2000" dirty="0"/>
                    </a:p>
                  </a:txBody>
                  <a:tcPr/>
                </a:tc>
              </a:tr>
              <a:tr h="680447">
                <a:tc>
                  <a:txBody>
                    <a:bodyPr/>
                    <a:lstStyle/>
                    <a:p>
                      <a:pPr algn="ctr"/>
                      <a:r>
                        <a:rPr lang="en-IN" sz="2000" dirty="0"/>
                        <a:t>SVM</a:t>
                      </a:r>
                      <a:endParaRPr lang="en-IN" sz="2000" dirty="0"/>
                    </a:p>
                  </a:txBody>
                  <a:tcPr/>
                </a:tc>
                <a:tc>
                  <a:txBody>
                    <a:bodyPr/>
                    <a:lstStyle/>
                    <a:p>
                      <a:pPr algn="ctr"/>
                      <a:r>
                        <a:rPr lang="en-IN" sz="2000" dirty="0"/>
                        <a:t>48.73%</a:t>
                      </a:r>
                      <a:endParaRPr lang="en-IN" sz="2000" dirty="0"/>
                    </a:p>
                  </a:txBody>
                  <a:tcPr/>
                </a:tc>
                <a:tc>
                  <a:txBody>
                    <a:bodyPr/>
                    <a:lstStyle/>
                    <a:p>
                      <a:pPr algn="ctr"/>
                      <a:r>
                        <a:rPr lang="en-IN" sz="2000" dirty="0"/>
                        <a:t>50.48%</a:t>
                      </a:r>
                      <a:endParaRPr lang="en-IN" sz="2000" dirty="0"/>
                    </a:p>
                  </a:txBody>
                  <a:tcPr/>
                </a:tc>
                <a:tc>
                  <a:txBody>
                    <a:bodyPr/>
                    <a:lstStyle/>
                    <a:p>
                      <a:pPr algn="ctr"/>
                      <a:r>
                        <a:rPr lang="en-IN" sz="2000" dirty="0"/>
                        <a:t>50.98%</a:t>
                      </a:r>
                      <a:endParaRPr lang="en-IN" sz="2000" dirty="0"/>
                    </a:p>
                  </a:txBody>
                  <a:tcPr/>
                </a:tc>
                <a:tc>
                  <a:txBody>
                    <a:bodyPr/>
                    <a:lstStyle/>
                    <a:p>
                      <a:pPr algn="ctr"/>
                      <a:r>
                        <a:rPr lang="en-IN" sz="2000" dirty="0"/>
                        <a:t>50.73%</a:t>
                      </a:r>
                      <a:endParaRPr lang="en-IN" sz="2000"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p:txBody>
          <a:bodyPr/>
          <a:lstStyle/>
          <a:p>
            <a:pPr algn="l"/>
            <a:fld id="{F7021451-1387-4CA6-816F-3879F97B5CBC}" type="slidenum">
              <a:rPr lang="en-US" b="0" smtClean="0"/>
            </a:fld>
            <a:endParaRPr lang="en-US"/>
          </a:p>
        </p:txBody>
      </p:sp>
      <p:sp>
        <p:nvSpPr>
          <p:cNvPr id="3" name="TextBox 2"/>
          <p:cNvSpPr txBox="1"/>
          <p:nvPr/>
        </p:nvSpPr>
        <p:spPr>
          <a:xfrm>
            <a:off x="1740039" y="2837101"/>
            <a:ext cx="8711921" cy="1015663"/>
          </a:xfrm>
          <a:prstGeom prst="rect">
            <a:avLst/>
          </a:prstGeom>
          <a:noFill/>
        </p:spPr>
        <p:txBody>
          <a:bodyPr wrap="square" rtlCol="0">
            <a:spAutoFit/>
          </a:bodyPr>
          <a:lstStyle/>
          <a:p>
            <a:pPr algn="ctr"/>
            <a:r>
              <a:rPr lang="en-IN" sz="6000" dirty="0"/>
              <a:t>Thank You</a:t>
            </a:r>
            <a:endParaRPr lang="en-IN"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6725" y="379095"/>
            <a:ext cx="10327640" cy="394970"/>
          </a:xfrm>
        </p:spPr>
        <p:txBody>
          <a:bodyPr/>
          <a:p>
            <a:r>
              <a:rPr lang="en-US" sz="2400" b="1" u="sng">
                <a:latin typeface="Times New Roman" panose="02020603050405020304" pitchFamily="18" charset="0"/>
                <a:cs typeface="Times New Roman" panose="02020603050405020304" pitchFamily="18" charset="0"/>
              </a:rPr>
              <a:t>How to tackle these challenges</a:t>
            </a:r>
            <a:r>
              <a:rPr lang="en-US" sz="2400" u="sng">
                <a:latin typeface="Times New Roman" panose="02020603050405020304" pitchFamily="18" charset="0"/>
                <a:cs typeface="Times New Roman" panose="02020603050405020304" pitchFamily="18" charset="0"/>
              </a:rPr>
              <a:t>?</a:t>
            </a:r>
            <a:endParaRPr lang="en-US" sz="2400" u="sng">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p>
            <a:fld id="{B4E73946-9152-2148-B286-BEF1B04A8193}" type="slidenum">
              <a:rPr lang="en-US" smtClean="0"/>
            </a:fld>
            <a:endParaRPr lang="en-US"/>
          </a:p>
        </p:txBody>
      </p:sp>
      <p:sp>
        <p:nvSpPr>
          <p:cNvPr id="10" name="Text Box 9"/>
          <p:cNvSpPr txBox="1"/>
          <p:nvPr/>
        </p:nvSpPr>
        <p:spPr>
          <a:xfrm>
            <a:off x="548005" y="965835"/>
            <a:ext cx="10528300" cy="175323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The model used must be simple and fast enough to detect the anomaly and classify it as a fraudulent transaction as quickly as possible.</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Imbalance can be dealt with by properly using some methods which we will talk about in the next paragraph</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For protecting the privacy of the user the dimensionality of the data can be reduced</a:t>
            </a: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85801"/>
            <a:ext cx="7661275" cy="838199"/>
          </a:xfrm>
        </p:spPr>
        <p:txBody>
          <a:bodyPr/>
          <a:lstStyle/>
          <a:p>
            <a:r>
              <a:rPr lang="en-US" u="sng" dirty="0"/>
              <a:t>Overview</a:t>
            </a:r>
            <a:endParaRPr lang="en-IN" u="sng" dirty="0"/>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4" name="Text Placeholder 3"/>
          <p:cNvSpPr>
            <a:spLocks noGrp="1"/>
          </p:cNvSpPr>
          <p:nvPr>
            <p:ph type="body" sz="quarter" idx="13"/>
          </p:nvPr>
        </p:nvSpPr>
        <p:spPr>
          <a:xfrm>
            <a:off x="466725" y="2795752"/>
            <a:ext cx="10865543" cy="1605425"/>
          </a:xfrm>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endParaRPr lang="en-US" sz="18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p:txBody>
      </p:sp>
      <p:sp>
        <p:nvSpPr>
          <p:cNvPr id="5" name="Text Placeholder 4"/>
          <p:cNvSpPr>
            <a:spLocks noGrp="1"/>
          </p:cNvSpPr>
          <p:nvPr>
            <p:ph type="body" sz="quarter" idx="14"/>
          </p:nvPr>
        </p:nvSpPr>
        <p:spPr>
          <a:xfrm>
            <a:off x="466725" y="1997790"/>
            <a:ext cx="3283527" cy="602673"/>
          </a:xfrm>
        </p:spPr>
        <p:txBody>
          <a:bodyPr>
            <a:normAutofit/>
          </a:bodyPr>
          <a:lstStyle/>
          <a:p>
            <a:r>
              <a:rPr lang="en-US" sz="2500" b="1" dirty="0">
                <a:solidFill>
                  <a:schemeClr val="tx1"/>
                </a:solidFill>
              </a:rPr>
              <a:t>Problem statement:</a:t>
            </a:r>
            <a:endParaRPr lang="en-IN" sz="2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10" name="TextBox 9"/>
          <p:cNvSpPr txBox="1"/>
          <p:nvPr/>
        </p:nvSpPr>
        <p:spPr>
          <a:xfrm>
            <a:off x="793820" y="823965"/>
            <a:ext cx="3758083" cy="753110"/>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Project Goal:</a:t>
            </a:r>
            <a:endParaRPr lang="en-IN" sz="2500" u="sng" dirty="0">
              <a:latin typeface="Times New Roman" panose="02020603050405020304" pitchFamily="18" charset="0"/>
              <a:cs typeface="Times New Roman" panose="02020603050405020304" pitchFamily="18" charset="0"/>
            </a:endParaRPr>
          </a:p>
          <a:p>
            <a:endParaRPr lang="en-IN" u="sng" dirty="0"/>
          </a:p>
        </p:txBody>
      </p:sp>
      <p:sp>
        <p:nvSpPr>
          <p:cNvPr id="11" name="TextBox 10"/>
          <p:cNvSpPr txBox="1"/>
          <p:nvPr/>
        </p:nvSpPr>
        <p:spPr>
          <a:xfrm>
            <a:off x="793820" y="1470296"/>
            <a:ext cx="9857433" cy="128907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Machine Learning in Fraud Detection</a:t>
            </a:r>
            <a:endParaRPr lang="en-IN"/>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4" name="Text Placeholder 3"/>
          <p:cNvSpPr>
            <a:spLocks noGrp="1"/>
          </p:cNvSpPr>
          <p:nvPr>
            <p:ph type="body" sz="quarter" idx="13"/>
          </p:nvPr>
        </p:nvSpPr>
        <p:spPr/>
        <p:txBody>
          <a:bodyPr/>
          <a:lstStyle/>
          <a:p>
            <a:r>
              <a:rPr lang="en-US"/>
              <a:t>Machine learning plays a crucial role in fraud detection by analyzing patterns, anomalies, and trends in transaction data to identify potential fraud. Algorithms learn from historical data to make accurate predictions in real-time.</a:t>
            </a:r>
            <a:endParaRPr lang="en-IN"/>
          </a:p>
        </p:txBody>
      </p:sp>
      <p:sp>
        <p:nvSpPr>
          <p:cNvPr id="5" name="Text Placeholder 4"/>
          <p:cNvSpPr>
            <a:spLocks noGrp="1"/>
          </p:cNvSpPr>
          <p:nvPr>
            <p:ph type="body" sz="quarter" idx="14"/>
          </p:nvPr>
        </p:nvSpPr>
        <p:spPr/>
        <p:txBody>
          <a:bodyPr/>
          <a:lstStyle/>
          <a:p>
            <a:r>
              <a:rPr lang="en-IN"/>
              <a:t>Machine Learning Technologies</a:t>
            </a:r>
            <a:endParaRPr lang="en-IN"/>
          </a:p>
        </p:txBody>
      </p:sp>
      <p:pic>
        <p:nvPicPr>
          <p:cNvPr id="7" name="Picture Placeholder 6"/>
          <p:cNvPicPr>
            <a:picLocks noGrp="1" noChangeAspect="1"/>
          </p:cNvPicPr>
          <p:nvPr>
            <p:ph type="pic" sz="quarter" idx="18"/>
          </p:nvPr>
        </p:nvPicPr>
        <p:blipFill>
          <a:blip r:embed="rId1"/>
          <a:srcRect t="20581" b="20581"/>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85" y="408246"/>
            <a:ext cx="7661275" cy="1024314"/>
          </a:xfrm>
        </p:spPr>
        <p:txBody>
          <a:bodyPr/>
          <a:lstStyle/>
          <a:p>
            <a:r>
              <a:rPr lang="en-US" u="sng" dirty="0"/>
              <a:t>Data Description</a:t>
            </a:r>
            <a:endParaRPr lang="en-IN" u="sng" dirty="0"/>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sp>
        <p:nvSpPr>
          <p:cNvPr id="10" name="TextBox 9"/>
          <p:cNvSpPr txBox="1"/>
          <p:nvPr/>
        </p:nvSpPr>
        <p:spPr>
          <a:xfrm>
            <a:off x="198481" y="1324395"/>
            <a:ext cx="11247120" cy="4047262"/>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dataset was retrieved from an open-source website, Kaggle.com. It contains data on transactions made in 2013 by European credit card users in two days only. The dataset consists of 31 attributes and 284,807 rows.</a:t>
            </a:r>
            <a:endParaRPr lang="en-US" dirty="0">
              <a:latin typeface="Times New Roman" panose="02020603050405020304" pitchFamily="18" charset="0"/>
              <a:cs typeface="Times New Roman" panose="02020603050405020304" pitchFamily="18" charset="0"/>
            </a:endParaRPr>
          </a:p>
          <a:p>
            <a:pPr lvl="1">
              <a:lnSpc>
                <a:spcPct val="150000"/>
              </a:lnSpc>
            </a:pP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Time: which contains the elapsed seconds between the first and other transactions of each Attribute.</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Amount : Which is the amount of each transaction</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Class : which contains binary variables where</a:t>
            </a:r>
            <a:r>
              <a:rPr lang="en-US" b="1" dirty="0">
                <a:latin typeface="Times New Roman" panose="02020603050405020304" pitchFamily="18" charset="0"/>
                <a:cs typeface="Times New Roman" panose="02020603050405020304" pitchFamily="18" charset="0"/>
              </a:rPr>
              <a:t> 1 </a:t>
            </a:r>
            <a:r>
              <a:rPr lang="en-US" dirty="0">
                <a:latin typeface="Times New Roman" panose="02020603050405020304" pitchFamily="18" charset="0"/>
                <a:cs typeface="Times New Roman" panose="02020603050405020304" pitchFamily="18" charset="0"/>
              </a:rPr>
              <a:t>is a case of fraudulent transaction, and </a:t>
            </a:r>
            <a:r>
              <a:rPr lang="en-US" b="1"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is not as case of fraudulent transaction.</a:t>
            </a:r>
            <a:endParaRPr lang="en-US"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r>
              <a:rPr lang="fi-FI" sz="2500" b="1" dirty="0">
                <a:latin typeface="Times New Roman" panose="02020603050405020304" pitchFamily="18" charset="0"/>
                <a:cs typeface="Times New Roman" panose="02020603050405020304" pitchFamily="18" charset="0"/>
              </a:rPr>
              <a:t>Dataset :</a:t>
            </a:r>
            <a:r>
              <a:rPr lang="fi-FI" sz="1600" b="1" dirty="0">
                <a:latin typeface="Times New Roman" panose="02020603050405020304" pitchFamily="18" charset="0"/>
                <a:cs typeface="Times New Roman" panose="02020603050405020304" pitchFamily="18" charset="0"/>
              </a:rPr>
              <a:t> </a:t>
            </a:r>
            <a:r>
              <a:rPr lang="fi-FI" dirty="0">
                <a:latin typeface="Times New Roman" panose="02020603050405020304" pitchFamily="18" charset="0"/>
                <a:cs typeface="Times New Roman" panose="02020603050405020304" pitchFamily="18" charset="0"/>
              </a:rPr>
              <a:t>https://www.kaggle.com/datasets/mlg-ulb/creditcardfraud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85801"/>
            <a:ext cx="10079355" cy="2057400"/>
          </a:xfrm>
        </p:spPr>
        <p:txBody>
          <a:bodyPr/>
          <a:lstStyle/>
          <a:p>
            <a:r>
              <a:rPr lang="en-IN" dirty="0"/>
              <a:t>Lets take a Look at Dataset</a:t>
            </a:r>
            <a:endParaRPr lang="en-IN" dirty="0"/>
          </a:p>
        </p:txBody>
      </p:sp>
      <p:sp>
        <p:nvSpPr>
          <p:cNvPr id="3" name="Slide Number Placeholder 2"/>
          <p:cNvSpPr>
            <a:spLocks noGrp="1"/>
          </p:cNvSpPr>
          <p:nvPr>
            <p:ph type="sldNum" sz="quarter" idx="12"/>
          </p:nvPr>
        </p:nvSpPr>
        <p:spPr/>
        <p:txBody>
          <a:bodyPr/>
          <a:lstStyle/>
          <a:p>
            <a:fld id="{B4E73946-9152-2148-B286-BEF1B04A8193}" type="slidenum">
              <a:rPr lang="en-US" smtClean="0"/>
            </a:fld>
            <a:endParaRPr lang="en-US"/>
          </a:p>
        </p:txBody>
      </p:sp>
      <p:pic>
        <p:nvPicPr>
          <p:cNvPr id="11" name="Picture 10"/>
          <p:cNvPicPr>
            <a:picLocks noChangeAspect="1"/>
          </p:cNvPicPr>
          <p:nvPr/>
        </p:nvPicPr>
        <p:blipFill>
          <a:blip r:embed="rId1"/>
          <a:stretch>
            <a:fillRect/>
          </a:stretch>
        </p:blipFill>
        <p:spPr>
          <a:xfrm>
            <a:off x="294975" y="1780596"/>
            <a:ext cx="11602049" cy="25475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8201</Words>
  <Application>WPS Presentation</Application>
  <PresentationFormat>Widescreen</PresentationFormat>
  <Paragraphs>300</Paragraphs>
  <Slides>38</Slides>
  <Notes>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38</vt:i4>
      </vt:variant>
    </vt:vector>
  </HeadingPairs>
  <TitlesOfParts>
    <vt:vector size="58" baseType="lpstr">
      <vt:lpstr>Arial</vt:lpstr>
      <vt:lpstr>SimSun</vt:lpstr>
      <vt:lpstr>Wingdings</vt:lpstr>
      <vt:lpstr>Times New Roman</vt:lpstr>
      <vt:lpstr>Calibri</vt:lpstr>
      <vt:lpstr>Microsoft YaHei</vt:lpstr>
      <vt:lpstr>Arial Unicode MS</vt:lpstr>
      <vt:lpstr>Calibri Light</vt:lpstr>
      <vt:lpstr>Calibri SemiBold</vt:lpstr>
      <vt:lpstr>Calibri SemiBold</vt:lpstr>
      <vt:lpstr>Calibri SemiBold</vt:lpstr>
      <vt:lpstr>Calibri</vt:lpstr>
      <vt:lpstr>Calibri</vt:lpstr>
      <vt:lpstr>Calibri</vt:lpstr>
      <vt:lpstr>Cambria Math</vt:lpstr>
      <vt:lpstr>Calibri-BoldItalic</vt:lpstr>
      <vt:lpstr>Segoe Print</vt:lpstr>
      <vt:lpstr>Calibri-Italic</vt:lpstr>
      <vt:lpstr>Office Theme</vt:lpstr>
      <vt:lpstr>Midnight</vt:lpstr>
      <vt:lpstr>Credit Card Fraud Detection</vt:lpstr>
      <vt:lpstr>PowerPoint 演示文稿</vt:lpstr>
      <vt:lpstr>PowerPoint 演示文稿</vt:lpstr>
      <vt:lpstr>PowerPoint 演示文稿</vt:lpstr>
      <vt:lpstr>Overview</vt:lpstr>
      <vt:lpstr>PowerPoint 演示文稿</vt:lpstr>
      <vt:lpstr>Machine Learning in Fraud Detection</vt:lpstr>
      <vt:lpstr>Data Description</vt:lpstr>
      <vt:lpstr>Lets take a Look at Dataset</vt:lpstr>
      <vt:lpstr>PowerPoint 演示文稿</vt:lpstr>
      <vt:lpstr>PowerPoint 演示文稿</vt:lpstr>
      <vt:lpstr>Exploratory Data Analysis: visualization of normal transcation and fraud transcation through bar graph-Imbalanced  Data</vt:lpstr>
      <vt:lpstr>PowerPoint 演示文稿</vt:lpstr>
      <vt:lpstr>We Will check Do fraudulent transactions occur more often during certain time frame</vt:lpstr>
      <vt:lpstr>PowerPoint 演示文稿</vt:lpstr>
      <vt:lpstr>PowerPoint 演示文稿</vt:lpstr>
      <vt:lpstr>Data Sampling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It is used for Binary classification.  Outputs have a nice probabilistic interpretation, and the algorithm can be regularized to avoid over fitting.  In logistic regression the hypothesis is that the conditional probability p of class belongs to ”1”  if probability is greater than threshold probability, generally 0.5, else it belongs to the class ”0”. Ex. Y </vt:lpstr>
      <vt:lpstr>PowerPoint 演示文稿</vt:lpstr>
      <vt:lpstr>PowerPoint 演示文稿</vt:lpstr>
      <vt:lpstr>Random Forest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Gupta</dc:creator>
  <cp:lastModifiedBy>05lok</cp:lastModifiedBy>
  <cp:revision>13</cp:revision>
  <dcterms:created xsi:type="dcterms:W3CDTF">2024-08-10T05:20:00Z</dcterms:created>
  <dcterms:modified xsi:type="dcterms:W3CDTF">2024-08-26T16:17:12Z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344DFF11C21C46E4B15F42EBFB50700A_12</vt:lpwstr>
  </property>
  <property fmtid="{D5CDD505-2E9C-101B-9397-08002B2CF9AE}" pid="3" name="KSOProductBuildVer">
    <vt:lpwstr>1033-12.2.0.17562</vt:lpwstr>
  </property>
</Properties>
</file>