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8"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sz="4800"/>
              <a:t>MARKET BASKET ANALYSIS</a:t>
            </a:r>
            <a:endParaRPr lang="en-IN" altLang="en-US" sz="4800"/>
          </a:p>
        </p:txBody>
      </p:sp>
      <p:sp>
        <p:nvSpPr>
          <p:cNvPr id="3" name="Subtitle 2"/>
          <p:cNvSpPr>
            <a:spLocks noGrp="1"/>
          </p:cNvSpPr>
          <p:nvPr>
            <p:ph type="subTitle" idx="1"/>
          </p:nvPr>
        </p:nvSpPr>
        <p:spPr>
          <a:xfrm>
            <a:off x="626745" y="2766695"/>
            <a:ext cx="10949305" cy="1408430"/>
          </a:xfrm>
        </p:spPr>
        <p:txBody>
          <a:bodyPr/>
          <a:p>
            <a:r>
              <a:rPr lang="en-IN" altLang="en-US"/>
              <a:t>BY-LOKESH SINGH</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u="sng" dirty="0">
                <a:latin typeface="Times New Roman" panose="02020603050405020304" charset="0"/>
                <a:cs typeface="Times New Roman" panose="02020603050405020304" charset="0"/>
                <a:sym typeface="+mn-ea"/>
              </a:rPr>
              <a:t>T</a:t>
            </a:r>
            <a:r>
              <a:rPr lang="en-US" sz="2800" b="1" u="sng" dirty="0">
                <a:latin typeface="Times New Roman" panose="02020603050405020304" charset="0"/>
                <a:cs typeface="Times New Roman" panose="02020603050405020304" charset="0"/>
                <a:sym typeface="+mn-ea"/>
              </a:rPr>
              <a:t>he Components of the Apriori Algorithm are:</a:t>
            </a:r>
            <a:endParaRPr lang="en-US" sz="2800"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774065"/>
            <a:ext cx="10972800" cy="5353685"/>
          </a:xfrm>
        </p:spPr>
        <p:txBody>
          <a:bodyPr/>
          <a:p>
            <a:pPr marL="0" indent="0" algn="l">
              <a:buNone/>
            </a:pPr>
            <a:r>
              <a:rPr lang="en-IN" altLang="en-US" sz="2000" b="1" u="sng" dirty="0">
                <a:latin typeface="Times New Roman" panose="02020603050405020304" charset="0"/>
                <a:cs typeface="Times New Roman" panose="02020603050405020304" charset="0"/>
                <a:sym typeface="+mn-ea"/>
              </a:rPr>
              <a:t>SUPPORT</a:t>
            </a:r>
            <a:endParaRPr lang="en-IN" altLang="en-US" sz="2000" b="1" u="sng" dirty="0">
              <a:latin typeface="Times New Roman" panose="02020603050405020304" charset="0"/>
              <a:cs typeface="Times New Roman" panose="02020603050405020304" charset="0"/>
              <a:sym typeface="+mn-ea"/>
            </a:endParaRPr>
          </a:p>
          <a:p>
            <a:pPr marL="0" indent="0" algn="l">
              <a:lnSpc>
                <a:spcPct val="100000"/>
              </a:lnSpc>
              <a:buNone/>
            </a:pPr>
            <a:r>
              <a:rPr lang="en-US" sz="2000" dirty="0">
                <a:latin typeface="Times New Roman" panose="02020603050405020304" charset="0"/>
                <a:cs typeface="Times New Roman" panose="02020603050405020304" charset="0"/>
                <a:sym typeface="+mn-ea"/>
              </a:rPr>
              <a:t>It tells us about the combination of items bought together frequently. It gives the part of transactions that contain both A and B.</a:t>
            </a:r>
            <a:endParaRPr lang="en-US" sz="2000" dirty="0">
              <a:latin typeface="Times New Roman" panose="02020603050405020304" charset="0"/>
              <a:cs typeface="Times New Roman" panose="02020603050405020304" charset="0"/>
            </a:endParaRPr>
          </a:p>
          <a:p>
            <a:pPr marL="0" indent="0" algn="l">
              <a:lnSpc>
                <a:spcPct val="100000"/>
              </a:lnSpc>
              <a:buNone/>
            </a:pPr>
            <a:endParaRPr lang="en-US" sz="2000" dirty="0">
              <a:latin typeface="Times New Roman" panose="02020603050405020304" charset="0"/>
              <a:cs typeface="Times New Roman" panose="02020603050405020304" charset="0"/>
            </a:endParaRPr>
          </a:p>
          <a:p>
            <a:pPr marL="0" indent="0" algn="l">
              <a:lnSpc>
                <a:spcPct val="100000"/>
              </a:lnSpc>
              <a:buNone/>
            </a:pPr>
            <a:endParaRPr lang="en-US" sz="2000" dirty="0">
              <a:latin typeface="Times New Roman" panose="02020603050405020304" charset="0"/>
              <a:cs typeface="Times New Roman" panose="02020603050405020304" charset="0"/>
            </a:endParaRPr>
          </a:p>
          <a:p>
            <a:pPr marL="0" indent="0" algn="l">
              <a:lnSpc>
                <a:spcPct val="100000"/>
              </a:lnSpc>
              <a:buNone/>
            </a:pPr>
            <a:r>
              <a:rPr lang="en-US" sz="2000" dirty="0">
                <a:latin typeface="Times New Roman" panose="02020603050405020304" charset="0"/>
                <a:cs typeface="Times New Roman" panose="02020603050405020304" charset="0"/>
                <a:sym typeface="+mn-ea"/>
              </a:rPr>
              <a:t>We can filter out the less frequently occurring items-sets using support.</a:t>
            </a:r>
            <a:endParaRPr lang="en-US" sz="2000" dirty="0">
              <a:latin typeface="Times New Roman" panose="02020603050405020304" charset="0"/>
              <a:cs typeface="Times New Roman" panose="02020603050405020304" charset="0"/>
              <a:sym typeface="+mn-ea"/>
            </a:endParaRPr>
          </a:p>
          <a:p>
            <a:pPr marL="0" indent="0" algn="l">
              <a:lnSpc>
                <a:spcPct val="100000"/>
              </a:lnSpc>
              <a:buNone/>
            </a:pPr>
            <a:endParaRPr lang="en-US" sz="2000" dirty="0">
              <a:latin typeface="Times New Roman" panose="02020603050405020304" charset="0"/>
              <a:cs typeface="Times New Roman" panose="02020603050405020304" charset="0"/>
            </a:endParaRPr>
          </a:p>
          <a:p>
            <a:pPr marL="0" indent="0" algn="l">
              <a:buNone/>
            </a:pPr>
            <a:endParaRPr lang="en-US" sz="2000" b="1" u="sng" dirty="0">
              <a:latin typeface="Times New Roman" panose="02020603050405020304" charset="0"/>
              <a:cs typeface="Times New Roman" panose="02020603050405020304" charset="0"/>
              <a:sym typeface="+mn-ea"/>
            </a:endParaRPr>
          </a:p>
          <a:p>
            <a:pPr marL="0" indent="0" algn="ctr">
              <a:buNone/>
            </a:pPr>
            <a:endParaRPr lang="en-US" sz="2000" u="sng">
              <a:latin typeface="Times New Roman" panose="02020603050405020304" charset="0"/>
              <a:cs typeface="Times New Roman" panose="02020603050405020304"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1015" y="1610995"/>
            <a:ext cx="2880995" cy="905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stretch>
            <a:fillRect/>
          </a:stretch>
        </p:blipFill>
        <p:spPr>
          <a:xfrm>
            <a:off x="1104265" y="3082290"/>
            <a:ext cx="9882505" cy="36207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  </a:t>
            </a:r>
            <a:endParaRPr lang="en-IN" altLang="en-US" b="1" u="sng"/>
          </a:p>
        </p:txBody>
      </p:sp>
      <p:sp>
        <p:nvSpPr>
          <p:cNvPr id="3" name="Content Placeholder 2"/>
          <p:cNvSpPr>
            <a:spLocks noGrp="1"/>
          </p:cNvSpPr>
          <p:nvPr>
            <p:ph idx="1"/>
          </p:nvPr>
        </p:nvSpPr>
        <p:spPr>
          <a:xfrm>
            <a:off x="609600" y="190500"/>
            <a:ext cx="10972800" cy="6568440"/>
          </a:xfrm>
        </p:spPr>
        <p:txBody>
          <a:bodyPr/>
          <a:p>
            <a:r>
              <a:rPr lang="en-IN" altLang="en-US" b="1" u="sng" dirty="0">
                <a:latin typeface="Times New Roman" panose="02020603050405020304" charset="0"/>
                <a:cs typeface="Times New Roman" panose="02020603050405020304" charset="0"/>
                <a:sym typeface="+mn-ea"/>
              </a:rPr>
              <a:t>CONFIDENCE</a:t>
            </a:r>
            <a:endParaRPr lang="en-IN" altLang="en-US" b="1" u="sng" dirty="0">
              <a:latin typeface="Times New Roman" panose="02020603050405020304" charset="0"/>
              <a:cs typeface="Times New Roman" panose="02020603050405020304" charset="0"/>
              <a:sym typeface="+mn-ea"/>
            </a:endParaRPr>
          </a:p>
          <a:p>
            <a:r>
              <a:rPr lang="en-US" dirty="0">
                <a:latin typeface="Times New Roman" panose="02020603050405020304" charset="0"/>
                <a:cs typeface="Times New Roman" panose="02020603050405020304" charset="0"/>
                <a:sym typeface="+mn-ea"/>
              </a:rPr>
              <a:t>It tells us how frequently the items A and B are bought together, for the no. of times A is bought</a:t>
            </a:r>
            <a:r>
              <a:rPr lang="en-US" dirty="0">
                <a:latin typeface="Amasis MT Pro" panose="02040504050005020304" pitchFamily="18" charset="0"/>
                <a:sym typeface="+mn-ea"/>
              </a:rPr>
              <a:t>.</a:t>
            </a:r>
            <a:endParaRPr lang="en-US" dirty="0">
              <a:latin typeface="Amasis MT Pro" panose="02040504050005020304" pitchFamily="18" charset="0"/>
            </a:endParaRPr>
          </a:p>
          <a:p>
            <a:endParaRPr lang="en-US"/>
          </a:p>
          <a:p>
            <a:endParaRPr lang="en-US"/>
          </a:p>
          <a:p>
            <a:endParaRPr lang="en-US"/>
          </a:p>
          <a:p>
            <a:r>
              <a:rPr lang="en-IN" altLang="en-US" b="1" u="sng">
                <a:latin typeface="Times New Roman" panose="02020603050405020304" charset="0"/>
                <a:cs typeface="Times New Roman" panose="02020603050405020304" charset="0"/>
              </a:rPr>
              <a:t>LIFT</a:t>
            </a:r>
            <a:endParaRPr lang="en-IN" altLang="en-US" b="1" u="sng">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M</a:t>
            </a:r>
            <a:r>
              <a:rPr lang="en-IN" altLang="en-US">
                <a:latin typeface="Times New Roman" panose="02020603050405020304" charset="0"/>
                <a:cs typeface="Times New Roman" panose="02020603050405020304" charset="0"/>
              </a:rPr>
              <a:t>easure of confidence of combination as per the support of one item.</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6105" y="2222500"/>
            <a:ext cx="5384165" cy="14249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670" y="5240020"/>
            <a:ext cx="5689600" cy="1282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0" y="0"/>
            <a:ext cx="12192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000"/>
          </a:xfrm>
        </p:spPr>
        <p:txBody>
          <a:bodyPr/>
          <a:p>
            <a:r>
              <a:rPr lang="en-IN" altLang="en-US" u="sng"/>
              <a:t>DATA COLLECTION</a:t>
            </a:r>
            <a:endParaRPr lang="en-IN" altLang="en-US" u="sng"/>
          </a:p>
        </p:txBody>
      </p:sp>
      <p:pic>
        <p:nvPicPr>
          <p:cNvPr id="6" name="Picture 5"/>
          <p:cNvPicPr>
            <a:picLocks noChangeAspect="1"/>
          </p:cNvPicPr>
          <p:nvPr/>
        </p:nvPicPr>
        <p:blipFill>
          <a:blip r:embed="rId1"/>
          <a:stretch>
            <a:fillRect/>
          </a:stretch>
        </p:blipFill>
        <p:spPr>
          <a:xfrm>
            <a:off x="0" y="630555"/>
            <a:ext cx="12191365" cy="2933065"/>
          </a:xfrm>
          <a:prstGeom prst="rect">
            <a:avLst/>
          </a:prstGeom>
        </p:spPr>
      </p:pic>
      <p:pic>
        <p:nvPicPr>
          <p:cNvPr id="7" name="Picture 6"/>
          <p:cNvPicPr>
            <a:picLocks noChangeAspect="1"/>
          </p:cNvPicPr>
          <p:nvPr/>
        </p:nvPicPr>
        <p:blipFill>
          <a:blip r:embed="rId2"/>
          <a:stretch>
            <a:fillRect/>
          </a:stretch>
        </p:blipFill>
        <p:spPr>
          <a:xfrm>
            <a:off x="-635" y="3429000"/>
            <a:ext cx="12193270" cy="34296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accent1"/>
                </a:solidFill>
                <a:sym typeface="+mn-ea"/>
              </a:rPr>
              <a:t>DESCRIBE DATASET</a:t>
            </a:r>
            <a:endParaRPr lang="en-US"/>
          </a:p>
        </p:txBody>
      </p:sp>
      <p:pic>
        <p:nvPicPr>
          <p:cNvPr id="4" name="Content Placeholder 3"/>
          <p:cNvPicPr>
            <a:picLocks noChangeAspect="1"/>
          </p:cNvPicPr>
          <p:nvPr>
            <p:ph idx="1"/>
          </p:nvPr>
        </p:nvPicPr>
        <p:blipFill>
          <a:blip r:embed="rId1"/>
          <a:stretch>
            <a:fillRect/>
          </a:stretch>
        </p:blipFill>
        <p:spPr>
          <a:xfrm>
            <a:off x="0" y="773430"/>
            <a:ext cx="12192635" cy="4489450"/>
          </a:xfrm>
          <a:prstGeom prst="rect">
            <a:avLst/>
          </a:prstGeom>
        </p:spPr>
      </p:pic>
      <p:sp>
        <p:nvSpPr>
          <p:cNvPr id="5" name="Text Box 4"/>
          <p:cNvSpPr txBox="1"/>
          <p:nvPr/>
        </p:nvSpPr>
        <p:spPr>
          <a:xfrm>
            <a:off x="0" y="5544185"/>
            <a:ext cx="12192000" cy="1313180"/>
          </a:xfrm>
          <a:prstGeom prst="rect">
            <a:avLst/>
          </a:prstGeom>
          <a:noFill/>
        </p:spPr>
        <p:txBody>
          <a:bodyPr wrap="square" rtlCol="0">
            <a:noAutofit/>
          </a:bodyPr>
          <a:p>
            <a:r>
              <a:rPr lang="en-IN" altLang="en-US" u="sng"/>
              <a:t>THERE ARE TOTAL</a:t>
            </a:r>
            <a:endParaRPr lang="en-IN" altLang="en-US" u="sng"/>
          </a:p>
          <a:p>
            <a:r>
              <a:rPr lang="en-IN" altLang="en-US" u="sng"/>
              <a:t>ROWS-38006</a:t>
            </a:r>
            <a:endParaRPr lang="en-IN" altLang="en-US" u="sng"/>
          </a:p>
          <a:p>
            <a:r>
              <a:rPr lang="en-IN" altLang="en-US" u="sng"/>
              <a:t>COLUMNS-3</a:t>
            </a:r>
            <a:endParaRPr lang="en-IN" altLang="en-US" u="sn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solidFill>
                  <a:schemeClr val="accent1"/>
                </a:solidFill>
                <a:latin typeface="Times New Roman" panose="02020603050405020304" charset="0"/>
                <a:cs typeface="Times New Roman" panose="02020603050405020304" charset="0"/>
                <a:sym typeface="+mn-ea"/>
              </a:rPr>
              <a:t>DATA PREPROCESSING- </a:t>
            </a:r>
            <a:endParaRPr lang="en-US" sz="4000"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sz="3600" b="1">
                <a:solidFill>
                  <a:schemeClr val="accent1"/>
                </a:solidFill>
                <a:latin typeface="Times New Roman" panose="02020603050405020304" charset="0"/>
                <a:cs typeface="Times New Roman" panose="02020603050405020304" charset="0"/>
                <a:sym typeface="+mn-ea"/>
              </a:rPr>
              <a:t>The process of cleaning and transforming raw data so that it can be more easily analzed understand and used in machine learning models.</a:t>
            </a:r>
            <a:endParaRPr lang="en-IN" altLang="en-US" sz="3600" b="1">
              <a:solidFill>
                <a:schemeClr val="accent1"/>
              </a:solidFill>
              <a:latin typeface="Times New Roman" panose="02020603050405020304" charset="0"/>
              <a:cs typeface="Times New Roman" panose="02020603050405020304" charset="0"/>
              <a:sym typeface="+mn-ea"/>
            </a:endParaRPr>
          </a:p>
          <a:p>
            <a:r>
              <a:rPr lang="en-IN" altLang="en-US" sz="3600" b="1">
                <a:solidFill>
                  <a:schemeClr val="accent1"/>
                </a:solidFill>
                <a:latin typeface="Times New Roman" panose="02020603050405020304" charset="0"/>
                <a:cs typeface="Times New Roman" panose="02020603050405020304" charset="0"/>
                <a:sym typeface="+mn-ea"/>
              </a:rPr>
              <a:t>goal-To improve data quality.</a:t>
            </a:r>
            <a:endParaRPr lang="en-IN" altLang="en-US" sz="3600" b="1">
              <a:solidFill>
                <a:schemeClr val="accent1"/>
              </a:solidFill>
              <a:latin typeface="Times New Roman" panose="02020603050405020304" charset="0"/>
              <a:cs typeface="Times New Roman" panose="02020603050405020304" charset="0"/>
              <a:sym typeface="+mn-ea"/>
            </a:endParaRPr>
          </a:p>
          <a:p>
            <a:r>
              <a:rPr lang="en-IN" altLang="en-US" sz="3600" b="1">
                <a:solidFill>
                  <a:schemeClr val="accent1"/>
                </a:solidFill>
                <a:latin typeface="Times New Roman" panose="02020603050405020304" charset="0"/>
                <a:cs typeface="Times New Roman" panose="02020603050405020304" charset="0"/>
                <a:sym typeface="+mn-ea"/>
              </a:rPr>
              <a:t>steps-1. removing incorrect values</a:t>
            </a:r>
            <a:endParaRPr lang="en-IN" altLang="en-US" sz="3600" b="1">
              <a:solidFill>
                <a:schemeClr val="accent1"/>
              </a:solidFill>
              <a:latin typeface="Times New Roman" panose="02020603050405020304" charset="0"/>
              <a:cs typeface="Times New Roman" panose="02020603050405020304" charset="0"/>
              <a:sym typeface="+mn-ea"/>
            </a:endParaRPr>
          </a:p>
          <a:p>
            <a:r>
              <a:rPr lang="en-IN" altLang="en-US" sz="3600" b="1">
                <a:solidFill>
                  <a:schemeClr val="accent1"/>
                </a:solidFill>
                <a:latin typeface="Times New Roman" panose="02020603050405020304" charset="0"/>
                <a:cs typeface="Times New Roman" panose="02020603050405020304" charset="0"/>
                <a:sym typeface="+mn-ea"/>
              </a:rPr>
              <a:t>           2. handling missing values</a:t>
            </a:r>
            <a:endParaRPr lang="en-US" sz="3600">
              <a:latin typeface="Times New Roman" panose="02020603050405020304" charset="0"/>
              <a:cs typeface="Times New Roman" panose="02020603050405020304" charset="0"/>
            </a:endParaRPr>
          </a:p>
          <a:p>
            <a:endParaRPr lang="en-US" sz="36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Removing missing value to 0</a:t>
            </a:r>
            <a:endParaRPr lang="en-IN" altLang="en-US"/>
          </a:p>
        </p:txBody>
      </p:sp>
      <p:pic>
        <p:nvPicPr>
          <p:cNvPr id="4" name="Content Placeholder 3"/>
          <p:cNvPicPr>
            <a:picLocks noChangeAspect="1"/>
          </p:cNvPicPr>
          <p:nvPr>
            <p:ph idx="1"/>
          </p:nvPr>
        </p:nvPicPr>
        <p:blipFill>
          <a:blip r:embed="rId1"/>
          <a:stretch>
            <a:fillRect/>
          </a:stretch>
        </p:blipFill>
        <p:spPr>
          <a:xfrm>
            <a:off x="250190" y="936625"/>
            <a:ext cx="11628120" cy="55530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Converting into list of item</a:t>
            </a:r>
            <a:endParaRPr lang="en-IN" altLang="en-US"/>
          </a:p>
        </p:txBody>
      </p:sp>
      <p:pic>
        <p:nvPicPr>
          <p:cNvPr id="4" name="Content Placeholder 3"/>
          <p:cNvPicPr>
            <a:picLocks noChangeAspect="1"/>
          </p:cNvPicPr>
          <p:nvPr>
            <p:ph idx="1"/>
          </p:nvPr>
        </p:nvPicPr>
        <p:blipFill>
          <a:blip r:embed="rId1"/>
          <a:stretch>
            <a:fillRect/>
          </a:stretch>
        </p:blipFill>
        <p:spPr>
          <a:xfrm>
            <a:off x="610235" y="1022985"/>
            <a:ext cx="11304270" cy="55454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Model implementation &amp; evaluation</a:t>
            </a:r>
            <a:endParaRPr lang="en-IN" altLang="en-US" b="1" u="sng"/>
          </a:p>
        </p:txBody>
      </p:sp>
      <p:pic>
        <p:nvPicPr>
          <p:cNvPr id="4" name="Content Placeholder 3"/>
          <p:cNvPicPr>
            <a:picLocks noChangeAspect="1"/>
          </p:cNvPicPr>
          <p:nvPr>
            <p:ph idx="1"/>
          </p:nvPr>
        </p:nvPicPr>
        <p:blipFill>
          <a:blip r:embed="rId1"/>
          <a:stretch>
            <a:fillRect/>
          </a:stretch>
        </p:blipFill>
        <p:spPr>
          <a:xfrm>
            <a:off x="330835" y="1031240"/>
            <a:ext cx="11657965" cy="563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000" cy="6859270"/>
          </a:xfrm>
        </p:spPr>
        <p:txBody>
          <a:bodyPr/>
          <a:p>
            <a:r>
              <a:rPr lang="en-IN" altLang="en-US"/>
              <a:t>result:</a:t>
            </a:r>
            <a:endParaRPr lang="en-IN" altLang="en-US"/>
          </a:p>
          <a:p>
            <a:endParaRPr lang="en-IN" altLang="en-US"/>
          </a:p>
          <a:p>
            <a:endParaRPr lang="en-IN" altLang="en-US"/>
          </a:p>
        </p:txBody>
      </p:sp>
      <p:pic>
        <p:nvPicPr>
          <p:cNvPr id="4" name="Picture 3"/>
          <p:cNvPicPr>
            <a:picLocks noChangeAspect="1"/>
          </p:cNvPicPr>
          <p:nvPr/>
        </p:nvPicPr>
        <p:blipFill>
          <a:blip r:embed="rId1"/>
          <a:stretch>
            <a:fillRect/>
          </a:stretch>
        </p:blipFill>
        <p:spPr>
          <a:xfrm>
            <a:off x="0" y="631825"/>
            <a:ext cx="12192000" cy="62268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1285" y="2001520"/>
            <a:ext cx="12070715" cy="4856480"/>
          </a:xfrm>
          <a:prstGeom prst="rect">
            <a:avLst/>
          </a:prstGeom>
        </p:spPr>
        <p:txBody>
          <a:bodyPr>
            <a:noAutofit/>
          </a:bodyPr>
          <a:p>
            <a:pPr algn="just"/>
            <a:r>
              <a:rPr sz="2800"/>
              <a:t>"Unlocking the Secrets of Your Shopping Cart: How Everyday Purchases Reveal Hidden Patterns!"</a:t>
            </a:r>
            <a:endParaRPr sz="2800"/>
          </a:p>
          <a:p>
            <a:pPr algn="just"/>
            <a:r>
              <a:rPr sz="2400"/>
              <a:t>In this story, we dive into the fascinating world of market basket analysis—a powerful data mining technique that helps retailers understand their customers' buying habits. By examining what products are frequently purchased together, retailers can optimize their store layouts, create targeted promotions, and ultimately boost sales. We'll explore real-life examples of how companies like Amazon, Walmart, and Tesco use market basket analysis to predict customer preferences and enhance the shopping experience. Get ready to discover how your weekly grocery run holds the key to powerful insights and strategic business decisions."</a:t>
            </a:r>
            <a:endParaRPr sz="2400"/>
          </a:p>
        </p:txBody>
      </p:sp>
      <p:sp>
        <p:nvSpPr>
          <p:cNvPr id="7" name="Rounded Rectangle 6"/>
          <p:cNvSpPr/>
          <p:nvPr/>
        </p:nvSpPr>
        <p:spPr>
          <a:xfrm>
            <a:off x="3336290" y="106680"/>
            <a:ext cx="5349875" cy="1504950"/>
          </a:xfrm>
          <a:prstGeom prst="roundRect">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4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HOOK STORY</a:t>
            </a:r>
            <a:endParaRPr kumimoji="0" lang="en-IN" altLang="zh-CN" sz="4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u="sng">
                <a:solidFill>
                  <a:schemeClr val="accent1"/>
                </a:solidFill>
              </a:rPr>
              <a:t>some data visualization</a:t>
            </a:r>
            <a:endParaRPr lang="en-IN" altLang="en-US" u="sng">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0" y="774065"/>
            <a:ext cx="12192635" cy="2107565"/>
          </a:xfrm>
          <a:prstGeom prst="rect">
            <a:avLst/>
          </a:prstGeom>
        </p:spPr>
      </p:pic>
      <p:pic>
        <p:nvPicPr>
          <p:cNvPr id="5" name="Picture 4"/>
          <p:cNvPicPr>
            <a:picLocks noChangeAspect="1"/>
          </p:cNvPicPr>
          <p:nvPr/>
        </p:nvPicPr>
        <p:blipFill>
          <a:blip r:embed="rId2"/>
          <a:stretch>
            <a:fillRect/>
          </a:stretch>
        </p:blipFill>
        <p:spPr>
          <a:xfrm>
            <a:off x="635" y="2882265"/>
            <a:ext cx="12191365" cy="39014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chemeClr val="accent1"/>
                </a:solidFill>
              </a:rPr>
              <a:t>FUTURE SCOPE</a:t>
            </a:r>
            <a:endParaRPr lang="en-IN" altLang="en-US" b="1" u="sng">
              <a:solidFill>
                <a:schemeClr val="accent1"/>
              </a:solidFill>
            </a:endParaRPr>
          </a:p>
        </p:txBody>
      </p:sp>
      <p:sp>
        <p:nvSpPr>
          <p:cNvPr id="3" name="Content Placeholder 2"/>
          <p:cNvSpPr>
            <a:spLocks noGrp="1"/>
          </p:cNvSpPr>
          <p:nvPr>
            <p:ph idx="1"/>
          </p:nvPr>
        </p:nvSpPr>
        <p:spPr/>
        <p:txBody>
          <a:bodyPr/>
          <a:p>
            <a:r>
              <a:rPr lang="en-US" altLang="en-US" sz="2400" u="sng">
                <a:latin typeface="Times New Roman" panose="02020603050405020304" charset="0"/>
                <a:cs typeface="Times New Roman" panose="02020603050405020304" charset="0"/>
              </a:rPr>
              <a:t>Dynamic User Behavior Analysis:</a:t>
            </a:r>
            <a:r>
              <a:rPr lang="en-US" altLang="en-US" sz="2400">
                <a:latin typeface="Times New Roman" panose="02020603050405020304" charset="0"/>
                <a:cs typeface="Times New Roman" panose="02020603050405020304" charset="0"/>
              </a:rPr>
              <a:t> As user data becomes more personalized, future versions of Apriori could focus on adaptive learning. These versions could generate dynamic association rules that evolve over time based on changing user preferences or environmental factors.</a:t>
            </a:r>
            <a:endParaRPr lang="en-US" altLang="en-US" sz="2400">
              <a:latin typeface="Times New Roman" panose="02020603050405020304" charset="0"/>
              <a:cs typeface="Times New Roman" panose="02020603050405020304" charset="0"/>
            </a:endParaRPr>
          </a:p>
          <a:p>
            <a:r>
              <a:rPr lang="en-US" altLang="en-US" sz="2400" u="sng">
                <a:latin typeface="Times New Roman" panose="02020603050405020304" charset="0"/>
                <a:cs typeface="Times New Roman" panose="02020603050405020304" charset="0"/>
              </a:rPr>
              <a:t>Recommendation Systems:</a:t>
            </a:r>
            <a:r>
              <a:rPr lang="en-US" altLang="en-US" sz="2400">
                <a:latin typeface="Times New Roman" panose="02020603050405020304" charset="0"/>
                <a:cs typeface="Times New Roman" panose="02020603050405020304" charset="0"/>
              </a:rPr>
              <a:t> Apriori can be further applied to recommender systems, where it not only looks for frequent co-occurrence but also adapts to individual user behavior, offering personalized suggestions for products, content, or services.</a:t>
            </a:r>
            <a:endParaRPr lang="en-US" altLang="en-US" sz="2400">
              <a:latin typeface="Times New Roman" panose="02020603050405020304" charset="0"/>
              <a:cs typeface="Times New Roman" panose="02020603050405020304" charset="0"/>
            </a:endParaRPr>
          </a:p>
          <a:p>
            <a:r>
              <a:rPr lang="en-US" altLang="en-US" sz="2400" u="sng">
                <a:latin typeface="Times New Roman" panose="02020603050405020304" charset="0"/>
                <a:cs typeface="Times New Roman" panose="02020603050405020304" charset="0"/>
              </a:rPr>
              <a:t>Supply Chain &amp; Manufacturing</a:t>
            </a:r>
            <a:r>
              <a:rPr lang="en-US" altLang="en-US" sz="2400">
                <a:latin typeface="Times New Roman" panose="02020603050405020304" charset="0"/>
                <a:cs typeface="Times New Roman" panose="02020603050405020304" charset="0"/>
              </a:rPr>
              <a:t>: Apriori can help optimize supply chains by identifying frequent item associations in logistics data, leading to more efficient inventory management and predictive maintenance.</a:t>
            </a:r>
            <a:endParaRPr lang="en-US" altLang="en-US" sz="2400">
              <a:latin typeface="Times New Roman" panose="02020603050405020304" charset="0"/>
              <a:cs typeface="Times New Roman" panose="02020603050405020304" charset="0"/>
            </a:endParaRPr>
          </a:p>
          <a:p>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REFRENCES</a:t>
            </a:r>
            <a:endParaRPr lang="en-IN" altLang="en-US"/>
          </a:p>
        </p:txBody>
      </p:sp>
      <p:sp>
        <p:nvSpPr>
          <p:cNvPr id="3" name="Content Placeholder 2"/>
          <p:cNvSpPr>
            <a:spLocks noGrp="1"/>
          </p:cNvSpPr>
          <p:nvPr>
            <p:ph idx="1"/>
          </p:nvPr>
        </p:nvSpPr>
        <p:spPr/>
        <p:txBody>
          <a:bodyPr/>
          <a:p>
            <a:r>
              <a:rPr lang="en-US" altLang="en-US"/>
              <a:t>https://github.com/GulzarAhmedButt/Market-Basket-Analysis</a:t>
            </a:r>
            <a:endParaRPr lang="en-US" altLang="en-US"/>
          </a:p>
          <a:p>
            <a:r>
              <a:rPr lang="en-US" altLang="en-US"/>
              <a:t>https://www.kaggle.com/datasets/irfanasrullah/groceries</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IN" altLang="en-US" sz="8800"/>
              <a:t>            </a:t>
            </a:r>
            <a:endParaRPr lang="en-IN" altLang="en-US" sz="8800"/>
          </a:p>
          <a:p>
            <a:pPr marL="0" indent="0">
              <a:buNone/>
            </a:pPr>
            <a:r>
              <a:rPr lang="en-IN" altLang="en-US" sz="8800"/>
              <a:t>           Thanks</a:t>
            </a:r>
            <a:endParaRPr lang="en-IN" altLang="en-US" sz="8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46830" y="109220"/>
            <a:ext cx="5339080" cy="556895"/>
          </a:xfrm>
        </p:spPr>
        <p:txBody>
          <a:bodyPr/>
          <a:p>
            <a:r>
              <a:rPr lang="en-IN" altLang="en-US">
                <a:solidFill>
                  <a:srgbClr val="FF0000"/>
                </a:solidFill>
              </a:rPr>
              <a:t>PRESENTATION FLOW</a:t>
            </a:r>
            <a:endParaRPr lang="en-IN" altLang="en-US">
              <a:solidFill>
                <a:srgbClr val="FF0000"/>
              </a:solidFill>
            </a:endParaRPr>
          </a:p>
        </p:txBody>
      </p:sp>
      <p:sp>
        <p:nvSpPr>
          <p:cNvPr id="5" name="Text Box 4"/>
          <p:cNvSpPr txBox="1"/>
          <p:nvPr/>
        </p:nvSpPr>
        <p:spPr>
          <a:xfrm>
            <a:off x="0" y="666115"/>
            <a:ext cx="5364480" cy="5996305"/>
          </a:xfrm>
          <a:prstGeom prst="rect">
            <a:avLst/>
          </a:prstGeom>
          <a:noFill/>
        </p:spPr>
        <p:txBody>
          <a:bodyPr wrap="square" rtlCol="0">
            <a:noAutofit/>
          </a:bodyPr>
          <a:p>
            <a:pPr marL="342900" indent="-342900" algn="just">
              <a:buAutoNum type="arabicPeriod"/>
            </a:pPr>
            <a:r>
              <a:rPr lang="en-IN" altLang="en-US" b="1">
                <a:solidFill>
                  <a:schemeClr val="accent1"/>
                </a:solidFill>
              </a:rPr>
              <a:t>INTRODUCTION</a:t>
            </a:r>
            <a:endParaRPr lang="en-IN" altLang="en-US" b="1">
              <a:solidFill>
                <a:schemeClr val="accent1"/>
              </a:solidFill>
            </a:endParaRPr>
          </a:p>
          <a:p>
            <a:pPr marL="342900" indent="-342900" algn="just">
              <a:buAutoNum type="arabicPeriod"/>
            </a:pPr>
            <a:endParaRPr lang="en-IN" altLang="en-US" b="1">
              <a:solidFill>
                <a:schemeClr val="accent1"/>
              </a:solidFill>
            </a:endParaRPr>
          </a:p>
          <a:p>
            <a:pPr marL="342900" indent="-342900" algn="just">
              <a:buAutoNum type="arabicPeriod"/>
            </a:pPr>
            <a:r>
              <a:rPr lang="en-IN" altLang="en-US" b="1">
                <a:solidFill>
                  <a:schemeClr val="accent1"/>
                </a:solidFill>
              </a:rPr>
              <a:t>DATA COLLECTION</a:t>
            </a:r>
            <a:endParaRPr lang="en-IN" altLang="en-US" b="1">
              <a:solidFill>
                <a:schemeClr val="accent1"/>
              </a:solidFill>
            </a:endParaRPr>
          </a:p>
          <a:p>
            <a:pPr marL="342900" indent="-342900" algn="just">
              <a:buAutoNum type="arabicPeriod"/>
            </a:pPr>
            <a:endParaRPr lang="en-IN" altLang="en-US" b="1">
              <a:solidFill>
                <a:schemeClr val="accent1"/>
              </a:solidFill>
            </a:endParaRPr>
          </a:p>
          <a:p>
            <a:pPr marL="342900" indent="-342900" algn="just">
              <a:buAutoNum type="arabicPeriod"/>
            </a:pPr>
            <a:r>
              <a:rPr lang="en-IN" altLang="en-US" b="1">
                <a:solidFill>
                  <a:schemeClr val="accent1"/>
                </a:solidFill>
              </a:rPr>
              <a:t>DESCRIBE DATASET</a:t>
            </a:r>
            <a:endParaRPr lang="en-IN" altLang="en-US" b="1">
              <a:solidFill>
                <a:schemeClr val="accent1"/>
              </a:solidFill>
            </a:endParaRPr>
          </a:p>
          <a:p>
            <a:pPr marL="342900" indent="-342900" algn="just">
              <a:buAutoNum type="arabicPeriod"/>
            </a:pPr>
            <a:endParaRPr lang="en-IN" altLang="en-US" b="1">
              <a:solidFill>
                <a:schemeClr val="accent1"/>
              </a:solidFill>
            </a:endParaRPr>
          </a:p>
          <a:p>
            <a:pPr marL="342900" indent="-342900" algn="just">
              <a:buAutoNum type="arabicPeriod"/>
            </a:pPr>
            <a:r>
              <a:rPr lang="en-IN" altLang="en-US" b="1">
                <a:solidFill>
                  <a:schemeClr val="accent1"/>
                </a:solidFill>
              </a:rPr>
              <a:t>DATA PREPROCESSING</a:t>
            </a:r>
            <a:endParaRPr lang="en-IN" altLang="en-US" b="1">
              <a:solidFill>
                <a:schemeClr val="accent1"/>
              </a:solidFill>
            </a:endParaRPr>
          </a:p>
          <a:p>
            <a:pPr marL="342900" indent="-342900" algn="just">
              <a:buAutoNum type="arabicPeriod"/>
            </a:pPr>
            <a:endParaRPr lang="en-IN" altLang="en-US" b="1">
              <a:solidFill>
                <a:schemeClr val="accent1"/>
              </a:solidFill>
            </a:endParaRPr>
          </a:p>
          <a:p>
            <a:pPr marL="342900" indent="-342900" algn="just">
              <a:buAutoNum type="arabicPeriod"/>
            </a:pPr>
            <a:r>
              <a:rPr lang="en-IN" altLang="en-US" b="1">
                <a:solidFill>
                  <a:schemeClr val="accent1"/>
                </a:solidFill>
              </a:rPr>
              <a:t>MODELLING IMPLEMENTATION</a:t>
            </a:r>
            <a:endParaRPr lang="en-IN" altLang="en-US" b="1">
              <a:solidFill>
                <a:schemeClr val="accent1"/>
              </a:solidFill>
            </a:endParaRPr>
          </a:p>
          <a:p>
            <a:pPr marL="342900" indent="-342900" algn="just">
              <a:buAutoNum type="arabicPeriod"/>
            </a:pPr>
            <a:endParaRPr lang="en-IN" altLang="en-US" b="1">
              <a:solidFill>
                <a:schemeClr val="accent1"/>
              </a:solidFill>
            </a:endParaRPr>
          </a:p>
          <a:p>
            <a:pPr marL="342900" indent="-342900" algn="just">
              <a:buAutoNum type="arabicPeriod"/>
            </a:pPr>
            <a:r>
              <a:rPr lang="en-IN" altLang="en-US" b="1">
                <a:solidFill>
                  <a:schemeClr val="accent1"/>
                </a:solidFill>
              </a:rPr>
              <a:t>MODEL EVALUATION</a:t>
            </a:r>
            <a:endParaRPr lang="en-IN" altLang="en-US" b="1">
              <a:solidFill>
                <a:schemeClr val="accent1"/>
              </a:solidFill>
            </a:endParaRPr>
          </a:p>
          <a:p>
            <a:pPr marL="342900" indent="-342900" algn="just">
              <a:buAutoNum type="arabicPeriod"/>
            </a:pPr>
            <a:endParaRPr lang="en-IN" altLang="en-US" b="1">
              <a:solidFill>
                <a:schemeClr val="accent1"/>
              </a:solidFill>
            </a:endParaRPr>
          </a:p>
          <a:p>
            <a:pPr marL="342900" indent="-342900" algn="just">
              <a:buAutoNum type="arabicPeriod"/>
            </a:pPr>
            <a:r>
              <a:rPr lang="en-IN" altLang="en-US" b="1">
                <a:solidFill>
                  <a:schemeClr val="accent1"/>
                </a:solidFill>
              </a:rPr>
              <a:t>REULTS SND CONCLUSION</a:t>
            </a:r>
            <a:endParaRPr lang="en-IN" altLang="en-US" b="1">
              <a:solidFill>
                <a:schemeClr val="accent1"/>
              </a:solidFill>
            </a:endParaRPr>
          </a:p>
          <a:p>
            <a:pPr marL="342900" indent="-342900" algn="just">
              <a:buAutoNum type="arabicPeriod"/>
            </a:pPr>
            <a:endParaRPr lang="en-IN" altLang="en-US" b="1">
              <a:solidFill>
                <a:schemeClr val="accent1"/>
              </a:solidFill>
            </a:endParaRPr>
          </a:p>
          <a:p>
            <a:pPr marL="342900" indent="-342900" algn="just">
              <a:buAutoNum type="arabicPeriod"/>
            </a:pPr>
            <a:r>
              <a:rPr lang="en-IN" altLang="en-US" b="1">
                <a:solidFill>
                  <a:schemeClr val="accent1"/>
                </a:solidFill>
              </a:rPr>
              <a:t>FUTURE SCOPE</a:t>
            </a:r>
            <a:endParaRPr lang="en-IN" altLang="en-US" b="1">
              <a:solidFill>
                <a:schemeClr val="accent1"/>
              </a:solidFill>
            </a:endParaRPr>
          </a:p>
          <a:p>
            <a:pPr marL="342900" indent="-342900" algn="just">
              <a:buAutoNum type="arabicPeriod"/>
            </a:pPr>
            <a:endParaRPr lang="en-IN" altLang="en-US" b="1">
              <a:solidFill>
                <a:schemeClr val="accent1"/>
              </a:solidFill>
            </a:endParaRPr>
          </a:p>
          <a:p>
            <a:pPr marL="342900" indent="-342900" algn="just">
              <a:buAutoNum type="arabicPeriod"/>
            </a:pPr>
            <a:r>
              <a:rPr lang="en-IN" altLang="en-US" b="1">
                <a:solidFill>
                  <a:schemeClr val="accent1"/>
                </a:solidFill>
              </a:rPr>
              <a:t>REFERENCES</a:t>
            </a:r>
            <a:endParaRPr lang="en-IN" altLang="en-US" b="1">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34085"/>
          </a:xfrm>
        </p:spPr>
        <p:txBody>
          <a:bodyPr/>
          <a:p>
            <a:r>
              <a:rPr lang="en-IN" altLang="en-US"/>
              <a:t>                        </a:t>
            </a:r>
            <a:r>
              <a:rPr lang="en-IN" altLang="en-US" b="1"/>
              <a:t>INTRODUCTION</a:t>
            </a:r>
            <a:endParaRPr lang="en-IN" altLang="en-US" b="1"/>
          </a:p>
        </p:txBody>
      </p:sp>
      <p:sp>
        <p:nvSpPr>
          <p:cNvPr id="3" name="Content Placeholder 2"/>
          <p:cNvSpPr>
            <a:spLocks noGrp="1"/>
          </p:cNvSpPr>
          <p:nvPr>
            <p:ph idx="1"/>
          </p:nvPr>
        </p:nvSpPr>
        <p:spPr>
          <a:xfrm>
            <a:off x="609600" y="1269365"/>
            <a:ext cx="10972800" cy="3300730"/>
          </a:xfrm>
        </p:spPr>
        <p:txBody>
          <a:bodyPr/>
          <a:p>
            <a:pPr marL="0" indent="0" algn="just">
              <a:buNone/>
            </a:pPr>
            <a:r>
              <a:rPr lang="en-US" altLang="en-US"/>
              <a:t>Market basket analysis is a data mining technique retailers use to increase sales by better understanding customer purchasing patterns. Analyzing large data sets, such as purchase history, reveals product groupings and products likely to be purchased together.</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MBA IN RETAIL SCENARIO</a:t>
            </a:r>
            <a:endParaRPr lang="en-IN" altLang="en-US" b="1" u="sng"/>
          </a:p>
        </p:txBody>
      </p:sp>
      <p:sp>
        <p:nvSpPr>
          <p:cNvPr id="3" name="Content Placeholder 2"/>
          <p:cNvSpPr>
            <a:spLocks noGrp="1"/>
          </p:cNvSpPr>
          <p:nvPr>
            <p:ph idx="1"/>
          </p:nvPr>
        </p:nvSpPr>
        <p:spPr/>
        <p:txBody>
          <a:bodyPr/>
          <a:p>
            <a:r>
              <a:rPr lang="en-IN" altLang="en-US"/>
              <a:t>Each customer purchases different sets products,different quantities,different times.</a:t>
            </a:r>
            <a:endParaRPr lang="en-IN" altLang="en-US"/>
          </a:p>
          <a:p>
            <a:r>
              <a:rPr lang="en-IN" altLang="en-US"/>
              <a:t>MBA Uses this information to-</a:t>
            </a:r>
            <a:endParaRPr lang="en-IN" altLang="en-US"/>
          </a:p>
          <a:p>
            <a:pPr marL="514350" indent="-514350">
              <a:buAutoNum type="arabicPeriod"/>
            </a:pPr>
            <a:r>
              <a:rPr lang="en-IN" altLang="en-US"/>
              <a:t>Customer identification</a:t>
            </a:r>
            <a:endParaRPr lang="en-IN" altLang="en-US"/>
          </a:p>
          <a:p>
            <a:pPr marL="514350" indent="-514350">
              <a:buAutoNum type="arabicPeriod"/>
            </a:pPr>
            <a:r>
              <a:rPr lang="en-IN" altLang="en-US"/>
              <a:t>Understand why they make certain purchase</a:t>
            </a:r>
            <a:endParaRPr lang="en-IN" altLang="en-US"/>
          </a:p>
          <a:p>
            <a:pPr marL="514350" indent="-514350">
              <a:buAutoNum type="arabicPeriod"/>
            </a:pPr>
            <a:r>
              <a:rPr lang="en-IN" altLang="en-US"/>
              <a:t>Gain insights about its product(fast &amp; slow mover)</a:t>
            </a:r>
            <a:endParaRPr lang="en-IN" altLang="en-US"/>
          </a:p>
          <a:p>
            <a:pPr marL="514350" indent="-514350">
              <a:buAutoNum type="arabicPeriod"/>
            </a:pPr>
            <a:r>
              <a:rPr lang="en-IN" altLang="en-US"/>
              <a:t>Product which are purchased together</a:t>
            </a:r>
            <a:endParaRPr lang="en-IN" altLang="en-US"/>
          </a:p>
          <a:p>
            <a:pPr marL="0" indent="0">
              <a:buNone/>
            </a:pP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80720"/>
            <a:ext cx="12042775" cy="5379720"/>
          </a:xfrm>
        </p:spPr>
        <p:txBody>
          <a:bodyPr/>
          <a:p>
            <a:pPr algn="ctr"/>
            <a:r>
              <a:rPr lang="en-IN" altLang="en-US" sz="54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ALGORITHMS USED  IN    MARKET          BASKET  ANALYSIS</a:t>
            </a:r>
            <a:endParaRPr lang="en-IN" altLang="en-US" sz="54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APRIORI ALGORITHM</a:t>
            </a:r>
            <a:endParaRPr lang="en-IN" altLang="en-US" b="1" u="sng"/>
          </a:p>
        </p:txBody>
      </p:sp>
      <p:sp>
        <p:nvSpPr>
          <p:cNvPr id="3" name="Content Placeholder 2"/>
          <p:cNvSpPr>
            <a:spLocks noGrp="1"/>
          </p:cNvSpPr>
          <p:nvPr>
            <p:ph idx="1"/>
          </p:nvPr>
        </p:nvSpPr>
        <p:spPr>
          <a:xfrm>
            <a:off x="121920" y="774065"/>
            <a:ext cx="11891010" cy="5913120"/>
          </a:xfrm>
        </p:spPr>
        <p:txBody>
          <a:bodyPr/>
          <a:p>
            <a:pPr algn="just"/>
            <a:r>
              <a:rPr lang="en-US" sz="2400" dirty="0">
                <a:latin typeface="Times New Roman" panose="02020603050405020304" charset="0"/>
                <a:cs typeface="Times New Roman" panose="02020603050405020304" charset="0"/>
                <a:sym typeface="+mn-ea"/>
              </a:rPr>
              <a:t>The Apriori algorithm is the most common technique for performing market basket analysis.</a:t>
            </a:r>
            <a:endParaRPr lang="en-US" sz="2400" dirty="0">
              <a:latin typeface="Times New Roman" panose="02020603050405020304" charset="0"/>
              <a:cs typeface="Times New Roman" panose="02020603050405020304" charset="0"/>
            </a:endParaRPr>
          </a:p>
          <a:p>
            <a:pPr algn="just"/>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sym typeface="+mn-ea"/>
              </a:rPr>
              <a:t>It is used for association rule mining, which is a rule-based process used to identify correlations between items purchased by users.</a:t>
            </a:r>
            <a:endParaRPr lang="en-US" sz="2400" dirty="0">
              <a:latin typeface="Times New Roman" panose="02020603050405020304" charset="0"/>
              <a:cs typeface="Times New Roman" panose="02020603050405020304" charset="0"/>
            </a:endParaRPr>
          </a:p>
          <a:p>
            <a:pPr algn="just"/>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sym typeface="+mn-ea"/>
              </a:rPr>
              <a:t>Most store customers have purchased </a:t>
            </a:r>
            <a:r>
              <a:rPr lang="en-IN" altLang="en-US" sz="2400" dirty="0">
                <a:latin typeface="Times New Roman" panose="02020603050405020304" charset="0"/>
                <a:cs typeface="Times New Roman" panose="02020603050405020304" charset="0"/>
                <a:sym typeface="+mn-ea"/>
              </a:rPr>
              <a:t>yogurt</a:t>
            </a:r>
            <a:r>
              <a:rPr lang="en-US" sz="2400" dirty="0">
                <a:latin typeface="Times New Roman" panose="02020603050405020304" charset="0"/>
                <a:cs typeface="Times New Roman" panose="02020603050405020304" charset="0"/>
                <a:sym typeface="+mn-ea"/>
              </a:rPr>
              <a:t>, </a:t>
            </a:r>
            <a:r>
              <a:rPr lang="en-IN" altLang="en-US" sz="2400" dirty="0">
                <a:latin typeface="Times New Roman" panose="02020603050405020304" charset="0"/>
                <a:cs typeface="Times New Roman" panose="02020603050405020304" charset="0"/>
                <a:sym typeface="+mn-ea"/>
              </a:rPr>
              <a:t>vinegar</a:t>
            </a:r>
            <a:r>
              <a:rPr lang="en-US" sz="2400" dirty="0">
                <a:latin typeface="Times New Roman" panose="02020603050405020304" charset="0"/>
                <a:cs typeface="Times New Roman" panose="02020603050405020304" charset="0"/>
                <a:sym typeface="+mn-ea"/>
              </a:rPr>
              <a:t>, and </a:t>
            </a:r>
            <a:r>
              <a:rPr lang="en-IN" altLang="en-US" sz="2400" dirty="0">
                <a:latin typeface="Times New Roman" panose="02020603050405020304" charset="0"/>
                <a:cs typeface="Times New Roman" panose="02020603050405020304" charset="0"/>
                <a:sym typeface="+mn-ea"/>
              </a:rPr>
              <a:t>bear </a:t>
            </a:r>
            <a:r>
              <a:rPr lang="en-US" sz="2400" dirty="0">
                <a:latin typeface="Times New Roman" panose="02020603050405020304" charset="0"/>
                <a:cs typeface="Times New Roman" panose="02020603050405020304" charset="0"/>
                <a:sym typeface="+mn-ea"/>
              </a:rPr>
              <a:t>together. Therefore, {</a:t>
            </a:r>
            <a:r>
              <a:rPr lang="en-IN" altLang="en-US" sz="2400" dirty="0">
                <a:latin typeface="Times New Roman" panose="02020603050405020304" charset="0"/>
                <a:cs typeface="Times New Roman" panose="02020603050405020304" charset="0"/>
                <a:sym typeface="+mn-ea"/>
              </a:rPr>
              <a:t>yogurt,vinegar,bear</a:t>
            </a:r>
            <a:r>
              <a:rPr lang="en-US" sz="2400" dirty="0">
                <a:latin typeface="Times New Roman" panose="02020603050405020304" charset="0"/>
                <a:cs typeface="Times New Roman" panose="02020603050405020304" charset="0"/>
                <a:sym typeface="+mn-ea"/>
              </a:rPr>
              <a:t>} is a frequent itemset as it appears in most purchases. So, if a person grabs </a:t>
            </a:r>
            <a:r>
              <a:rPr lang="en-IN" altLang="en-US" sz="2400" dirty="0">
                <a:latin typeface="Times New Roman" panose="02020603050405020304" charset="0"/>
                <a:cs typeface="Times New Roman" panose="02020603050405020304" charset="0"/>
                <a:sym typeface="+mn-ea"/>
              </a:rPr>
              <a:t>bear</a:t>
            </a:r>
            <a:r>
              <a:rPr lang="en-US" sz="2400" dirty="0">
                <a:latin typeface="Times New Roman" panose="02020603050405020304" charset="0"/>
                <a:cs typeface="Times New Roman" panose="02020603050405020304" charset="0"/>
                <a:sym typeface="+mn-ea"/>
              </a:rPr>
              <a:t> and </a:t>
            </a:r>
            <a:r>
              <a:rPr lang="en-IN" altLang="en-US" sz="2400" dirty="0">
                <a:latin typeface="Times New Roman" panose="02020603050405020304" charset="0"/>
                <a:cs typeface="Times New Roman" panose="02020603050405020304" charset="0"/>
                <a:sym typeface="+mn-ea"/>
              </a:rPr>
              <a:t>vinegar</a:t>
            </a:r>
            <a:r>
              <a:rPr lang="en-US" sz="2400" dirty="0">
                <a:latin typeface="Times New Roman" panose="02020603050405020304" charset="0"/>
                <a:cs typeface="Times New Roman" panose="02020603050405020304" charset="0"/>
                <a:sym typeface="+mn-ea"/>
              </a:rPr>
              <a:t>, they will also be recommended </a:t>
            </a:r>
            <a:r>
              <a:rPr lang="en-IN" altLang="en-US" sz="2400" dirty="0">
                <a:latin typeface="Times New Roman" panose="02020603050405020304" charset="0"/>
                <a:cs typeface="Times New Roman" panose="02020603050405020304" charset="0"/>
                <a:sym typeface="+mn-ea"/>
              </a:rPr>
              <a:t>yogurt</a:t>
            </a:r>
            <a:endParaRPr lang="en-US" sz="2400" dirty="0">
              <a:latin typeface="Times New Roman" panose="02020603050405020304" charset="0"/>
              <a:cs typeface="Times New Roman" panose="02020603050405020304" charset="0"/>
            </a:endParaRPr>
          </a:p>
          <a:p>
            <a:pPr algn="just"/>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sym typeface="+mn-ea"/>
              </a:rPr>
              <a:t>According to the Apriori algorithm, a subset of the frequent itemset is also frequent. Since </a:t>
            </a:r>
            <a:r>
              <a:rPr lang="en-US" sz="2400" dirty="0">
                <a:latin typeface="Times New Roman" panose="02020603050405020304" charset="0"/>
                <a:cs typeface="Times New Roman" panose="02020603050405020304" charset="0"/>
                <a:sym typeface="+mn-ea"/>
              </a:rPr>
              <a:t>{</a:t>
            </a:r>
            <a:r>
              <a:rPr lang="en-IN" altLang="en-US" sz="2400" dirty="0">
                <a:latin typeface="Times New Roman" panose="02020603050405020304" charset="0"/>
                <a:cs typeface="Times New Roman" panose="02020603050405020304" charset="0"/>
                <a:sym typeface="+mn-ea"/>
              </a:rPr>
              <a:t>yogurt,vinegar,bear</a:t>
            </a:r>
            <a:r>
              <a:rPr lang="en-US" sz="2400" dirty="0">
                <a:latin typeface="Times New Roman" panose="02020603050405020304" charset="0"/>
                <a:cs typeface="Times New Roman" panose="02020603050405020304" charset="0"/>
                <a:sym typeface="+mn-ea"/>
              </a:rPr>
              <a:t>}</a:t>
            </a:r>
            <a:r>
              <a:rPr lang="en-US" sz="2400" dirty="0">
                <a:latin typeface="Times New Roman" panose="02020603050405020304" charset="0"/>
                <a:cs typeface="Times New Roman" panose="02020603050405020304" charset="0"/>
                <a:sym typeface="+mn-ea"/>
              </a:rPr>
              <a:t>is a frequent itemset, this means that {</a:t>
            </a:r>
            <a:r>
              <a:rPr lang="en-IN" altLang="en-US" sz="2400" dirty="0">
                <a:latin typeface="Times New Roman" panose="02020603050405020304" charset="0"/>
                <a:cs typeface="Times New Roman" panose="02020603050405020304" charset="0"/>
                <a:sym typeface="+mn-ea"/>
              </a:rPr>
              <a:t>vinegar,bear</a:t>
            </a:r>
            <a:r>
              <a:rPr lang="en-US" sz="2400" dirty="0">
                <a:latin typeface="Times New Roman" panose="02020603050405020304" charset="0"/>
                <a:cs typeface="Times New Roman" panose="02020603050405020304" charset="0"/>
                <a:sym typeface="+mn-ea"/>
              </a:rPr>
              <a:t>}, {</a:t>
            </a:r>
            <a:r>
              <a:rPr lang="en-IN" altLang="en-US" sz="2400" dirty="0">
                <a:latin typeface="Times New Roman" panose="02020603050405020304" charset="0"/>
                <a:cs typeface="Times New Roman" panose="02020603050405020304" charset="0"/>
                <a:sym typeface="+mn-ea"/>
              </a:rPr>
              <a:t>yogurt,vinegar</a:t>
            </a:r>
            <a:r>
              <a:rPr lang="en-US" sz="2400" dirty="0">
                <a:latin typeface="Times New Roman" panose="02020603050405020304" charset="0"/>
                <a:cs typeface="Times New Roman" panose="02020603050405020304" charset="0"/>
                <a:sym typeface="+mn-ea"/>
              </a:rPr>
              <a:t>}, and {</a:t>
            </a:r>
            <a:r>
              <a:rPr lang="en-IN" altLang="en-US" sz="2400" dirty="0">
                <a:latin typeface="Times New Roman" panose="02020603050405020304" charset="0"/>
                <a:cs typeface="Times New Roman" panose="02020603050405020304" charset="0"/>
                <a:sym typeface="+mn-ea"/>
              </a:rPr>
              <a:t>yogurt,bear</a:t>
            </a:r>
            <a:r>
              <a:rPr lang="en-US" sz="2400" dirty="0">
                <a:latin typeface="Times New Roman" panose="02020603050405020304" charset="0"/>
                <a:cs typeface="Times New Roman" panose="02020603050405020304" charset="0"/>
                <a:sym typeface="+mn-ea"/>
              </a:rPr>
              <a:t>} are also frequent. Due to this, if a customer only goes for </a:t>
            </a:r>
            <a:r>
              <a:rPr lang="en-IN" altLang="en-US" sz="2400" dirty="0">
                <a:latin typeface="Times New Roman" panose="02020603050405020304" charset="0"/>
                <a:cs typeface="Times New Roman" panose="02020603050405020304" charset="0"/>
                <a:sym typeface="+mn-ea"/>
              </a:rPr>
              <a:t>yogurt</a:t>
            </a:r>
            <a:r>
              <a:rPr lang="en-US" sz="2400" dirty="0">
                <a:latin typeface="Times New Roman" panose="02020603050405020304" charset="0"/>
                <a:cs typeface="Times New Roman" panose="02020603050405020304" charset="0"/>
                <a:sym typeface="+mn-ea"/>
              </a:rPr>
              <a:t>, they will be recommended both </a:t>
            </a:r>
            <a:r>
              <a:rPr lang="en-IN" altLang="en-US" sz="2400" dirty="0">
                <a:latin typeface="Times New Roman" panose="02020603050405020304" charset="0"/>
                <a:cs typeface="Times New Roman" panose="02020603050405020304" charset="0"/>
                <a:sym typeface="+mn-ea"/>
              </a:rPr>
              <a:t>bear </a:t>
            </a:r>
            <a:r>
              <a:rPr lang="en-US" sz="2400" dirty="0">
                <a:latin typeface="Times New Roman" panose="02020603050405020304" charset="0"/>
                <a:cs typeface="Times New Roman" panose="02020603050405020304" charset="0"/>
                <a:sym typeface="+mn-ea"/>
              </a:rPr>
              <a:t>and </a:t>
            </a:r>
            <a:r>
              <a:rPr lang="en-IN" altLang="en-US" sz="2400" dirty="0">
                <a:latin typeface="Times New Roman" panose="02020603050405020304" charset="0"/>
                <a:cs typeface="Times New Roman" panose="02020603050405020304" charset="0"/>
                <a:sym typeface="+mn-ea"/>
              </a:rPr>
              <a:t>vinefar</a:t>
            </a:r>
            <a:r>
              <a:rPr lang="en-US" sz="2400" dirty="0">
                <a:latin typeface="Times New Roman" panose="02020603050405020304" charset="0"/>
                <a:cs typeface="Times New Roman" panose="02020603050405020304" charset="0"/>
                <a:sym typeface="+mn-ea"/>
              </a:rPr>
              <a:t> as well.</a:t>
            </a:r>
            <a:endParaRPr lang="en-US" sz="2400" dirty="0">
              <a:latin typeface="Times New Roman" panose="020206030504050203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ASSOCIATION RULE</a:t>
            </a:r>
            <a:endParaRPr lang="en-IN" altLang="en-US" b="1" u="sng"/>
          </a:p>
        </p:txBody>
      </p:sp>
      <p:sp>
        <p:nvSpPr>
          <p:cNvPr id="3" name="Content Placeholder 2"/>
          <p:cNvSpPr>
            <a:spLocks noGrp="1"/>
          </p:cNvSpPr>
          <p:nvPr>
            <p:ph idx="1"/>
          </p:nvPr>
        </p:nvSpPr>
        <p:spPr/>
        <p:txBody>
          <a:bodyPr/>
          <a:p>
            <a:pPr marL="0" indent="0">
              <a:buNone/>
            </a:pPr>
            <a:r>
              <a:rPr lang="en-IN" altLang="en-US"/>
              <a:t>Association rules are if/then statements that help uncover a relationships between seemingly unrelated data in atransactional database,relational databse or other information repository.</a:t>
            </a:r>
            <a:endParaRPr lang="en-IN" altLang="en-US"/>
          </a:p>
        </p:txBody>
      </p:sp>
      <p:pic>
        <p:nvPicPr>
          <p:cNvPr id="5" name="Picture 4"/>
          <p:cNvPicPr>
            <a:picLocks noChangeAspect="1"/>
          </p:cNvPicPr>
          <p:nvPr/>
        </p:nvPicPr>
        <p:blipFill>
          <a:blip r:embed="rId1"/>
          <a:stretch>
            <a:fillRect/>
          </a:stretch>
        </p:blipFill>
        <p:spPr>
          <a:xfrm>
            <a:off x="734695" y="3167380"/>
            <a:ext cx="11311255" cy="33515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350" y="-635"/>
            <a:ext cx="12197715" cy="698627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4364</Words>
  <Application>WPS Presentation</Application>
  <PresentationFormat>Widescreen</PresentationFormat>
  <Paragraphs>124</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Arial Unicode MS</vt:lpstr>
      <vt:lpstr>Calibri Light</vt:lpstr>
      <vt:lpstr>Calibri</vt:lpstr>
      <vt:lpstr>Microsoft YaHei</vt:lpstr>
      <vt:lpstr>Amasis MT Pro</vt:lpstr>
      <vt:lpstr>Segoe Print</vt:lpstr>
      <vt:lpstr>Times New Roman</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05lok</dc:creator>
  <cp:lastModifiedBy>05lok</cp:lastModifiedBy>
  <cp:revision>4</cp:revision>
  <dcterms:created xsi:type="dcterms:W3CDTF">2024-11-29T08:36:43Z</dcterms:created>
  <dcterms:modified xsi:type="dcterms:W3CDTF">2024-11-29T10:53:27Z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3C5A16C7C6E946C5BA8E559332F0990C_13</vt:lpwstr>
  </property>
  <property fmtid="{D5CDD505-2E9C-101B-9397-08002B2CF9AE}" pid="3" name="KSOProductBuildVer">
    <vt:lpwstr>1033-12.2.0.18911</vt:lpwstr>
  </property>
</Properties>
</file>