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Public Sans" charset="1" panose="00000000000000000000"/>
      <p:regular r:id="rId14"/>
    </p:embeddedFont>
    <p:embeddedFont>
      <p:font typeface="Public Sans Bold" charset="1" panose="00000000000000000000"/>
      <p:regular r:id="rId15"/>
    </p:embeddedFont>
    <p:embeddedFont>
      <p:font typeface="Public Sans Italics" charset="1" panose="00000000000000000000"/>
      <p:regular r:id="rId16"/>
    </p:embeddedFont>
    <p:embeddedFont>
      <p:font typeface="Public Sans Bold Italics" charset="1" panose="00000000000000000000"/>
      <p:regular r:id="rId17"/>
    </p:embeddedFont>
    <p:embeddedFont>
      <p:font typeface="Public Sans Thin" charset="1" panose="00000000000000000000"/>
      <p:regular r:id="rId18"/>
    </p:embeddedFont>
    <p:embeddedFont>
      <p:font typeface="Public Sans Thin Italics" charset="1" panose="00000000000000000000"/>
      <p:regular r:id="rId19"/>
    </p:embeddedFont>
    <p:embeddedFont>
      <p:font typeface="Public Sans Medium" charset="1" panose="00000000000000000000"/>
      <p:regular r:id="rId20"/>
    </p:embeddedFont>
    <p:embeddedFont>
      <p:font typeface="Public Sans Medium Italics" charset="1" panose="00000000000000000000"/>
      <p:regular r:id="rId21"/>
    </p:embeddedFont>
    <p:embeddedFont>
      <p:font typeface="Public Sans Heavy" charset="1" panose="00000000000000000000"/>
      <p:regular r:id="rId22"/>
    </p:embeddedFont>
    <p:embeddedFont>
      <p:font typeface="Public Sans Heavy Italic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35340" y="2919119"/>
            <a:ext cx="10910396" cy="3246597"/>
          </a:xfrm>
          <a:prstGeom prst="rect">
            <a:avLst/>
          </a:prstGeom>
        </p:spPr>
        <p:txBody>
          <a:bodyPr anchor="t" rtlCol="false" tIns="0" lIns="0" bIns="0" rIns="0">
            <a:spAutoFit/>
          </a:bodyPr>
          <a:lstStyle/>
          <a:p>
            <a:pPr algn="ctr">
              <a:lnSpc>
                <a:spcPts val="8365"/>
              </a:lnSpc>
            </a:pPr>
            <a:r>
              <a:rPr lang="en-US" sz="8899">
                <a:solidFill>
                  <a:srgbClr val="000000"/>
                </a:solidFill>
                <a:latin typeface="DM Sans Bold"/>
              </a:rPr>
              <a:t>QUIZ MANAGEMENT SYSTEM</a:t>
            </a:r>
          </a:p>
        </p:txBody>
      </p:sp>
      <p:sp>
        <p:nvSpPr>
          <p:cNvPr name="TextBox 18" id="18"/>
          <p:cNvSpPr txBox="true"/>
          <p:nvPr/>
        </p:nvSpPr>
        <p:spPr>
          <a:xfrm rot="0">
            <a:off x="4914102" y="6662700"/>
            <a:ext cx="8459795" cy="2150921"/>
          </a:xfrm>
          <a:prstGeom prst="rect">
            <a:avLst/>
          </a:prstGeom>
        </p:spPr>
        <p:txBody>
          <a:bodyPr anchor="t" rtlCol="false" tIns="0" lIns="0" bIns="0" rIns="0">
            <a:spAutoFit/>
          </a:bodyPr>
          <a:lstStyle/>
          <a:p>
            <a:pPr algn="ctr">
              <a:lnSpc>
                <a:spcPts val="4281"/>
              </a:lnSpc>
            </a:pPr>
            <a:r>
              <a:rPr lang="en-US" sz="4281" spc="-85">
                <a:solidFill>
                  <a:srgbClr val="000000"/>
                </a:solidFill>
                <a:latin typeface="DM Sans Bold"/>
              </a:rPr>
              <a:t>LOKESH KUMAR - E22CSEU0404</a:t>
            </a:r>
          </a:p>
          <a:p>
            <a:pPr algn="ctr">
              <a:lnSpc>
                <a:spcPts val="3881"/>
              </a:lnSpc>
            </a:pPr>
            <a:r>
              <a:rPr lang="en-US" sz="3881" spc="-77">
                <a:solidFill>
                  <a:srgbClr val="000000"/>
                </a:solidFill>
                <a:latin typeface="DM Sans Bold"/>
              </a:rPr>
              <a:t>MRITUNJAI CHAUHAN-E22CSEU0415</a:t>
            </a:r>
          </a:p>
          <a:p>
            <a:pPr algn="ctr">
              <a:lnSpc>
                <a:spcPts val="4081"/>
              </a:lnSpc>
            </a:pPr>
            <a:r>
              <a:rPr lang="en-US" sz="4081" spc="-81">
                <a:solidFill>
                  <a:srgbClr val="000000"/>
                </a:solidFill>
                <a:latin typeface="DM Sans Bold"/>
              </a:rPr>
              <a:t>K.ANKITHA VARMA-E22CSEU0227</a:t>
            </a:r>
          </a:p>
          <a:p>
            <a:pPr algn="ctr">
              <a:lnSpc>
                <a:spcPts val="4581"/>
              </a:lnSpc>
            </a:pP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295247" y="2439021"/>
            <a:ext cx="7848753" cy="11772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CONTENTS</a:t>
            </a:r>
          </a:p>
        </p:txBody>
      </p:sp>
      <p:sp>
        <p:nvSpPr>
          <p:cNvPr name="TextBox 5" id="5"/>
          <p:cNvSpPr txBox="true"/>
          <p:nvPr/>
        </p:nvSpPr>
        <p:spPr>
          <a:xfrm rot="0">
            <a:off x="451378" y="4620033"/>
            <a:ext cx="11579776" cy="6946357"/>
          </a:xfrm>
          <a:prstGeom prst="rect">
            <a:avLst/>
          </a:prstGeom>
        </p:spPr>
        <p:txBody>
          <a:bodyPr anchor="t" rtlCol="false" tIns="0" lIns="0" bIns="0" rIns="0">
            <a:spAutoFit/>
          </a:bodyPr>
          <a:lstStyle/>
          <a:p>
            <a:pPr marL="1107415" indent="-553707" lvl="1">
              <a:lnSpc>
                <a:spcPts val="6924"/>
              </a:lnSpc>
              <a:buFont typeface="Arial"/>
              <a:buChar char="•"/>
            </a:pPr>
            <a:r>
              <a:rPr lang="en-US" sz="5129" spc="307">
                <a:solidFill>
                  <a:srgbClr val="000000"/>
                </a:solidFill>
                <a:latin typeface="DM Sans"/>
              </a:rPr>
              <a:t>INTRODUCTION</a:t>
            </a:r>
          </a:p>
          <a:p>
            <a:pPr marL="1107415" indent="-553707" lvl="1">
              <a:lnSpc>
                <a:spcPts val="6924"/>
              </a:lnSpc>
              <a:buFont typeface="Arial"/>
              <a:buChar char="•"/>
            </a:pPr>
            <a:r>
              <a:rPr lang="en-US" sz="5129" spc="307">
                <a:solidFill>
                  <a:srgbClr val="000000"/>
                </a:solidFill>
                <a:latin typeface="DM Sans"/>
              </a:rPr>
              <a:t>WORKING/METHODOLOGY</a:t>
            </a:r>
          </a:p>
          <a:p>
            <a:pPr marL="1107415" indent="-553707" lvl="1">
              <a:lnSpc>
                <a:spcPts val="6924"/>
              </a:lnSpc>
              <a:buFont typeface="Arial"/>
              <a:buChar char="•"/>
            </a:pPr>
            <a:r>
              <a:rPr lang="en-US" sz="5129" spc="307">
                <a:solidFill>
                  <a:srgbClr val="000000"/>
                </a:solidFill>
                <a:latin typeface="DM Sans"/>
              </a:rPr>
              <a:t>PROJECT OBJECTIVE</a:t>
            </a:r>
          </a:p>
          <a:p>
            <a:pPr marL="1107415" indent="-553707" lvl="1">
              <a:lnSpc>
                <a:spcPts val="6924"/>
              </a:lnSpc>
              <a:buFont typeface="Arial"/>
              <a:buChar char="•"/>
            </a:pPr>
            <a:r>
              <a:rPr lang="en-US" sz="5129" spc="307">
                <a:solidFill>
                  <a:srgbClr val="000000"/>
                </a:solidFill>
                <a:latin typeface="DM Sans"/>
              </a:rPr>
              <a:t>LANGUAGES AND TOOLS</a:t>
            </a:r>
          </a:p>
          <a:p>
            <a:pPr marL="1107415" indent="-553707" lvl="1">
              <a:lnSpc>
                <a:spcPts val="6924"/>
              </a:lnSpc>
              <a:buFont typeface="Arial"/>
              <a:buChar char="•"/>
            </a:pPr>
            <a:r>
              <a:rPr lang="en-US" sz="5129" spc="307">
                <a:solidFill>
                  <a:srgbClr val="000000"/>
                </a:solidFill>
                <a:latin typeface="DM Sans"/>
              </a:rPr>
              <a:t>SUMMARY</a:t>
            </a:r>
          </a:p>
          <a:p>
            <a:pPr>
              <a:lnSpc>
                <a:spcPts val="6654"/>
              </a:lnSpc>
            </a:pPr>
          </a:p>
          <a:p>
            <a:pPr>
              <a:lnSpc>
                <a:spcPts val="6654"/>
              </a:lnSpc>
            </a:pPr>
          </a:p>
          <a:p>
            <a:pPr marL="0" indent="0" lvl="0">
              <a:lnSpc>
                <a:spcPts val="3502"/>
              </a:lnSpc>
              <a:spcBef>
                <a:spcPct val="0"/>
              </a:spcBef>
            </a:pPr>
          </a:p>
          <a:p>
            <a:pPr marL="0" indent="0" lvl="0">
              <a:lnSpc>
                <a:spcPts val="3502"/>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TextBox 3" id="3"/>
          <p:cNvSpPr txBox="true"/>
          <p:nvPr/>
        </p:nvSpPr>
        <p:spPr>
          <a:xfrm rot="0">
            <a:off x="4221977" y="1461710"/>
            <a:ext cx="10014901"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INTRODUCTION</a:t>
            </a:r>
          </a:p>
        </p:txBody>
      </p:sp>
      <p:sp>
        <p:nvSpPr>
          <p:cNvPr name="TextBox 4" id="4"/>
          <p:cNvSpPr txBox="true"/>
          <p:nvPr/>
        </p:nvSpPr>
        <p:spPr>
          <a:xfrm rot="0">
            <a:off x="1914665" y="3264176"/>
            <a:ext cx="14946291" cy="5326691"/>
          </a:xfrm>
          <a:prstGeom prst="rect">
            <a:avLst/>
          </a:prstGeom>
        </p:spPr>
        <p:txBody>
          <a:bodyPr anchor="t" rtlCol="false" tIns="0" lIns="0" bIns="0" rIns="0">
            <a:spAutoFit/>
          </a:bodyPr>
          <a:lstStyle/>
          <a:p>
            <a:pPr algn="just">
              <a:lnSpc>
                <a:spcPts val="3892"/>
              </a:lnSpc>
            </a:pPr>
            <a:r>
              <a:rPr lang="en-US" sz="2883" spc="173">
                <a:solidFill>
                  <a:srgbClr val="000000"/>
                </a:solidFill>
                <a:latin typeface="DM Sans"/>
              </a:rPr>
              <a:t>The significance of the Quiz Management System in the context of modern education is emphasized in this introduction, setting the stage for a detailed exploration. The subsequent sections of this report will provide an in-depth analysis of the system's architecture, methodology, utilization of advanced data structures, programming tools and libraries used, implementation details through the source code, analysis of obtained results, and the profound impact of this technology on the educational landscape. Through this comprehensive study, the project aims to uncover the transformative potential of Quiz Management Systems, paving the way for a more efficient, interactive, and engaging the learners.</a:t>
            </a:r>
          </a:p>
          <a:p>
            <a:pPr algn="just" marL="0" indent="0" lvl="0">
              <a:lnSpc>
                <a:spcPts val="3892"/>
              </a:lnSpc>
              <a:spcBef>
                <a:spcPct val="0"/>
              </a:spcBef>
            </a:pP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TextBox 3" id="3"/>
          <p:cNvSpPr txBox="true"/>
          <p:nvPr/>
        </p:nvSpPr>
        <p:spPr>
          <a:xfrm rot="0">
            <a:off x="3642981" y="1109676"/>
            <a:ext cx="10014901" cy="176657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WORKING /METHODOLOGY</a:t>
            </a:r>
          </a:p>
        </p:txBody>
      </p:sp>
      <p:sp>
        <p:nvSpPr>
          <p:cNvPr name="TextBox 4" id="4"/>
          <p:cNvSpPr txBox="true"/>
          <p:nvPr/>
        </p:nvSpPr>
        <p:spPr>
          <a:xfrm rot="0">
            <a:off x="1686576" y="2987941"/>
            <a:ext cx="14380145" cy="6508886"/>
          </a:xfrm>
          <a:prstGeom prst="rect">
            <a:avLst/>
          </a:prstGeom>
        </p:spPr>
        <p:txBody>
          <a:bodyPr anchor="t" rtlCol="false" tIns="0" lIns="0" bIns="0" rIns="0">
            <a:spAutoFit/>
          </a:bodyPr>
          <a:lstStyle/>
          <a:p>
            <a:pPr algn="just">
              <a:lnSpc>
                <a:spcPts val="3275"/>
              </a:lnSpc>
            </a:pPr>
          </a:p>
          <a:p>
            <a:pPr algn="just">
              <a:lnSpc>
                <a:spcPts val="3275"/>
              </a:lnSpc>
            </a:pPr>
            <a:r>
              <a:rPr lang="en-US" sz="2426" spc="145">
                <a:solidFill>
                  <a:srgbClr val="000000"/>
                </a:solidFill>
                <a:latin typeface="DM Sans"/>
              </a:rPr>
              <a:t>The Quiz Management System will be developed using a systematic and well-structured methodology to ensure a seamless and efficient platform for educators and students. The project will begin with a comprehensive requirement analysis phase, involving extensive interactions with educators and students to gain valuable insights into their specific needs, challenges, and expectations regarding quiz management. This phase will document detailed requirements, including necessary features, user interfaces, security protocols, and performance benchmarks.</a:t>
            </a:r>
          </a:p>
          <a:p>
            <a:pPr algn="just">
              <a:lnSpc>
                <a:spcPts val="3275"/>
              </a:lnSpc>
            </a:pPr>
            <a:r>
              <a:rPr lang="en-US" sz="2426" spc="145">
                <a:solidFill>
                  <a:srgbClr val="000000"/>
                </a:solidFill>
                <a:latin typeface="DM Sans"/>
              </a:rPr>
              <a:t>After the requirement analysis, the project will move to the system design phase, where the system architecture will be meticulously planned with modularity in mind for scalability and future enhancements. A user-centric design approach will be adopted, focusing on creating intuitive interfaces for teachers and students, with special attention given to the user experience. The database schema and data structures required for efficient storage and retrieval of quiz questions, student records, and performance metrics will also be defined during this phase.</a:t>
            </a:r>
          </a:p>
          <a:p>
            <a:pPr algn="just" marL="0" indent="0" lvl="0">
              <a:lnSpc>
                <a:spcPts val="3005"/>
              </a:lnSpc>
              <a:spcBef>
                <a:spcPct val="0"/>
              </a:spcBef>
            </a:pPr>
            <a:r>
              <a:rPr lang="en-US" sz="2226" spc="133" u="none">
                <a:solidFill>
                  <a:srgbClr val="000000"/>
                </a:solidFill>
                <a:latin typeface="DM Sans"/>
              </a:rPr>
              <a:t>.</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TextBox 3" id="3"/>
          <p:cNvSpPr txBox="true"/>
          <p:nvPr/>
        </p:nvSpPr>
        <p:spPr>
          <a:xfrm rot="0">
            <a:off x="1212040" y="2685944"/>
            <a:ext cx="7025086" cy="22821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PROJECT OBJECTIVE</a:t>
            </a:r>
          </a:p>
        </p:txBody>
      </p:sp>
      <p:sp>
        <p:nvSpPr>
          <p:cNvPr name="TextBox 4" id="4"/>
          <p:cNvSpPr txBox="true"/>
          <p:nvPr/>
        </p:nvSpPr>
        <p:spPr>
          <a:xfrm rot="0">
            <a:off x="697813" y="5174127"/>
            <a:ext cx="8053540" cy="3295787"/>
          </a:xfrm>
          <a:prstGeom prst="rect">
            <a:avLst/>
          </a:prstGeom>
        </p:spPr>
        <p:txBody>
          <a:bodyPr anchor="t" rtlCol="false" tIns="0" lIns="0" bIns="0" rIns="0">
            <a:spAutoFit/>
          </a:bodyPr>
          <a:lstStyle/>
          <a:p>
            <a:pPr algn="just">
              <a:lnSpc>
                <a:spcPts val="3230"/>
              </a:lnSpc>
            </a:pPr>
            <a:r>
              <a:rPr lang="en-US" sz="2392" spc="143">
                <a:solidFill>
                  <a:srgbClr val="000000"/>
                </a:solidFill>
                <a:latin typeface="DM Sans"/>
              </a:rPr>
              <a:t>The Quiz Management System project is intricately designed to address the multifaceted challenges plaguing the traditional educational assessment landscape. Its objectives are meticulously crafted to revolutionize the way quizzes are created, administered, and experienced.</a:t>
            </a:r>
          </a:p>
          <a:p>
            <a:pPr algn="just" marL="0" indent="0" lvl="0">
              <a:lnSpc>
                <a:spcPts val="3500"/>
              </a:lnSpc>
              <a:spcBef>
                <a:spcPct val="0"/>
              </a:spcBef>
            </a:pPr>
          </a:p>
        </p:txBody>
      </p:sp>
      <p:grpSp>
        <p:nvGrpSpPr>
          <p:cNvPr name="Group 5" id="5"/>
          <p:cNvGrpSpPr/>
          <p:nvPr/>
        </p:nvGrpSpPr>
        <p:grpSpPr>
          <a:xfrm rot="0">
            <a:off x="9144000" y="1170261"/>
            <a:ext cx="8349095" cy="2561528"/>
            <a:chOff x="0" y="0"/>
            <a:chExt cx="2794928" cy="857492"/>
          </a:xfrm>
        </p:grpSpPr>
        <p:sp>
          <p:nvSpPr>
            <p:cNvPr name="Freeform 6" id="6"/>
            <p:cNvSpPr/>
            <p:nvPr/>
          </p:nvSpPr>
          <p:spPr>
            <a:xfrm flipH="false" flipV="false" rot="0">
              <a:off x="0" y="0"/>
              <a:ext cx="2794928" cy="857492"/>
            </a:xfrm>
            <a:custGeom>
              <a:avLst/>
              <a:gdLst/>
              <a:ahLst/>
              <a:cxnLst/>
              <a:rect r="r" b="b" t="t" l="l"/>
              <a:pathLst>
                <a:path h="857492" w="2794928">
                  <a:moveTo>
                    <a:pt x="13909" y="0"/>
                  </a:moveTo>
                  <a:lnTo>
                    <a:pt x="2781019" y="0"/>
                  </a:lnTo>
                  <a:cubicBezTo>
                    <a:pt x="2784708" y="0"/>
                    <a:pt x="2788246" y="1465"/>
                    <a:pt x="2790854" y="4074"/>
                  </a:cubicBezTo>
                  <a:cubicBezTo>
                    <a:pt x="2793463" y="6682"/>
                    <a:pt x="2794928" y="10220"/>
                    <a:pt x="2794928" y="13909"/>
                  </a:cubicBezTo>
                  <a:lnTo>
                    <a:pt x="2794928" y="843583"/>
                  </a:lnTo>
                  <a:cubicBezTo>
                    <a:pt x="2794928" y="847272"/>
                    <a:pt x="2793463" y="850810"/>
                    <a:pt x="2790854" y="853419"/>
                  </a:cubicBezTo>
                  <a:cubicBezTo>
                    <a:pt x="2788246" y="856027"/>
                    <a:pt x="2784708" y="857492"/>
                    <a:pt x="2781019" y="857492"/>
                  </a:cubicBezTo>
                  <a:lnTo>
                    <a:pt x="13909" y="857492"/>
                  </a:lnTo>
                  <a:cubicBezTo>
                    <a:pt x="10220" y="857492"/>
                    <a:pt x="6682" y="856027"/>
                    <a:pt x="4074" y="853419"/>
                  </a:cubicBezTo>
                  <a:cubicBezTo>
                    <a:pt x="1465" y="850810"/>
                    <a:pt x="0" y="847272"/>
                    <a:pt x="0" y="843583"/>
                  </a:cubicBezTo>
                  <a:lnTo>
                    <a:pt x="0" y="13909"/>
                  </a:lnTo>
                  <a:cubicBezTo>
                    <a:pt x="0" y="10220"/>
                    <a:pt x="1465" y="6682"/>
                    <a:pt x="4074" y="4074"/>
                  </a:cubicBezTo>
                  <a:cubicBezTo>
                    <a:pt x="6682" y="1465"/>
                    <a:pt x="10220" y="0"/>
                    <a:pt x="13909" y="0"/>
                  </a:cubicBezTo>
                  <a:close/>
                </a:path>
              </a:pathLst>
            </a:custGeom>
            <a:solidFill>
              <a:srgbClr val="8AB7E2"/>
            </a:solidFill>
          </p:spPr>
        </p:sp>
        <p:sp>
          <p:nvSpPr>
            <p:cNvPr name="TextBox 7" id="7"/>
            <p:cNvSpPr txBox="true"/>
            <p:nvPr/>
          </p:nvSpPr>
          <p:spPr>
            <a:xfrm>
              <a:off x="0" y="85725"/>
              <a:ext cx="2794928"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9453857" y="2024301"/>
            <a:ext cx="1265949"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01.</a:t>
            </a:r>
          </a:p>
        </p:txBody>
      </p:sp>
      <p:grpSp>
        <p:nvGrpSpPr>
          <p:cNvPr name="Group 9" id="9"/>
          <p:cNvGrpSpPr/>
          <p:nvPr/>
        </p:nvGrpSpPr>
        <p:grpSpPr>
          <a:xfrm rot="0">
            <a:off x="9144000" y="3862348"/>
            <a:ext cx="8349095" cy="2561528"/>
            <a:chOff x="0" y="0"/>
            <a:chExt cx="2794928" cy="857492"/>
          </a:xfrm>
        </p:grpSpPr>
        <p:sp>
          <p:nvSpPr>
            <p:cNvPr name="Freeform 10" id="10"/>
            <p:cNvSpPr/>
            <p:nvPr/>
          </p:nvSpPr>
          <p:spPr>
            <a:xfrm flipH="false" flipV="false" rot="0">
              <a:off x="0" y="0"/>
              <a:ext cx="2794928" cy="857492"/>
            </a:xfrm>
            <a:custGeom>
              <a:avLst/>
              <a:gdLst/>
              <a:ahLst/>
              <a:cxnLst/>
              <a:rect r="r" b="b" t="t" l="l"/>
              <a:pathLst>
                <a:path h="857492" w="2794928">
                  <a:moveTo>
                    <a:pt x="13909" y="0"/>
                  </a:moveTo>
                  <a:lnTo>
                    <a:pt x="2781019" y="0"/>
                  </a:lnTo>
                  <a:cubicBezTo>
                    <a:pt x="2784708" y="0"/>
                    <a:pt x="2788246" y="1465"/>
                    <a:pt x="2790854" y="4074"/>
                  </a:cubicBezTo>
                  <a:cubicBezTo>
                    <a:pt x="2793463" y="6682"/>
                    <a:pt x="2794928" y="10220"/>
                    <a:pt x="2794928" y="13909"/>
                  </a:cubicBezTo>
                  <a:lnTo>
                    <a:pt x="2794928" y="843583"/>
                  </a:lnTo>
                  <a:cubicBezTo>
                    <a:pt x="2794928" y="847272"/>
                    <a:pt x="2793463" y="850810"/>
                    <a:pt x="2790854" y="853419"/>
                  </a:cubicBezTo>
                  <a:cubicBezTo>
                    <a:pt x="2788246" y="856027"/>
                    <a:pt x="2784708" y="857492"/>
                    <a:pt x="2781019" y="857492"/>
                  </a:cubicBezTo>
                  <a:lnTo>
                    <a:pt x="13909" y="857492"/>
                  </a:lnTo>
                  <a:cubicBezTo>
                    <a:pt x="10220" y="857492"/>
                    <a:pt x="6682" y="856027"/>
                    <a:pt x="4074" y="853419"/>
                  </a:cubicBezTo>
                  <a:cubicBezTo>
                    <a:pt x="1465" y="850810"/>
                    <a:pt x="0" y="847272"/>
                    <a:pt x="0" y="843583"/>
                  </a:cubicBezTo>
                  <a:lnTo>
                    <a:pt x="0" y="13909"/>
                  </a:lnTo>
                  <a:cubicBezTo>
                    <a:pt x="0" y="10220"/>
                    <a:pt x="1465" y="6682"/>
                    <a:pt x="4074" y="4074"/>
                  </a:cubicBezTo>
                  <a:cubicBezTo>
                    <a:pt x="6682" y="1465"/>
                    <a:pt x="10220" y="0"/>
                    <a:pt x="13909" y="0"/>
                  </a:cubicBezTo>
                  <a:close/>
                </a:path>
              </a:pathLst>
            </a:custGeom>
            <a:solidFill>
              <a:srgbClr val="8AB7E2"/>
            </a:solidFill>
          </p:spPr>
        </p:sp>
        <p:sp>
          <p:nvSpPr>
            <p:cNvPr name="TextBox 11" id="11"/>
            <p:cNvSpPr txBox="true"/>
            <p:nvPr/>
          </p:nvSpPr>
          <p:spPr>
            <a:xfrm>
              <a:off x="0" y="85725"/>
              <a:ext cx="2794928" cy="77176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160929" y="6557226"/>
            <a:ext cx="8332167" cy="2561528"/>
            <a:chOff x="0" y="0"/>
            <a:chExt cx="2789261" cy="857492"/>
          </a:xfrm>
        </p:grpSpPr>
        <p:sp>
          <p:nvSpPr>
            <p:cNvPr name="Freeform 13" id="13"/>
            <p:cNvSpPr/>
            <p:nvPr/>
          </p:nvSpPr>
          <p:spPr>
            <a:xfrm flipH="false" flipV="false" rot="0">
              <a:off x="0" y="0"/>
              <a:ext cx="2789261" cy="857492"/>
            </a:xfrm>
            <a:custGeom>
              <a:avLst/>
              <a:gdLst/>
              <a:ahLst/>
              <a:cxnLst/>
              <a:rect r="r" b="b" t="t" l="l"/>
              <a:pathLst>
                <a:path h="857492" w="2789261">
                  <a:moveTo>
                    <a:pt x="13937" y="0"/>
                  </a:moveTo>
                  <a:lnTo>
                    <a:pt x="2775324" y="0"/>
                  </a:lnTo>
                  <a:cubicBezTo>
                    <a:pt x="2783021" y="0"/>
                    <a:pt x="2789261" y="6240"/>
                    <a:pt x="2789261" y="13937"/>
                  </a:cubicBezTo>
                  <a:lnTo>
                    <a:pt x="2789261" y="843555"/>
                  </a:lnTo>
                  <a:cubicBezTo>
                    <a:pt x="2789261" y="851252"/>
                    <a:pt x="2783021" y="857492"/>
                    <a:pt x="2775324" y="857492"/>
                  </a:cubicBezTo>
                  <a:lnTo>
                    <a:pt x="13937" y="857492"/>
                  </a:lnTo>
                  <a:cubicBezTo>
                    <a:pt x="6240" y="857492"/>
                    <a:pt x="0" y="851252"/>
                    <a:pt x="0" y="843555"/>
                  </a:cubicBezTo>
                  <a:lnTo>
                    <a:pt x="0" y="13937"/>
                  </a:lnTo>
                  <a:cubicBezTo>
                    <a:pt x="0" y="6240"/>
                    <a:pt x="6240" y="0"/>
                    <a:pt x="13937" y="0"/>
                  </a:cubicBezTo>
                  <a:close/>
                </a:path>
              </a:pathLst>
            </a:custGeom>
            <a:solidFill>
              <a:srgbClr val="8AB7E2"/>
            </a:solidFill>
          </p:spPr>
        </p:sp>
        <p:sp>
          <p:nvSpPr>
            <p:cNvPr name="TextBox 14" id="14"/>
            <p:cNvSpPr txBox="true"/>
            <p:nvPr/>
          </p:nvSpPr>
          <p:spPr>
            <a:xfrm>
              <a:off x="0" y="85725"/>
              <a:ext cx="2789261" cy="77176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9453857" y="4717783"/>
            <a:ext cx="1265949"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02.</a:t>
            </a:r>
          </a:p>
        </p:txBody>
      </p:sp>
      <p:sp>
        <p:nvSpPr>
          <p:cNvPr name="TextBox 16" id="16"/>
          <p:cNvSpPr txBox="true"/>
          <p:nvPr/>
        </p:nvSpPr>
        <p:spPr>
          <a:xfrm rot="0">
            <a:off x="9453857" y="7411266"/>
            <a:ext cx="1265949"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03.</a:t>
            </a:r>
          </a:p>
        </p:txBody>
      </p:sp>
      <p:sp>
        <p:nvSpPr>
          <p:cNvPr name="TextBox 17" id="17"/>
          <p:cNvSpPr txBox="true"/>
          <p:nvPr/>
        </p:nvSpPr>
        <p:spPr>
          <a:xfrm rot="0">
            <a:off x="10719807" y="1810935"/>
            <a:ext cx="5967993" cy="1247789"/>
          </a:xfrm>
          <a:prstGeom prst="rect">
            <a:avLst/>
          </a:prstGeom>
        </p:spPr>
        <p:txBody>
          <a:bodyPr anchor="t" rtlCol="false" tIns="0" lIns="0" bIns="0" rIns="0">
            <a:spAutoFit/>
          </a:bodyPr>
          <a:lstStyle/>
          <a:p>
            <a:pPr algn="just" marL="0" indent="0" lvl="0">
              <a:lnSpc>
                <a:spcPts val="3374"/>
              </a:lnSpc>
              <a:spcBef>
                <a:spcPct val="0"/>
              </a:spcBef>
            </a:pPr>
            <a:r>
              <a:rPr lang="en-US" sz="2499" spc="39">
                <a:solidFill>
                  <a:srgbClr val="000000"/>
                </a:solidFill>
                <a:latin typeface="DM Sans"/>
              </a:rPr>
              <a:t>Firstly, the project aims to streamline the process of quiz creation and administration for educators. </a:t>
            </a:r>
          </a:p>
        </p:txBody>
      </p:sp>
      <p:sp>
        <p:nvSpPr>
          <p:cNvPr name="TextBox 18" id="18"/>
          <p:cNvSpPr txBox="true"/>
          <p:nvPr/>
        </p:nvSpPr>
        <p:spPr>
          <a:xfrm rot="0">
            <a:off x="11005557" y="4127402"/>
            <a:ext cx="5967993" cy="2086664"/>
          </a:xfrm>
          <a:prstGeom prst="rect">
            <a:avLst/>
          </a:prstGeom>
        </p:spPr>
        <p:txBody>
          <a:bodyPr anchor="t" rtlCol="false" tIns="0" lIns="0" bIns="0" rIns="0">
            <a:spAutoFit/>
          </a:bodyPr>
          <a:lstStyle/>
          <a:p>
            <a:pPr algn="just" marL="0" indent="0" lvl="0">
              <a:lnSpc>
                <a:spcPts val="3326"/>
              </a:lnSpc>
              <a:spcBef>
                <a:spcPct val="0"/>
              </a:spcBef>
            </a:pPr>
            <a:r>
              <a:rPr lang="en-US" sz="2463" spc="39">
                <a:solidFill>
                  <a:srgbClr val="000000"/>
                </a:solidFill>
                <a:latin typeface="DM Sans Medium"/>
              </a:rPr>
              <a:t>Secondly, the project prioritizes the student experience. Through a visually appealing and user-centric interface, students gain access to a diverse range of quizzes. </a:t>
            </a:r>
          </a:p>
        </p:txBody>
      </p:sp>
      <p:sp>
        <p:nvSpPr>
          <p:cNvPr name="TextBox 19" id="19"/>
          <p:cNvSpPr txBox="true"/>
          <p:nvPr/>
        </p:nvSpPr>
        <p:spPr>
          <a:xfrm rot="0">
            <a:off x="11005557" y="7098849"/>
            <a:ext cx="5967993" cy="1358265"/>
          </a:xfrm>
          <a:prstGeom prst="rect">
            <a:avLst/>
          </a:prstGeom>
        </p:spPr>
        <p:txBody>
          <a:bodyPr anchor="t" rtlCol="false" tIns="0" lIns="0" bIns="0" rIns="0">
            <a:spAutoFit/>
          </a:bodyPr>
          <a:lstStyle/>
          <a:p>
            <a:pPr algn="just">
              <a:lnSpc>
                <a:spcPts val="3644"/>
              </a:lnSpc>
            </a:pPr>
            <a:r>
              <a:rPr lang="en-US" sz="2699" spc="-259" u="none">
                <a:solidFill>
                  <a:srgbClr val="000000"/>
                </a:solidFill>
                <a:latin typeface="DM Sans Medium"/>
              </a:rPr>
              <a:t>Additionally, the system places paramount importance on comprehensive performance analysis. </a:t>
            </a:r>
          </a:p>
        </p:txBody>
      </p:sp>
      <p:sp>
        <p:nvSpPr>
          <p:cNvPr name="Freeform 20" id="2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2" id="2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3" id="2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2478094" y="4838202"/>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sp>
        <p:nvSpPr>
          <p:cNvPr name="TextBox 10" id="10"/>
          <p:cNvSpPr txBox="true"/>
          <p:nvPr/>
        </p:nvSpPr>
        <p:spPr>
          <a:xfrm rot="0">
            <a:off x="4732501" y="1907439"/>
            <a:ext cx="8822997" cy="22821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LANGUAGES &amp; TOOLS USED </a:t>
            </a:r>
          </a:p>
        </p:txBody>
      </p:sp>
      <p:sp>
        <p:nvSpPr>
          <p:cNvPr name="TextBox 11" id="11"/>
          <p:cNvSpPr txBox="true"/>
          <p:nvPr/>
        </p:nvSpPr>
        <p:spPr>
          <a:xfrm rot="0">
            <a:off x="2227066"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01</a:t>
            </a:r>
          </a:p>
        </p:txBody>
      </p:sp>
      <p:sp>
        <p:nvSpPr>
          <p:cNvPr name="TextBox 12" id="12"/>
          <p:cNvSpPr txBox="true"/>
          <p:nvPr/>
        </p:nvSpPr>
        <p:spPr>
          <a:xfrm rot="0">
            <a:off x="2227066" y="6343116"/>
            <a:ext cx="2646492" cy="842013"/>
          </a:xfrm>
          <a:prstGeom prst="rect">
            <a:avLst/>
          </a:prstGeom>
        </p:spPr>
        <p:txBody>
          <a:bodyPr anchor="t" rtlCol="false" tIns="0" lIns="0" bIns="0" rIns="0">
            <a:spAutoFit/>
          </a:bodyPr>
          <a:lstStyle/>
          <a:p>
            <a:pPr>
              <a:lnSpc>
                <a:spcPts val="7019"/>
              </a:lnSpc>
            </a:pPr>
            <a:r>
              <a:rPr lang="en-US" sz="4499">
                <a:solidFill>
                  <a:srgbClr val="000000"/>
                </a:solidFill>
                <a:latin typeface="DM Sans"/>
              </a:rPr>
              <a:t>C++ </a:t>
            </a:r>
          </a:p>
        </p:txBody>
      </p:sp>
      <p:sp>
        <p:nvSpPr>
          <p:cNvPr name="TextBox 13" id="13"/>
          <p:cNvSpPr txBox="true"/>
          <p:nvPr/>
        </p:nvSpPr>
        <p:spPr>
          <a:xfrm rot="0">
            <a:off x="5948468" y="6390741"/>
            <a:ext cx="2732862" cy="611126"/>
          </a:xfrm>
          <a:prstGeom prst="rect">
            <a:avLst/>
          </a:prstGeom>
        </p:spPr>
        <p:txBody>
          <a:bodyPr anchor="t" rtlCol="false" tIns="0" lIns="0" bIns="0" rIns="0">
            <a:spAutoFit/>
          </a:bodyPr>
          <a:lstStyle/>
          <a:p>
            <a:pPr>
              <a:lnSpc>
                <a:spcPts val="5147"/>
              </a:lnSpc>
            </a:pPr>
            <a:r>
              <a:rPr lang="en-US" sz="3299">
                <a:solidFill>
                  <a:srgbClr val="000000"/>
                </a:solidFill>
                <a:latin typeface="DM Sans"/>
              </a:rPr>
              <a:t>ARRAYS</a:t>
            </a:r>
          </a:p>
        </p:txBody>
      </p:sp>
      <p:sp>
        <p:nvSpPr>
          <p:cNvPr name="TextBox 14" id="14"/>
          <p:cNvSpPr txBox="true"/>
          <p:nvPr/>
        </p:nvSpPr>
        <p:spPr>
          <a:xfrm rot="0">
            <a:off x="9671930" y="6400266"/>
            <a:ext cx="2747991" cy="558167"/>
          </a:xfrm>
          <a:prstGeom prst="rect">
            <a:avLst/>
          </a:prstGeom>
        </p:spPr>
        <p:txBody>
          <a:bodyPr anchor="t" rtlCol="false" tIns="0" lIns="0" bIns="0" rIns="0">
            <a:spAutoFit/>
          </a:bodyPr>
          <a:lstStyle/>
          <a:p>
            <a:pPr>
              <a:lnSpc>
                <a:spcPts val="4679"/>
              </a:lnSpc>
            </a:pPr>
            <a:r>
              <a:rPr lang="en-US" sz="2999">
                <a:solidFill>
                  <a:srgbClr val="000000"/>
                </a:solidFill>
                <a:latin typeface="DM Sans"/>
              </a:rPr>
              <a:t>STRUCT</a:t>
            </a:r>
          </a:p>
        </p:txBody>
      </p:sp>
      <p:sp>
        <p:nvSpPr>
          <p:cNvPr name="TextBox 15" id="15"/>
          <p:cNvSpPr txBox="true"/>
          <p:nvPr/>
        </p:nvSpPr>
        <p:spPr>
          <a:xfrm rot="0">
            <a:off x="13414442" y="6419316"/>
            <a:ext cx="2646492" cy="481204"/>
          </a:xfrm>
          <a:prstGeom prst="rect">
            <a:avLst/>
          </a:prstGeom>
        </p:spPr>
        <p:txBody>
          <a:bodyPr anchor="t" rtlCol="false" tIns="0" lIns="0" bIns="0" rIns="0">
            <a:spAutoFit/>
          </a:bodyPr>
          <a:lstStyle/>
          <a:p>
            <a:pPr>
              <a:lnSpc>
                <a:spcPts val="4055"/>
              </a:lnSpc>
            </a:pPr>
            <a:r>
              <a:rPr lang="en-US" sz="2599">
                <a:solidFill>
                  <a:srgbClr val="000000"/>
                </a:solidFill>
                <a:latin typeface="DM Sans"/>
              </a:rPr>
              <a:t>FILE HANDLING </a:t>
            </a:r>
          </a:p>
        </p:txBody>
      </p:sp>
      <p:sp>
        <p:nvSpPr>
          <p:cNvPr name="Freeform 16" id="16"/>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8" id="18"/>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9" id="19"/>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0" id="20"/>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1" id="21"/>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2" id="22"/>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3" id="23"/>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TextBox 3" id="3"/>
          <p:cNvSpPr txBox="true"/>
          <p:nvPr/>
        </p:nvSpPr>
        <p:spPr>
          <a:xfrm rot="0">
            <a:off x="4479871" y="1461710"/>
            <a:ext cx="10014901"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SUMMARY</a:t>
            </a:r>
          </a:p>
        </p:txBody>
      </p:sp>
      <p:sp>
        <p:nvSpPr>
          <p:cNvPr name="TextBox 4" id="4"/>
          <p:cNvSpPr txBox="true"/>
          <p:nvPr/>
        </p:nvSpPr>
        <p:spPr>
          <a:xfrm rot="0">
            <a:off x="2370579" y="2737122"/>
            <a:ext cx="14338114" cy="6380798"/>
          </a:xfrm>
          <a:prstGeom prst="rect">
            <a:avLst/>
          </a:prstGeom>
        </p:spPr>
        <p:txBody>
          <a:bodyPr anchor="t" rtlCol="false" tIns="0" lIns="0" bIns="0" rIns="0">
            <a:spAutoFit/>
          </a:bodyPr>
          <a:lstStyle/>
          <a:p>
            <a:pPr algn="ctr">
              <a:lnSpc>
                <a:spcPts val="2969"/>
              </a:lnSpc>
            </a:pPr>
          </a:p>
          <a:p>
            <a:pPr algn="just">
              <a:lnSpc>
                <a:spcPts val="3239"/>
              </a:lnSpc>
            </a:pPr>
            <a:r>
              <a:rPr lang="en-US" sz="2399" spc="143">
                <a:solidFill>
                  <a:srgbClr val="000000"/>
                </a:solidFill>
                <a:latin typeface="DM Sans"/>
              </a:rPr>
              <a:t>In conclusion, the Quiz Management System serves as a testament to the fusion of innovative technology and educational pedagogy, resulting in a transformative learning experience for both students and teachers. Through the adept utilization of fundamental programming concepts such as structs, arrays, and file handling, the system has achieved remarkable milestones, enhancing educational interactivity and promoting a dynamic, engaging, and user-friendly environment.</a:t>
            </a:r>
          </a:p>
          <a:p>
            <a:pPr algn="just">
              <a:lnSpc>
                <a:spcPts val="3509"/>
              </a:lnSpc>
            </a:pPr>
            <a:r>
              <a:rPr lang="en-US" sz="2599" spc="155">
                <a:solidFill>
                  <a:srgbClr val="000000"/>
                </a:solidFill>
                <a:latin typeface="DM Sans"/>
              </a:rPr>
              <a:t>One of the system's notable achievements lies in its robust user authentication mechanism, which ensures secure access control for students and teachers. By organizing user data within Student and Teacher structs and implementing secure file handling techniques, the system establishes a secure foundation. This not only instills confidence in users but also creates a trustworthy digital space where learning can flourish without concerns about data breaches or unauthorized access.</a:t>
            </a:r>
          </a:p>
          <a:p>
            <a:pPr algn="ctr" marL="0" indent="0" lvl="0">
              <a:lnSpc>
                <a:spcPts val="3914"/>
              </a:lnSpc>
              <a:spcBef>
                <a:spcPct val="0"/>
              </a:spcBef>
            </a:pP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DAFzpcqLvC4</dc:identifier>
  <dcterms:modified xsi:type="dcterms:W3CDTF">2011-08-01T06:04:30Z</dcterms:modified>
  <cp:revision>1</cp:revision>
  <dc:title>Blue Doodle Project Presentation</dc:title>
</cp:coreProperties>
</file>