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320" r:id="rId3"/>
    <p:sldId id="354" r:id="rId4"/>
    <p:sldId id="363" r:id="rId5"/>
    <p:sldId id="338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ck Ramakrishnan" initials="KR" lastIdx="1" clrIdx="0">
    <p:extLst>
      <p:ext uri="{19B8F6BF-5375-455C-9EA6-DF929625EA0E}">
        <p15:presenceInfo xmlns:p15="http://schemas.microsoft.com/office/powerpoint/2012/main" userId="S::kartickr@iisc.ac.in::e6e2544a-ac75-402b-af01-9ed694cac6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9AC12-B88B-C74B-AF36-BD5B1598F8DF}" v="16" dt="2021-05-09T14:45:17.248"/>
    <p1510:client id="{5242CB37-54BD-458B-9C8D-38DFAE18E2A8}" v="7215" dt="2021-05-10T01:22:22.992"/>
    <p1510:client id="{5890A2B5-1715-3C4C-8810-3B1FA15F4DBE}" v="882" dt="2021-05-09T14:57:10.420"/>
    <p1510:client id="{6015C89F-C0B6-0000-A2DA-8324F2FDB44C}" v="46" dt="2021-05-15T08:36:48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4983-9AF7-4B8D-9388-9AABEA642B1C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3527B-D152-4428-BB16-38B54CC26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83E-4259-4870-80E0-C9E3D551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901C-5B9E-4A9E-AC65-ED062ADA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44DF-A1BB-4BD2-8068-58244CF5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807C-2030-46A8-BF50-1F97164F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DFF7-5EC6-49C8-B325-4C07967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B89-D812-4DDB-BECC-C5A099C7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AEBA4-A0CA-41CE-AC4C-10B67570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289F-E87B-4776-96D1-45F0CF6C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CCAE-870A-46F4-B834-0EBFE2D6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A338-0C3C-4CE8-9F06-477C12C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F7D4E-DF63-42D6-AC96-CEE5C062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0CF0A-7E80-4080-85FA-97C5A81E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3CE2-212D-4734-9456-8DEBEC7C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63C1-7811-46C1-89A2-8AD3522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CB48-4604-40C0-A645-5664E6D7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4826-84BC-4A9E-8725-0191974B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82474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56E7-F331-4BC0-9454-0A12554A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0D1C-3B62-4DE0-9706-B77F119E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947C-A1D0-4EBB-9F1E-D2FAA207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8B3D-7EDA-4237-9673-0E3B8D80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CBCC8-24D5-401C-BEAD-E8B2161FF2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86"/>
          <a:stretch/>
        </p:blipFill>
        <p:spPr>
          <a:xfrm>
            <a:off x="9914052" y="29095"/>
            <a:ext cx="2277948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35FD-3B8E-4F7B-9499-FEA81AF2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57D5-6F60-4881-91A4-2240FFB1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5E9E-3F5C-4309-98D7-C5D942B5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BAC5-54AF-4B94-8E11-839EBD28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97F7-F8AD-427B-9DDB-CF89511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F7E2-5431-4624-A298-086FA36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AE66-2794-4F0A-88C2-BA0E24BE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0C3-3829-4EBA-93AE-E0584D61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A49C1-20A6-4AEA-95DE-18E0C6F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6CD08-E8F3-4107-967A-EE734374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2F6C-B789-4072-B4FA-050CFB0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3953-4EAE-43DD-BDF6-6542AD64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FFA5-016A-46C8-83EC-4DB0ECD1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5C3B7-A45F-4E6D-BA6C-219D5FFB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43FE2-F8C2-42A4-99D1-F5706471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0E03-D087-41F4-99C7-9C1461907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A04F-E2CF-4B50-9BE7-DEDE3344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4FF8F-062E-4849-8FBE-6F2F50E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1728D-3961-4131-9CD8-F17230B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9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1963-E6F5-4147-BCEA-F5D09679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763DF-7BBD-4B78-8CB4-8B63EC7A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0324-9404-4B06-B8BF-FFA5E9D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AE6AF-3136-4F14-8B2A-F9DCB0B6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6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3A62-A893-4530-B43A-7C681D9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FA6C-E6E7-4C74-9D98-A8BA54B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F3FD-1D72-4339-93AA-9D171117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9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0D8-DCC1-465E-B33F-25129550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1C57-5D5F-4914-937F-350A98FA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FD9B-E9DC-4504-94E8-10FEFE69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A0DC9-C2A3-4892-AF00-93E3206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9CEB-563E-43D3-BD1B-FB9C9EE0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8021E-5763-4C18-BA70-6E86BA11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B06-88E0-40F2-9DB2-D6EB106A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D251-5DBF-46C4-90CE-987F931A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5146B-39F3-4106-8957-0517052F3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4115-98E9-4CD2-A665-F0E41713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2792-CD26-4D4F-8ED5-92C8284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ED50-AE61-4558-A4C1-9B6E34B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D04D1-F21E-4FD7-9F23-C7F1B5A9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1742-C829-4EA7-BC71-890975A9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8C7A-381E-42D0-A70A-0078EE2A2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361A-BDAD-49B4-8FA4-D58DB59E1DE8}" type="datetimeFigureOut">
              <a:rPr lang="en-IN" smtClean="0"/>
              <a:t>03/10/22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89E7-A9DB-4721-9E33-DEBC6A2C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2048-635F-432E-8663-AF6A4A478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FA15-2178-49D3-9025-D316BF79D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lower-blue-iris-summer-garden-2517562/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Iris_versicolor_3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en.wikipedia.org/wiki/Iris_virginic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27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jpeg"/><Relationship Id="rId12" Type="http://schemas.openxmlformats.org/officeDocument/2006/relationships/image" Target="../media/image226.png"/><Relationship Id="rId2" Type="http://schemas.openxmlformats.org/officeDocument/2006/relationships/hyperlink" Target="http://en.wikipedia.org/wiki/File:Iris_versicolor_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ris_virginica" TargetMode="External"/><Relationship Id="rId11" Type="http://schemas.openxmlformats.org/officeDocument/2006/relationships/image" Target="../media/image225.png"/><Relationship Id="rId5" Type="http://schemas.openxmlformats.org/officeDocument/2006/relationships/image" Target="../media/image9.jpeg"/><Relationship Id="rId15" Type="http://schemas.openxmlformats.org/officeDocument/2006/relationships/image" Target="../media/image229.png"/><Relationship Id="rId10" Type="http://schemas.openxmlformats.org/officeDocument/2006/relationships/image" Target="../media/image12.emf"/><Relationship Id="rId4" Type="http://schemas.openxmlformats.org/officeDocument/2006/relationships/image" Target="../media/image8.png"/><Relationship Id="rId9" Type="http://schemas.openxmlformats.org/officeDocument/2006/relationships/hyperlink" Target="https://pixabay.com/en/flower-blue-iris-summer-garden-2517562/" TargetMode="External"/><Relationship Id="rId14" Type="http://schemas.openxmlformats.org/officeDocument/2006/relationships/image" Target="../media/image2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lower-blue-iris-summer-garden-2517562/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en.wikipedia.org/wiki/File:Iris_versicolor_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en.wikipedia.org/wiki/Iris_virginica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Iris_versicolor_3.jp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Close up of a red, blue and orange LED screen">
            <a:extLst>
              <a:ext uri="{FF2B5EF4-FFF2-40B4-BE49-F238E27FC236}">
                <a16:creationId xmlns:a16="http://schemas.microsoft.com/office/drawing/2014/main" id="{D1D93E49-F2E7-48D7-9DF4-2947604BB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DE36B-1795-4062-9C3B-DC70E085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9590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Singular Value Decomposition Applications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1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23047-20ED-4359-B602-4C550D712D19}"/>
              </a:ext>
            </a:extLst>
          </p:cNvPr>
          <p:cNvSpPr/>
          <p:nvPr/>
        </p:nvSpPr>
        <p:spPr>
          <a:xfrm>
            <a:off x="90000" y="900000"/>
            <a:ext cx="2711395" cy="4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Image Compression</a:t>
            </a:r>
            <a:endParaRPr lang="en-IN" i="1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1379208-916E-47BB-9805-F046B8E302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710" y="3917462"/>
            <a:ext cx="2323673" cy="216100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A1E315-4D62-4B5C-9156-1B13F451BA7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72945" y="3925746"/>
            <a:ext cx="2323673" cy="2161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ECF46-6A39-440F-819B-4781436D06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0233" y="3926752"/>
            <a:ext cx="2325600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49428D-0EDB-4455-BB02-C50901FB587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30" y="3925746"/>
            <a:ext cx="2323673" cy="2161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AF9126-49BC-418E-8DE5-DC816BCDB94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711395" y="3925746"/>
            <a:ext cx="2323673" cy="21610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F07015-6E58-400B-A65D-439C8AD0F18A}"/>
              </a:ext>
            </a:extLst>
          </p:cNvPr>
          <p:cNvSpPr/>
          <p:nvPr/>
        </p:nvSpPr>
        <p:spPr>
          <a:xfrm>
            <a:off x="822036" y="3565236"/>
            <a:ext cx="1394691" cy="25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</a:rPr>
              <a:t>Original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17EC9E-517B-49F9-8179-88837A864277}"/>
              </a:ext>
            </a:extLst>
          </p:cNvPr>
          <p:cNvSpPr/>
          <p:nvPr/>
        </p:nvSpPr>
        <p:spPr>
          <a:xfrm>
            <a:off x="3287418" y="3565234"/>
            <a:ext cx="1394691" cy="25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</a:rPr>
              <a:t>Rank 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EB5F56-C74D-42E8-8F56-942AD28DD956}"/>
              </a:ext>
            </a:extLst>
          </p:cNvPr>
          <p:cNvSpPr/>
          <p:nvPr/>
        </p:nvSpPr>
        <p:spPr>
          <a:xfrm>
            <a:off x="5615709" y="3565236"/>
            <a:ext cx="1394691" cy="25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</a:rPr>
              <a:t>Rank 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AFA49C-1617-470B-8F2D-F6B2256D242E}"/>
              </a:ext>
            </a:extLst>
          </p:cNvPr>
          <p:cNvSpPr/>
          <p:nvPr/>
        </p:nvSpPr>
        <p:spPr>
          <a:xfrm>
            <a:off x="8009144" y="3565236"/>
            <a:ext cx="1394691" cy="25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</a:rPr>
              <a:t>Rank 25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35D9D8-E3BF-4E44-A36F-A672AA544EF2}"/>
              </a:ext>
            </a:extLst>
          </p:cNvPr>
          <p:cNvSpPr/>
          <p:nvPr/>
        </p:nvSpPr>
        <p:spPr>
          <a:xfrm>
            <a:off x="10337435" y="3565235"/>
            <a:ext cx="1394691" cy="25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</a:rPr>
              <a:t>Rank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612D380B-0443-4311-BB21-91EE1BFF8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41" y="1544555"/>
                <a:ext cx="11956114" cy="5013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/>
              </a:p>
              <a:p>
                <a:r>
                  <a:rPr lang="en-IN" b="1" u="sng"/>
                  <a:t>Total Saving: </a:t>
                </a:r>
                <a:r>
                  <a:rPr lang="en-IN"/>
                  <a:t>Original A requires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b="1">
                    <a:solidFill>
                      <a:srgbClr val="002060"/>
                    </a:solidFill>
                  </a:rPr>
                  <a:t>  </a:t>
                </a:r>
                <a:r>
                  <a:rPr lang="en-IN"/>
                  <a:t>storage , reduced to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/>
              </a:p>
              <a:p>
                <a:pPr lvl="1"/>
                <a:endParaRPr lang="en-IN"/>
              </a:p>
              <a:p>
                <a:pPr lvl="1"/>
                <a:endParaRPr lang="en-IN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IN" b="1"/>
              </a:p>
              <a:p>
                <a:pPr marL="457200" lvl="1" indent="0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612D380B-0443-4311-BB21-91EE1BFF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" y="1544555"/>
                <a:ext cx="11956114" cy="5013264"/>
              </a:xfrm>
              <a:prstGeom prst="rect">
                <a:avLst/>
              </a:prstGeom>
              <a:blipFill>
                <a:blip r:embed="rId7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A056988B-4409-4803-A3B2-1AE47A9055E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76333" cy="73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>
                <a:cs typeface="Calibri Light" panose="020F0302020204030204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62711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23047-20ED-4359-B602-4C550D712D19}"/>
              </a:ext>
            </a:extLst>
          </p:cNvPr>
          <p:cNvSpPr/>
          <p:nvPr/>
        </p:nvSpPr>
        <p:spPr>
          <a:xfrm>
            <a:off x="90000" y="900000"/>
            <a:ext cx="2711395" cy="4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Fischer Iris Dataset</a:t>
            </a:r>
            <a:endParaRPr lang="en-IN" i="1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2D380B-0443-4311-BB21-91EE1BFF8C3E}"/>
              </a:ext>
            </a:extLst>
          </p:cNvPr>
          <p:cNvSpPr txBox="1">
            <a:spLocks/>
          </p:cNvSpPr>
          <p:nvPr/>
        </p:nvSpPr>
        <p:spPr>
          <a:xfrm>
            <a:off x="65841" y="1544555"/>
            <a:ext cx="11956114" cy="501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65800E-E632-4794-8166-8118333C686B}"/>
              </a:ext>
            </a:extLst>
          </p:cNvPr>
          <p:cNvSpPr/>
          <p:nvPr/>
        </p:nvSpPr>
        <p:spPr>
          <a:xfrm>
            <a:off x="0" y="6494255"/>
            <a:ext cx="7368466" cy="32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err="1"/>
              <a:t>DataSource</a:t>
            </a:r>
            <a:r>
              <a:rPr lang="en-IN"/>
              <a:t>: https://</a:t>
            </a:r>
            <a:r>
              <a:rPr lang="en-IN" err="1"/>
              <a:t>archive.ics.uci.edu</a:t>
            </a:r>
            <a:r>
              <a:rPr lang="en-IN"/>
              <a:t>/ml/machine-learning-databases/iris/</a:t>
            </a:r>
            <a:endParaRPr lang="en-IN" u="sng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2726EE-21E2-4C3E-8274-48E90FC6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0" y="1481262"/>
            <a:ext cx="5102077" cy="4827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Imagine you are in a valley of Iris flowers.</a:t>
            </a:r>
          </a:p>
          <a:p>
            <a:pPr marL="0" indent="0">
              <a:buNone/>
            </a:pPr>
            <a:r>
              <a:rPr lang="en-IN"/>
              <a:t>You observe that there are some difference between the flowers shapes</a:t>
            </a:r>
          </a:p>
          <a:p>
            <a:pPr marL="0" indent="0">
              <a:buNone/>
            </a:pPr>
            <a:r>
              <a:rPr lang="en-IN"/>
              <a:t>	sepal length</a:t>
            </a:r>
          </a:p>
          <a:p>
            <a:pPr marL="0" indent="0">
              <a:buNone/>
            </a:pPr>
            <a:r>
              <a:rPr lang="en-IN"/>
              <a:t>	sepal width</a:t>
            </a:r>
          </a:p>
          <a:p>
            <a:pPr marL="0" indent="0">
              <a:buNone/>
            </a:pPr>
            <a:r>
              <a:rPr lang="en-IN"/>
              <a:t>	petal length</a:t>
            </a:r>
          </a:p>
          <a:p>
            <a:pPr marL="0" indent="0">
              <a:buNone/>
            </a:pPr>
            <a:r>
              <a:rPr lang="en-IN"/>
              <a:t>	petal width</a:t>
            </a:r>
          </a:p>
          <a:p>
            <a:pPr marL="0" indent="0">
              <a:buNone/>
            </a:pPr>
            <a:r>
              <a:rPr lang="en-IN"/>
              <a:t>How do you classify them?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718E2-4A26-45C9-A13B-815F818F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21386"/>
            <a:ext cx="6904595" cy="3642249"/>
          </a:xfrm>
          <a:prstGeom prst="rect">
            <a:avLst/>
          </a:prstGeom>
          <a:ln w="28575"/>
        </p:spPr>
      </p:pic>
      <p:pic>
        <p:nvPicPr>
          <p:cNvPr id="12" name="Picture 11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BABE2C06-5C60-4891-8B03-A661735F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4358" y="4626927"/>
            <a:ext cx="2200548" cy="19608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20F8D686-BF14-4790-A093-760ED5DD1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01138" y="4657579"/>
            <a:ext cx="2200548" cy="180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A purple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335F1644-F818-466C-9D28-D2225A29E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54967" y="4626927"/>
            <a:ext cx="2213499" cy="18169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89329-5363-4FD1-B018-36E25587EE39}"/>
              </a:ext>
            </a:extLst>
          </p:cNvPr>
          <p:cNvGrpSpPr/>
          <p:nvPr/>
        </p:nvGrpSpPr>
        <p:grpSpPr>
          <a:xfrm>
            <a:off x="5154967" y="3038475"/>
            <a:ext cx="2223214" cy="1588452"/>
            <a:chOff x="5154967" y="3038475"/>
            <a:chExt cx="2223214" cy="15884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0E3360-E312-4E1E-8BAB-6F1AC0E7AA82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D650B-C2F8-44B7-94C4-37ED7AF72C7E}"/>
                </a:ext>
              </a:extLst>
            </p:cNvPr>
            <p:cNvCxnSpPr/>
            <p:nvPr/>
          </p:nvCxnSpPr>
          <p:spPr>
            <a:xfrm flipH="1">
              <a:off x="5154967" y="3286430"/>
              <a:ext cx="1023332" cy="131055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E5C841-5269-4D48-86C0-6F495C98AF8C}"/>
                </a:ext>
              </a:extLst>
            </p:cNvPr>
            <p:cNvCxnSpPr/>
            <p:nvPr/>
          </p:nvCxnSpPr>
          <p:spPr>
            <a:xfrm>
              <a:off x="6448425" y="3276600"/>
              <a:ext cx="929756" cy="1350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FDF341-FDFD-434E-BA42-D6E7CDDE8E12}"/>
              </a:ext>
            </a:extLst>
          </p:cNvPr>
          <p:cNvGrpSpPr/>
          <p:nvPr/>
        </p:nvGrpSpPr>
        <p:grpSpPr>
          <a:xfrm>
            <a:off x="7481014" y="3107558"/>
            <a:ext cx="2220672" cy="1550021"/>
            <a:chOff x="5201674" y="3038475"/>
            <a:chExt cx="2176507" cy="15884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BD6188-048E-4F5D-8FF1-EB527E035CC1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DE0134-8389-405B-B14E-940AE0194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674" y="3286430"/>
              <a:ext cx="976625" cy="12714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11FFC6-BE30-4130-B015-277D9431814C}"/>
                </a:ext>
              </a:extLst>
            </p:cNvPr>
            <p:cNvCxnSpPr/>
            <p:nvPr/>
          </p:nvCxnSpPr>
          <p:spPr>
            <a:xfrm>
              <a:off x="6448425" y="3276600"/>
              <a:ext cx="929756" cy="1350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C2778-DCE7-4538-84C9-68D71F9EA03A}"/>
              </a:ext>
            </a:extLst>
          </p:cNvPr>
          <p:cNvGrpSpPr/>
          <p:nvPr/>
        </p:nvGrpSpPr>
        <p:grpSpPr>
          <a:xfrm>
            <a:off x="9834359" y="2076805"/>
            <a:ext cx="2200547" cy="2550122"/>
            <a:chOff x="5281172" y="3038475"/>
            <a:chExt cx="2156782" cy="26133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B60F58-EB53-4EE9-A028-DE71D8D4CED7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2F8C51-5075-4432-BDB0-B775A525E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172" y="3286430"/>
              <a:ext cx="897127" cy="23277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379ED8-CDEA-47CE-A33B-E33D3051B27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425" y="3276600"/>
              <a:ext cx="989529" cy="23752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BD6C1-39EF-4EA5-BB6B-080D7340719A}"/>
              </a:ext>
            </a:extLst>
          </p:cNvPr>
          <p:cNvCxnSpPr>
            <a:cxnSpLocks/>
          </p:cNvCxnSpPr>
          <p:nvPr/>
        </p:nvCxnSpPr>
        <p:spPr>
          <a:xfrm flipH="1" flipV="1">
            <a:off x="8586609" y="5626125"/>
            <a:ext cx="307243" cy="2476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9417F6-6329-480E-BB19-0495DFA11D3B}"/>
              </a:ext>
            </a:extLst>
          </p:cNvPr>
          <p:cNvCxnSpPr>
            <a:cxnSpLocks/>
          </p:cNvCxnSpPr>
          <p:nvPr/>
        </p:nvCxnSpPr>
        <p:spPr>
          <a:xfrm flipH="1">
            <a:off x="8665698" y="5654667"/>
            <a:ext cx="174732" cy="161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C7E1B-A70A-434E-B008-0EF96AA683E1}"/>
              </a:ext>
            </a:extLst>
          </p:cNvPr>
          <p:cNvCxnSpPr>
            <a:cxnSpLocks/>
          </p:cNvCxnSpPr>
          <p:nvPr/>
        </p:nvCxnSpPr>
        <p:spPr>
          <a:xfrm flipH="1">
            <a:off x="7792546" y="5654667"/>
            <a:ext cx="781112" cy="2926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D89DF8A-8534-48CE-8481-B7FBF7F595E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76333" cy="73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>
                <a:cs typeface="Calibri Light" panose="020F0302020204030204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530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23047-20ED-4359-B602-4C550D712D19}"/>
              </a:ext>
            </a:extLst>
          </p:cNvPr>
          <p:cNvSpPr/>
          <p:nvPr/>
        </p:nvSpPr>
        <p:spPr>
          <a:xfrm>
            <a:off x="90000" y="900000"/>
            <a:ext cx="2711395" cy="4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Fischer Iris Dataset</a:t>
            </a:r>
            <a:endParaRPr lang="en-IN" i="1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2D380B-0443-4311-BB21-91EE1BFF8C3E}"/>
              </a:ext>
            </a:extLst>
          </p:cNvPr>
          <p:cNvSpPr txBox="1">
            <a:spLocks/>
          </p:cNvSpPr>
          <p:nvPr/>
        </p:nvSpPr>
        <p:spPr>
          <a:xfrm>
            <a:off x="65841" y="1544555"/>
            <a:ext cx="11956114" cy="501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65800E-E632-4794-8166-8118333C686B}"/>
              </a:ext>
            </a:extLst>
          </p:cNvPr>
          <p:cNvSpPr/>
          <p:nvPr/>
        </p:nvSpPr>
        <p:spPr>
          <a:xfrm>
            <a:off x="0" y="6494255"/>
            <a:ext cx="7368466" cy="32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err="1"/>
              <a:t>DataSource</a:t>
            </a:r>
            <a:r>
              <a:rPr lang="en-IN"/>
              <a:t>: https://archive.ics.uci.edu/ml/machine-learning-databases/iris/</a:t>
            </a:r>
            <a:endParaRPr lang="en-IN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8077-79E4-4376-9264-D9D3A1A2DBD8}"/>
              </a:ext>
            </a:extLst>
          </p:cNvPr>
          <p:cNvSpPr txBox="1"/>
          <p:nvPr/>
        </p:nvSpPr>
        <p:spPr>
          <a:xfrm>
            <a:off x="1674000" y="700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://en.wikipedia.org/wiki/File:Iris_versicolor_3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718E2-4A26-45C9-A13B-815F818F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921386"/>
            <a:ext cx="6904595" cy="3642249"/>
          </a:xfrm>
          <a:prstGeom prst="rect">
            <a:avLst/>
          </a:prstGeom>
          <a:ln w="28575"/>
        </p:spPr>
      </p:pic>
      <p:pic>
        <p:nvPicPr>
          <p:cNvPr id="12" name="Picture 11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BABE2C06-5C60-4891-8B03-A661735FD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4358" y="4626927"/>
            <a:ext cx="2200548" cy="19608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20F8D686-BF14-4790-A093-760ED5DD1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7501138" y="4657579"/>
            <a:ext cx="2200548" cy="180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A purple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335F1644-F818-466C-9D28-D2225A29E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54967" y="4626927"/>
            <a:ext cx="2213499" cy="18169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89329-5363-4FD1-B018-36E25587EE39}"/>
              </a:ext>
            </a:extLst>
          </p:cNvPr>
          <p:cNvGrpSpPr/>
          <p:nvPr/>
        </p:nvGrpSpPr>
        <p:grpSpPr>
          <a:xfrm>
            <a:off x="5154967" y="3038475"/>
            <a:ext cx="2223214" cy="1588452"/>
            <a:chOff x="5154967" y="3038475"/>
            <a:chExt cx="2223214" cy="15884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0E3360-E312-4E1E-8BAB-6F1AC0E7AA82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D650B-C2F8-44B7-94C4-37ED7AF72C7E}"/>
                </a:ext>
              </a:extLst>
            </p:cNvPr>
            <p:cNvCxnSpPr/>
            <p:nvPr/>
          </p:nvCxnSpPr>
          <p:spPr>
            <a:xfrm flipH="1">
              <a:off x="5154967" y="3286430"/>
              <a:ext cx="1023332" cy="131055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E5C841-5269-4D48-86C0-6F495C98AF8C}"/>
                </a:ext>
              </a:extLst>
            </p:cNvPr>
            <p:cNvCxnSpPr/>
            <p:nvPr/>
          </p:nvCxnSpPr>
          <p:spPr>
            <a:xfrm>
              <a:off x="6448425" y="3276600"/>
              <a:ext cx="929756" cy="1350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FDF341-FDFD-434E-BA42-D6E7CDDE8E12}"/>
              </a:ext>
            </a:extLst>
          </p:cNvPr>
          <p:cNvGrpSpPr/>
          <p:nvPr/>
        </p:nvGrpSpPr>
        <p:grpSpPr>
          <a:xfrm>
            <a:off x="7481014" y="3107558"/>
            <a:ext cx="2220672" cy="1550021"/>
            <a:chOff x="5201674" y="3038475"/>
            <a:chExt cx="2176507" cy="15884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BD6188-048E-4F5D-8FF1-EB527E035CC1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DE0134-8389-405B-B14E-940AE0194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674" y="3286430"/>
              <a:ext cx="976625" cy="12714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11FFC6-BE30-4130-B015-277D9431814C}"/>
                </a:ext>
              </a:extLst>
            </p:cNvPr>
            <p:cNvCxnSpPr/>
            <p:nvPr/>
          </p:nvCxnSpPr>
          <p:spPr>
            <a:xfrm>
              <a:off x="6448425" y="3276600"/>
              <a:ext cx="929756" cy="1350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C2778-DCE7-4538-84C9-68D71F9EA03A}"/>
              </a:ext>
            </a:extLst>
          </p:cNvPr>
          <p:cNvGrpSpPr/>
          <p:nvPr/>
        </p:nvGrpSpPr>
        <p:grpSpPr>
          <a:xfrm>
            <a:off x="9834359" y="2076805"/>
            <a:ext cx="2200547" cy="2550122"/>
            <a:chOff x="5281172" y="3038475"/>
            <a:chExt cx="2156782" cy="26133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B60F58-EB53-4EE9-A028-DE71D8D4CED7}"/>
                </a:ext>
              </a:extLst>
            </p:cNvPr>
            <p:cNvSpPr/>
            <p:nvPr/>
          </p:nvSpPr>
          <p:spPr>
            <a:xfrm>
              <a:off x="6191250" y="3038475"/>
              <a:ext cx="257175" cy="238125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2F8C51-5075-4432-BDB0-B775A525E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172" y="3286430"/>
              <a:ext cx="897127" cy="232772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379ED8-CDEA-47CE-A33B-E33D3051B27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425" y="3276600"/>
              <a:ext cx="989529" cy="23752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BD6C1-39EF-4EA5-BB6B-080D7340719A}"/>
              </a:ext>
            </a:extLst>
          </p:cNvPr>
          <p:cNvCxnSpPr>
            <a:cxnSpLocks/>
          </p:cNvCxnSpPr>
          <p:nvPr/>
        </p:nvCxnSpPr>
        <p:spPr>
          <a:xfrm flipH="1" flipV="1">
            <a:off x="8586609" y="5626125"/>
            <a:ext cx="307243" cy="2476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9417F6-6329-480E-BB19-0495DFA11D3B}"/>
              </a:ext>
            </a:extLst>
          </p:cNvPr>
          <p:cNvCxnSpPr>
            <a:cxnSpLocks/>
          </p:cNvCxnSpPr>
          <p:nvPr/>
        </p:nvCxnSpPr>
        <p:spPr>
          <a:xfrm flipH="1">
            <a:off x="8665698" y="5654667"/>
            <a:ext cx="174732" cy="161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C7E1B-A70A-434E-B008-0EF96AA683E1}"/>
              </a:ext>
            </a:extLst>
          </p:cNvPr>
          <p:cNvCxnSpPr>
            <a:cxnSpLocks/>
          </p:cNvCxnSpPr>
          <p:nvPr/>
        </p:nvCxnSpPr>
        <p:spPr>
          <a:xfrm flipH="1">
            <a:off x="7792546" y="5654667"/>
            <a:ext cx="781112" cy="2926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061F17-84B4-47E4-89D6-C884CA6B9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090" y="2102573"/>
            <a:ext cx="3057331" cy="428218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C3E94A9-14AA-47A6-B0A6-091031209C54}"/>
              </a:ext>
            </a:extLst>
          </p:cNvPr>
          <p:cNvGrpSpPr/>
          <p:nvPr/>
        </p:nvGrpSpPr>
        <p:grpSpPr>
          <a:xfrm>
            <a:off x="873750" y="1948732"/>
            <a:ext cx="800250" cy="4515142"/>
            <a:chOff x="873750" y="1948732"/>
            <a:chExt cx="800250" cy="451514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B311E8-F2A6-451D-897D-1184305482D8}"/>
                </a:ext>
              </a:extLst>
            </p:cNvPr>
            <p:cNvCxnSpPr>
              <a:cxnSpLocks/>
            </p:cNvCxnSpPr>
            <p:nvPr/>
          </p:nvCxnSpPr>
          <p:spPr>
            <a:xfrm>
              <a:off x="873750" y="1948732"/>
              <a:ext cx="0" cy="4515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93E838-E52A-43F3-8DF7-325CF67BC72E}"/>
                </a:ext>
              </a:extLst>
            </p:cNvPr>
            <p:cNvCxnSpPr/>
            <p:nvPr/>
          </p:nvCxnSpPr>
          <p:spPr>
            <a:xfrm>
              <a:off x="896645" y="1970843"/>
              <a:ext cx="5948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6B1185-3769-4F34-A2E6-FAA81D3DC050}"/>
                </a:ext>
              </a:extLst>
            </p:cNvPr>
            <p:cNvCxnSpPr/>
            <p:nvPr/>
          </p:nvCxnSpPr>
          <p:spPr>
            <a:xfrm>
              <a:off x="873750" y="6443853"/>
              <a:ext cx="8002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1F1C8B-1B6C-4F58-895A-C0A452102FD4}"/>
              </a:ext>
            </a:extLst>
          </p:cNvPr>
          <p:cNvCxnSpPr>
            <a:cxnSpLocks/>
          </p:cNvCxnSpPr>
          <p:nvPr/>
        </p:nvCxnSpPr>
        <p:spPr>
          <a:xfrm>
            <a:off x="2750644" y="1986095"/>
            <a:ext cx="0" cy="45151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44FBF1-91D0-4535-B0ED-0FFF3CD3802E}"/>
              </a:ext>
            </a:extLst>
          </p:cNvPr>
          <p:cNvGrpSpPr/>
          <p:nvPr/>
        </p:nvGrpSpPr>
        <p:grpSpPr>
          <a:xfrm flipH="1">
            <a:off x="3565140" y="1979113"/>
            <a:ext cx="800250" cy="4515142"/>
            <a:chOff x="873750" y="1948732"/>
            <a:chExt cx="800250" cy="451514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59A0CC-1D02-4496-8FD2-3A08006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50" y="1948732"/>
              <a:ext cx="0" cy="4515142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9C7832-60A7-4209-845B-1604A4A34817}"/>
                </a:ext>
              </a:extLst>
            </p:cNvPr>
            <p:cNvCxnSpPr/>
            <p:nvPr/>
          </p:nvCxnSpPr>
          <p:spPr>
            <a:xfrm>
              <a:off x="896645" y="1970843"/>
              <a:ext cx="594804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9CE7B6-9846-44F1-A012-5CBDB824C9F5}"/>
                </a:ext>
              </a:extLst>
            </p:cNvPr>
            <p:cNvCxnSpPr/>
            <p:nvPr/>
          </p:nvCxnSpPr>
          <p:spPr>
            <a:xfrm>
              <a:off x="873750" y="6443853"/>
              <a:ext cx="80025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289466-D9B8-48A9-B5C7-8BF4FB0CE889}"/>
              </a:ext>
            </a:extLst>
          </p:cNvPr>
          <p:cNvGrpSpPr/>
          <p:nvPr/>
        </p:nvGrpSpPr>
        <p:grpSpPr>
          <a:xfrm flipH="1">
            <a:off x="1950393" y="1979113"/>
            <a:ext cx="800250" cy="4515142"/>
            <a:chOff x="873750" y="1948732"/>
            <a:chExt cx="800250" cy="451514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A9BB0A-0A25-4DB0-BF70-6CFA5EB4DE70}"/>
                </a:ext>
              </a:extLst>
            </p:cNvPr>
            <p:cNvCxnSpPr>
              <a:cxnSpLocks/>
            </p:cNvCxnSpPr>
            <p:nvPr/>
          </p:nvCxnSpPr>
          <p:spPr>
            <a:xfrm>
              <a:off x="873750" y="1948732"/>
              <a:ext cx="0" cy="4515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C9DF03-803E-4C21-BEA0-CA155ED35197}"/>
                </a:ext>
              </a:extLst>
            </p:cNvPr>
            <p:cNvCxnSpPr/>
            <p:nvPr/>
          </p:nvCxnSpPr>
          <p:spPr>
            <a:xfrm>
              <a:off x="896645" y="1970843"/>
              <a:ext cx="5948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936676-DA29-4DBB-8863-01B6FF97A87F}"/>
                </a:ext>
              </a:extLst>
            </p:cNvPr>
            <p:cNvCxnSpPr/>
            <p:nvPr/>
          </p:nvCxnSpPr>
          <p:spPr>
            <a:xfrm>
              <a:off x="873750" y="6443853"/>
              <a:ext cx="8002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B02874-EEA1-4AA9-80AD-DC8115C34BE9}"/>
              </a:ext>
            </a:extLst>
          </p:cNvPr>
          <p:cNvGrpSpPr/>
          <p:nvPr/>
        </p:nvGrpSpPr>
        <p:grpSpPr>
          <a:xfrm>
            <a:off x="2799069" y="1962840"/>
            <a:ext cx="800250" cy="4515142"/>
            <a:chOff x="873750" y="1948732"/>
            <a:chExt cx="800250" cy="451514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C3C61B-7430-488B-97A0-9A1D8291F5C1}"/>
                </a:ext>
              </a:extLst>
            </p:cNvPr>
            <p:cNvCxnSpPr>
              <a:cxnSpLocks/>
            </p:cNvCxnSpPr>
            <p:nvPr/>
          </p:nvCxnSpPr>
          <p:spPr>
            <a:xfrm>
              <a:off x="873750" y="1948732"/>
              <a:ext cx="0" cy="4515142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3551E12-0AFD-408B-8160-2FB4BBA77FAF}"/>
                </a:ext>
              </a:extLst>
            </p:cNvPr>
            <p:cNvCxnSpPr/>
            <p:nvPr/>
          </p:nvCxnSpPr>
          <p:spPr>
            <a:xfrm>
              <a:off x="896645" y="1970843"/>
              <a:ext cx="594804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3918F7-DE48-4203-9F9E-F19D0D03446F}"/>
                </a:ext>
              </a:extLst>
            </p:cNvPr>
            <p:cNvCxnSpPr/>
            <p:nvPr/>
          </p:nvCxnSpPr>
          <p:spPr>
            <a:xfrm>
              <a:off x="873750" y="6443853"/>
              <a:ext cx="80025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046652-06B1-432B-B892-65F297E25BDA}"/>
              </a:ext>
            </a:extLst>
          </p:cNvPr>
          <p:cNvCxnSpPr>
            <a:cxnSpLocks/>
          </p:cNvCxnSpPr>
          <p:nvPr/>
        </p:nvCxnSpPr>
        <p:spPr>
          <a:xfrm>
            <a:off x="2799069" y="1882066"/>
            <a:ext cx="14262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FFA591-21E8-42A1-ADA2-58A66062073E}"/>
                  </a:ext>
                </a:extLst>
              </p:cNvPr>
              <p:cNvSpPr/>
              <p:nvPr/>
            </p:nvSpPr>
            <p:spPr>
              <a:xfrm>
                <a:off x="1273875" y="1502700"/>
                <a:ext cx="985422" cy="279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FFA591-21E8-42A1-ADA2-58A660620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75" y="1502700"/>
                <a:ext cx="985422" cy="279178"/>
              </a:xfrm>
              <a:prstGeom prst="rect">
                <a:avLst/>
              </a:prstGeom>
              <a:blipFill>
                <a:blip r:embed="rId1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110E8A-3083-482E-8F63-02D47A14405E}"/>
              </a:ext>
            </a:extLst>
          </p:cNvPr>
          <p:cNvCxnSpPr>
            <a:cxnSpLocks/>
          </p:cNvCxnSpPr>
          <p:nvPr/>
        </p:nvCxnSpPr>
        <p:spPr>
          <a:xfrm>
            <a:off x="716036" y="2102573"/>
            <a:ext cx="0" cy="437166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528B758-3370-4D9F-9318-CAC0FB86124A}"/>
                  </a:ext>
                </a:extLst>
              </p:cNvPr>
              <p:cNvSpPr/>
              <p:nvPr/>
            </p:nvSpPr>
            <p:spPr>
              <a:xfrm rot="16200000">
                <a:off x="-67300" y="3675776"/>
                <a:ext cx="985422" cy="279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𝟏𝟓𝟎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528B758-3370-4D9F-9318-CAC0FB861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7300" y="3675776"/>
                <a:ext cx="985422" cy="279178"/>
              </a:xfrm>
              <a:prstGeom prst="rect">
                <a:avLst/>
              </a:prstGeom>
              <a:blipFill>
                <a:blip r:embed="rId12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508B10-70D0-4E7D-9CE4-F33E3C36A80B}"/>
              </a:ext>
            </a:extLst>
          </p:cNvPr>
          <p:cNvCxnSpPr>
            <a:cxnSpLocks/>
          </p:cNvCxnSpPr>
          <p:nvPr/>
        </p:nvCxnSpPr>
        <p:spPr>
          <a:xfrm>
            <a:off x="4604640" y="2076805"/>
            <a:ext cx="0" cy="108073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69F2144-B114-4444-AB6E-AA27520269AA}"/>
                  </a:ext>
                </a:extLst>
              </p:cNvPr>
              <p:cNvSpPr/>
              <p:nvPr/>
            </p:nvSpPr>
            <p:spPr>
              <a:xfrm rot="16200000">
                <a:off x="4371008" y="2452574"/>
                <a:ext cx="985422" cy="279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69F2144-B114-4444-AB6E-AA2752026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71008" y="2452574"/>
                <a:ext cx="985422" cy="279178"/>
              </a:xfrm>
              <a:prstGeom prst="rect">
                <a:avLst/>
              </a:prstGeom>
              <a:blipFill>
                <a:blip r:embed="rId1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07F284-A1E0-4482-9FDB-DE35942A121F}"/>
              </a:ext>
            </a:extLst>
          </p:cNvPr>
          <p:cNvCxnSpPr>
            <a:cxnSpLocks/>
          </p:cNvCxnSpPr>
          <p:nvPr/>
        </p:nvCxnSpPr>
        <p:spPr>
          <a:xfrm flipH="1">
            <a:off x="4569174" y="3198750"/>
            <a:ext cx="0" cy="1709704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E15BF2-444C-4192-8551-2D0C1C3DA615}"/>
                  </a:ext>
                </a:extLst>
              </p:cNvPr>
              <p:cNvSpPr/>
              <p:nvPr/>
            </p:nvSpPr>
            <p:spPr>
              <a:xfrm rot="16200000">
                <a:off x="4358635" y="3574519"/>
                <a:ext cx="985422" cy="279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E15BF2-444C-4192-8551-2D0C1C3DA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8635" y="3574519"/>
                <a:ext cx="985422" cy="279178"/>
              </a:xfrm>
              <a:prstGeom prst="rect">
                <a:avLst/>
              </a:prstGeom>
              <a:blipFill>
                <a:blip r:embed="rId1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6AFE1B-BC66-4E84-BB5A-AD4CC41C1C0D}"/>
              </a:ext>
            </a:extLst>
          </p:cNvPr>
          <p:cNvCxnSpPr>
            <a:cxnSpLocks/>
          </p:cNvCxnSpPr>
          <p:nvPr/>
        </p:nvCxnSpPr>
        <p:spPr>
          <a:xfrm>
            <a:off x="4560988" y="4900760"/>
            <a:ext cx="0" cy="149223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AFC73F-24C4-48D7-89B6-11B23538DE49}"/>
                  </a:ext>
                </a:extLst>
              </p:cNvPr>
              <p:cNvSpPr/>
              <p:nvPr/>
            </p:nvSpPr>
            <p:spPr>
              <a:xfrm rot="16200000">
                <a:off x="4327356" y="5276529"/>
                <a:ext cx="985422" cy="2791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AFC73F-24C4-48D7-89B6-11B23538D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7356" y="5276529"/>
                <a:ext cx="985422" cy="279178"/>
              </a:xfrm>
              <a:prstGeom prst="rect">
                <a:avLst/>
              </a:prstGeom>
              <a:blipFill>
                <a:blip r:embed="rId1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929C9F3-5E45-4F56-BA8E-369B5C2C8856}"/>
                  </a:ext>
                </a:extLst>
              </p:cNvPr>
              <p:cNvSpPr/>
              <p:nvPr/>
            </p:nvSpPr>
            <p:spPr>
              <a:xfrm>
                <a:off x="2924057" y="1485575"/>
                <a:ext cx="985422" cy="27917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929C9F3-5E45-4F56-BA8E-369B5C2C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7" y="1485575"/>
                <a:ext cx="985422" cy="279178"/>
              </a:xfrm>
              <a:prstGeom prst="rect">
                <a:avLst/>
              </a:prstGeom>
              <a:blipFill>
                <a:blip r:embed="rId15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1">
            <a:extLst>
              <a:ext uri="{FF2B5EF4-FFF2-40B4-BE49-F238E27FC236}">
                <a16:creationId xmlns:a16="http://schemas.microsoft.com/office/drawing/2014/main" id="{DAA88E73-D3D5-4D96-ADAD-9A7F85F6F7D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76333" cy="73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>
                <a:cs typeface="Calibri Light" panose="020F0302020204030204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0563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23047-20ED-4359-B602-4C550D712D19}"/>
              </a:ext>
            </a:extLst>
          </p:cNvPr>
          <p:cNvSpPr/>
          <p:nvPr/>
        </p:nvSpPr>
        <p:spPr>
          <a:xfrm>
            <a:off x="90000" y="900000"/>
            <a:ext cx="2711395" cy="4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PCA</a:t>
            </a:r>
            <a:endParaRPr lang="en-IN" i="1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2D380B-0443-4311-BB21-91EE1BFF8C3E}"/>
              </a:ext>
            </a:extLst>
          </p:cNvPr>
          <p:cNvSpPr txBox="1">
            <a:spLocks/>
          </p:cNvSpPr>
          <p:nvPr/>
        </p:nvSpPr>
        <p:spPr>
          <a:xfrm>
            <a:off x="65841" y="1544555"/>
            <a:ext cx="11956114" cy="501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8077-79E4-4376-9264-D9D3A1A2DBD8}"/>
              </a:ext>
            </a:extLst>
          </p:cNvPr>
          <p:cNvSpPr txBox="1"/>
          <p:nvPr/>
        </p:nvSpPr>
        <p:spPr>
          <a:xfrm>
            <a:off x="1674000" y="700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://en.wikipedia.org/wiki/File:Iris_versicolor_3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-sa/3.0/"/>
              </a:rPr>
              <a:t>CC BY-SA</a:t>
            </a:r>
            <a:endParaRPr lang="en-IN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54C9EB-B928-474C-8A84-795665078AAB}"/>
              </a:ext>
            </a:extLst>
          </p:cNvPr>
          <p:cNvGrpSpPr/>
          <p:nvPr/>
        </p:nvGrpSpPr>
        <p:grpSpPr>
          <a:xfrm>
            <a:off x="9968140" y="1054937"/>
            <a:ext cx="2006481" cy="5262038"/>
            <a:chOff x="9265920" y="0"/>
            <a:chExt cx="2926080" cy="6744658"/>
          </a:xfrm>
        </p:grpSpPr>
        <p:pic>
          <p:nvPicPr>
            <p:cNvPr id="9" name="Picture 8" descr="A close up of a flower&#10;&#10;Description automatically generated with medium confidence">
              <a:extLst>
                <a:ext uri="{FF2B5EF4-FFF2-40B4-BE49-F238E27FC236}">
                  <a16:creationId xmlns:a16="http://schemas.microsoft.com/office/drawing/2014/main" id="{ED0787AE-06A3-484D-81AE-99262944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265920" y="4376280"/>
              <a:ext cx="2908960" cy="2368378"/>
            </a:xfrm>
            <a:prstGeom prst="rect">
              <a:avLst/>
            </a:prstGeom>
          </p:spPr>
        </p:pic>
        <p:pic>
          <p:nvPicPr>
            <p:cNvPr id="12" name="Picture 11" descr="A close up of a purple flower&#10;&#10;Description automatically generated with medium confidence">
              <a:extLst>
                <a:ext uri="{FF2B5EF4-FFF2-40B4-BE49-F238E27FC236}">
                  <a16:creationId xmlns:a16="http://schemas.microsoft.com/office/drawing/2014/main" id="{95DB2AFA-E701-4534-BF9C-6EFF324D1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9265920" y="2194560"/>
              <a:ext cx="2908960" cy="2181720"/>
            </a:xfrm>
            <a:prstGeom prst="rect">
              <a:avLst/>
            </a:prstGeom>
          </p:spPr>
        </p:pic>
        <p:pic>
          <p:nvPicPr>
            <p:cNvPr id="15" name="Picture 14" descr="A purple flower with green leaves&#10;&#10;Description automatically generated with medium confidence">
              <a:extLst>
                <a:ext uri="{FF2B5EF4-FFF2-40B4-BE49-F238E27FC236}">
                  <a16:creationId xmlns:a16="http://schemas.microsoft.com/office/drawing/2014/main" id="{221C10ED-AC94-4C13-A7E8-3251C8D9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265920" y="0"/>
              <a:ext cx="2926080" cy="219456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ABF7481-3506-41DD-AD8B-FB3D47CC98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538" t="4813" r="7598" b="4203"/>
          <a:stretch/>
        </p:blipFill>
        <p:spPr>
          <a:xfrm>
            <a:off x="65841" y="2207146"/>
            <a:ext cx="7784732" cy="4287109"/>
          </a:xfrm>
          <a:prstGeom prst="rect">
            <a:avLst/>
          </a:prstGeom>
        </p:spPr>
      </p:pic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1CF0D1A-30E7-4473-BBB1-53749ACF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1" y="1467446"/>
            <a:ext cx="9845712" cy="2218510"/>
          </a:xfrm>
        </p:spPr>
        <p:txBody>
          <a:bodyPr/>
          <a:lstStyle/>
          <a:p>
            <a:r>
              <a:rPr lang="en-IN"/>
              <a:t>Data is of 4 dimensions: Sepal Length, Sepal Width, Petal Length, Petal Width . Aim is to reduce to 2 dimensions, using PCA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B5AFD2-1852-44DA-AA36-3B0D53FAC23C}"/>
              </a:ext>
            </a:extLst>
          </p:cNvPr>
          <p:cNvSpPr/>
          <p:nvPr/>
        </p:nvSpPr>
        <p:spPr>
          <a:xfrm>
            <a:off x="7448620" y="6356412"/>
            <a:ext cx="4730429" cy="536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u="sng"/>
              <a:t>*https://en.wikipedia.org/wiki/File:Iris_versicolor_3.jpg **https://en.wikipedia.org/wiki/File:Kosaciec_szczecinkowaty_Iris_setosa.jpg ***https://en.wikipedia.org/wiki/File:Iris_virginica.jpg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BF971B8-F746-4608-956E-E520D4568CA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76333" cy="73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>
                <a:cs typeface="Calibri Light" panose="020F0302020204030204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83230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2F7E3E5-A64B-4922-ACF9-8626BAEFA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" t="5015" r="8002"/>
          <a:stretch/>
        </p:blipFill>
        <p:spPr>
          <a:xfrm>
            <a:off x="7396984" y="2765518"/>
            <a:ext cx="4637922" cy="371749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23047-20ED-4359-B602-4C550D712D19}"/>
              </a:ext>
            </a:extLst>
          </p:cNvPr>
          <p:cNvSpPr/>
          <p:nvPr/>
        </p:nvSpPr>
        <p:spPr>
          <a:xfrm>
            <a:off x="90000" y="900000"/>
            <a:ext cx="3630662" cy="48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Principal Component Analysis (PCA)</a:t>
            </a:r>
            <a:endParaRPr lang="en-IN" i="1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2D380B-0443-4311-BB21-91EE1BFF8C3E}"/>
              </a:ext>
            </a:extLst>
          </p:cNvPr>
          <p:cNvSpPr txBox="1">
            <a:spLocks/>
          </p:cNvSpPr>
          <p:nvPr/>
        </p:nvSpPr>
        <p:spPr>
          <a:xfrm>
            <a:off x="65841" y="1544555"/>
            <a:ext cx="11956114" cy="501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65800E-E632-4794-8166-8118333C686B}"/>
              </a:ext>
            </a:extLst>
          </p:cNvPr>
          <p:cNvSpPr/>
          <p:nvPr/>
        </p:nvSpPr>
        <p:spPr>
          <a:xfrm>
            <a:off x="0" y="6494255"/>
            <a:ext cx="7368466" cy="32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err="1"/>
              <a:t>DataSource</a:t>
            </a:r>
            <a:r>
              <a:rPr lang="en-IN"/>
              <a:t>: https://archive.ics.uci.edu/ml/machine-learning-databases/iris/</a:t>
            </a:r>
            <a:endParaRPr lang="en-IN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8077-79E4-4376-9264-D9D3A1A2DBD8}"/>
              </a:ext>
            </a:extLst>
          </p:cNvPr>
          <p:cNvSpPr txBox="1"/>
          <p:nvPr/>
        </p:nvSpPr>
        <p:spPr>
          <a:xfrm>
            <a:off x="1674000" y="700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en.wikipedia.org/wiki/File:Iris_versicolor_3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202726EE-21E2-4C3E-8274-48E90FC60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90" y="1481262"/>
                <a:ext cx="7777214" cy="4665013"/>
              </a:xfrm>
            </p:spPr>
            <p:txBody>
              <a:bodyPr>
                <a:normAutofit/>
              </a:bodyPr>
              <a:lstStyle/>
              <a:p>
                <a:r>
                  <a:rPr lang="en-IN" u="sng" dirty="0"/>
                  <a:t>Algorithm:</a:t>
                </a:r>
              </a:p>
              <a:p>
                <a:pPr lvl="1"/>
                <a:r>
                  <a:rPr lang="en-IN" dirty="0"/>
                  <a:t>Create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 formed by using the m-measurements of n-variables</a:t>
                </a:r>
              </a:p>
              <a:p>
                <a:pPr lvl="1"/>
                <a:r>
                  <a:rPr lang="en-IN" dirty="0"/>
                  <a:t>Subtract mean for each measurement type.</a:t>
                </a:r>
              </a:p>
              <a:p>
                <a:pPr lvl="1"/>
                <a:r>
                  <a:rPr lang="en-IN" dirty="0"/>
                  <a:t>Find the SVD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To find the reduced dimensional representation of the given data we dominant left singular vectors</a:t>
                </a:r>
              </a:p>
              <a:p>
                <a:pPr lvl="2"/>
                <a:r>
                  <a:rPr lang="en-IN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IN" dirty="0"/>
                  <a:t> is orthonormal set of range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, using the first 2 singular vectors we can get the 2d reduced data.</a:t>
                </a:r>
              </a:p>
              <a:p>
                <a:pPr lvl="1"/>
                <a:r>
                  <a:rPr lang="en-IN" dirty="0"/>
                  <a:t>The reduced dimensional representation enables one to use clustering algorithms efficiently to group the data.</a:t>
                </a:r>
              </a:p>
              <a:p>
                <a:pPr marL="914400" lvl="2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202726EE-21E2-4C3E-8274-48E90FC60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90" y="1481262"/>
                <a:ext cx="7777214" cy="4665013"/>
              </a:xfrm>
              <a:blipFill>
                <a:blip r:embed="rId5"/>
                <a:stretch>
                  <a:fillRect l="-1468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F0DBFDDC-592B-463D-9A39-471835E845E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76333" cy="73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>
                <a:cs typeface="Calibri Light" panose="020F0302020204030204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882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1A23DAF57FD843BF2B323BAC55255D" ma:contentTypeVersion="6" ma:contentTypeDescription="Create a new document." ma:contentTypeScope="" ma:versionID="5da4318ba0c526a7c256fa1bb51cab84">
  <xsd:schema xmlns:xsd="http://www.w3.org/2001/XMLSchema" xmlns:xs="http://www.w3.org/2001/XMLSchema" xmlns:p="http://schemas.microsoft.com/office/2006/metadata/properties" xmlns:ns2="aaeb7a65-b713-46db-bfe5-8f4102fabe69" xmlns:ns3="858af0d6-ea10-4d55-bfef-852715fafb38" targetNamespace="http://schemas.microsoft.com/office/2006/metadata/properties" ma:root="true" ma:fieldsID="6b5d05f67304087562d89fb9ce6f3765" ns2:_="" ns3:_="">
    <xsd:import namespace="aaeb7a65-b713-46db-bfe5-8f4102fabe69"/>
    <xsd:import namespace="858af0d6-ea10-4d55-bfef-852715fafb3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b7a65-b713-46db-bfe5-8f4102fabe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af0d6-ea10-4d55-bfef-852715faf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38D5FD-5580-41F2-9218-81A721B1B444}"/>
</file>

<file path=customXml/itemProps2.xml><?xml version="1.0" encoding="utf-8"?>
<ds:datastoreItem xmlns:ds="http://schemas.openxmlformats.org/officeDocument/2006/customXml" ds:itemID="{A9EC4C81-A773-4313-90DC-81A6A6F5A39F}"/>
</file>

<file path=customXml/itemProps3.xml><?xml version="1.0" encoding="utf-8"?>
<ds:datastoreItem xmlns:ds="http://schemas.openxmlformats.org/officeDocument/2006/customXml" ds:itemID="{80676E32-EA1F-4C34-8146-A1073B48359B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395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Singular Value Decomposition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Kartick Ramakrishnan</dc:creator>
  <cp:lastModifiedBy>Phani Motamarri</cp:lastModifiedBy>
  <cp:revision>14</cp:revision>
  <dcterms:created xsi:type="dcterms:W3CDTF">2021-03-22T03:47:26Z</dcterms:created>
  <dcterms:modified xsi:type="dcterms:W3CDTF">2022-10-03T09:42:53Z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0x010100C31A23DAF57FD843BF2B323BAC55255D</vt:lpwstr>
  </property>
</Properties>
</file>