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7B631-BEEB-4F8E-8317-0B88D93AD1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F2A63-B83B-40EE-9A7A-6B469C0D3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Text Extraction:</a:t>
          </a:r>
          <a:r>
            <a:rPr lang="en-US" b="0" i="0" baseline="0"/>
            <a:t> Identify and extract key entities from medical conditions and test results.</a:t>
          </a:r>
          <a:endParaRPr lang="en-US"/>
        </a:p>
      </dgm:t>
    </dgm:pt>
    <dgm:pt modelId="{0C1686BA-FD63-458B-982B-2644C6D5706B}" type="parTrans" cxnId="{5841850A-28FF-48F0-9410-47DD2A0430AA}">
      <dgm:prSet/>
      <dgm:spPr/>
      <dgm:t>
        <a:bodyPr/>
        <a:lstStyle/>
        <a:p>
          <a:endParaRPr lang="en-US"/>
        </a:p>
      </dgm:t>
    </dgm:pt>
    <dgm:pt modelId="{6B040A1B-CF87-45AA-B43F-634038AD31D6}" type="sibTrans" cxnId="{5841850A-28FF-48F0-9410-47DD2A0430AA}">
      <dgm:prSet/>
      <dgm:spPr/>
      <dgm:t>
        <a:bodyPr/>
        <a:lstStyle/>
        <a:p>
          <a:endParaRPr lang="en-US"/>
        </a:p>
      </dgm:t>
    </dgm:pt>
    <dgm:pt modelId="{729940AD-80B7-441A-848B-4D0787BBD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Topic Modeling:</a:t>
          </a:r>
          <a:r>
            <a:rPr lang="en-US" b="0" i="0" baseline="0"/>
            <a:t> Uncover underlying themes in the data using Latent Dirichlet Allocation (LDA).</a:t>
          </a:r>
          <a:endParaRPr lang="en-US"/>
        </a:p>
      </dgm:t>
    </dgm:pt>
    <dgm:pt modelId="{50C42870-EB76-4B1A-B008-0A047E11A82A}" type="parTrans" cxnId="{81631204-9867-4D4E-922F-7D9713319C63}">
      <dgm:prSet/>
      <dgm:spPr/>
      <dgm:t>
        <a:bodyPr/>
        <a:lstStyle/>
        <a:p>
          <a:endParaRPr lang="en-US"/>
        </a:p>
      </dgm:t>
    </dgm:pt>
    <dgm:pt modelId="{9A4E9AC5-7BEB-47BC-A709-3421D4E61D1D}" type="sibTrans" cxnId="{81631204-9867-4D4E-922F-7D9713319C63}">
      <dgm:prSet/>
      <dgm:spPr/>
      <dgm:t>
        <a:bodyPr/>
        <a:lstStyle/>
        <a:p>
          <a:endParaRPr lang="en-US"/>
        </a:p>
      </dgm:t>
    </dgm:pt>
    <dgm:pt modelId="{70FECB62-0E78-4A7B-BDEE-D42E0B7E5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Analysis:</a:t>
          </a:r>
          <a:r>
            <a:rPr lang="en-US" b="0" i="0" baseline="0"/>
            <a:t> Perform statistical analysis on numerical data like billing amounts.</a:t>
          </a:r>
          <a:endParaRPr lang="en-US"/>
        </a:p>
      </dgm:t>
    </dgm:pt>
    <dgm:pt modelId="{C26C2E80-BBCF-4895-8827-8EF39CCD2A17}" type="parTrans" cxnId="{74F37DE2-B6E7-4B81-B5C9-EEF52D746AC6}">
      <dgm:prSet/>
      <dgm:spPr/>
      <dgm:t>
        <a:bodyPr/>
        <a:lstStyle/>
        <a:p>
          <a:endParaRPr lang="en-US"/>
        </a:p>
      </dgm:t>
    </dgm:pt>
    <dgm:pt modelId="{FB8B850C-C500-450D-8381-C5B79EF1F84F}" type="sibTrans" cxnId="{74F37DE2-B6E7-4B81-B5C9-EEF52D746AC6}">
      <dgm:prSet/>
      <dgm:spPr/>
      <dgm:t>
        <a:bodyPr/>
        <a:lstStyle/>
        <a:p>
          <a:endParaRPr lang="en-US"/>
        </a:p>
      </dgm:t>
    </dgm:pt>
    <dgm:pt modelId="{B40A74D4-30AA-444B-9049-BD267A022D25}" type="pres">
      <dgm:prSet presAssocID="{4A77B631-BEEB-4F8E-8317-0B88D93AD158}" presName="root" presStyleCnt="0">
        <dgm:presLayoutVars>
          <dgm:dir/>
          <dgm:resizeHandles val="exact"/>
        </dgm:presLayoutVars>
      </dgm:prSet>
      <dgm:spPr/>
    </dgm:pt>
    <dgm:pt modelId="{9CFFF16B-58CD-48EA-8760-636BE7A50318}" type="pres">
      <dgm:prSet presAssocID="{FBFF2A63-B83B-40EE-9A7A-6B469C0D3846}" presName="compNode" presStyleCnt="0"/>
      <dgm:spPr/>
    </dgm:pt>
    <dgm:pt modelId="{A49DBD71-0190-4AFC-9A6B-1096B79CD723}" type="pres">
      <dgm:prSet presAssocID="{FBFF2A63-B83B-40EE-9A7A-6B469C0D3846}" presName="bgRect" presStyleLbl="bgShp" presStyleIdx="0" presStyleCnt="3"/>
      <dgm:spPr/>
    </dgm:pt>
    <dgm:pt modelId="{5D616AFA-F13C-4219-BD75-E22E0991FFB1}" type="pres">
      <dgm:prSet presAssocID="{FBFF2A63-B83B-40EE-9A7A-6B469C0D38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B22DE5-1E10-4850-8E2E-25612D5E773A}" type="pres">
      <dgm:prSet presAssocID="{FBFF2A63-B83B-40EE-9A7A-6B469C0D3846}" presName="spaceRect" presStyleCnt="0"/>
      <dgm:spPr/>
    </dgm:pt>
    <dgm:pt modelId="{65B25A6A-F7B9-4F92-9B67-4AA4B9F1D119}" type="pres">
      <dgm:prSet presAssocID="{FBFF2A63-B83B-40EE-9A7A-6B469C0D3846}" presName="parTx" presStyleLbl="revTx" presStyleIdx="0" presStyleCnt="3">
        <dgm:presLayoutVars>
          <dgm:chMax val="0"/>
          <dgm:chPref val="0"/>
        </dgm:presLayoutVars>
      </dgm:prSet>
      <dgm:spPr/>
    </dgm:pt>
    <dgm:pt modelId="{C4567382-B78F-4A58-B035-374E50B68B25}" type="pres">
      <dgm:prSet presAssocID="{6B040A1B-CF87-45AA-B43F-634038AD31D6}" presName="sibTrans" presStyleCnt="0"/>
      <dgm:spPr/>
    </dgm:pt>
    <dgm:pt modelId="{3CA658F0-2763-45F6-9753-71A9D2AF4011}" type="pres">
      <dgm:prSet presAssocID="{729940AD-80B7-441A-848B-4D0787BBDDD5}" presName="compNode" presStyleCnt="0"/>
      <dgm:spPr/>
    </dgm:pt>
    <dgm:pt modelId="{C35A3BBF-2F91-411B-AFB5-0CE59C4858CA}" type="pres">
      <dgm:prSet presAssocID="{729940AD-80B7-441A-848B-4D0787BBDDD5}" presName="bgRect" presStyleLbl="bgShp" presStyleIdx="1" presStyleCnt="3"/>
      <dgm:spPr/>
    </dgm:pt>
    <dgm:pt modelId="{722C3668-CE30-42D4-BA57-4D0A0F27712C}" type="pres">
      <dgm:prSet presAssocID="{729940AD-80B7-441A-848B-4D0787BBDD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47E324-E7DA-4CE5-8BAF-EBD4E1219BDF}" type="pres">
      <dgm:prSet presAssocID="{729940AD-80B7-441A-848B-4D0787BBDDD5}" presName="spaceRect" presStyleCnt="0"/>
      <dgm:spPr/>
    </dgm:pt>
    <dgm:pt modelId="{DC594086-F338-444F-8867-75E43099E0B2}" type="pres">
      <dgm:prSet presAssocID="{729940AD-80B7-441A-848B-4D0787BBDDD5}" presName="parTx" presStyleLbl="revTx" presStyleIdx="1" presStyleCnt="3">
        <dgm:presLayoutVars>
          <dgm:chMax val="0"/>
          <dgm:chPref val="0"/>
        </dgm:presLayoutVars>
      </dgm:prSet>
      <dgm:spPr/>
    </dgm:pt>
    <dgm:pt modelId="{AE7354BA-081A-4FF2-977E-6005959C3E09}" type="pres">
      <dgm:prSet presAssocID="{9A4E9AC5-7BEB-47BC-A709-3421D4E61D1D}" presName="sibTrans" presStyleCnt="0"/>
      <dgm:spPr/>
    </dgm:pt>
    <dgm:pt modelId="{5E5685F4-0EEB-4DD5-A13D-5BA00E9132E9}" type="pres">
      <dgm:prSet presAssocID="{70FECB62-0E78-4A7B-BDEE-D42E0B7E5367}" presName="compNode" presStyleCnt="0"/>
      <dgm:spPr/>
    </dgm:pt>
    <dgm:pt modelId="{09979E88-7B2D-461B-A582-67F6B0E73F25}" type="pres">
      <dgm:prSet presAssocID="{70FECB62-0E78-4A7B-BDEE-D42E0B7E5367}" presName="bgRect" presStyleLbl="bgShp" presStyleIdx="2" presStyleCnt="3"/>
      <dgm:spPr/>
    </dgm:pt>
    <dgm:pt modelId="{5EAB2C5E-EEB3-472C-A88B-22E7C0C9066C}" type="pres">
      <dgm:prSet presAssocID="{70FECB62-0E78-4A7B-BDEE-D42E0B7E53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66515A-8DEE-49AF-88D7-227679C66D84}" type="pres">
      <dgm:prSet presAssocID="{70FECB62-0E78-4A7B-BDEE-D42E0B7E5367}" presName="spaceRect" presStyleCnt="0"/>
      <dgm:spPr/>
    </dgm:pt>
    <dgm:pt modelId="{FC4BCB51-FA4F-4F84-B6E3-392E22F21742}" type="pres">
      <dgm:prSet presAssocID="{70FECB62-0E78-4A7B-BDEE-D42E0B7E53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631204-9867-4D4E-922F-7D9713319C63}" srcId="{4A77B631-BEEB-4F8E-8317-0B88D93AD158}" destId="{729940AD-80B7-441A-848B-4D0787BBDDD5}" srcOrd="1" destOrd="0" parTransId="{50C42870-EB76-4B1A-B008-0A047E11A82A}" sibTransId="{9A4E9AC5-7BEB-47BC-A709-3421D4E61D1D}"/>
    <dgm:cxn modelId="{5841850A-28FF-48F0-9410-47DD2A0430AA}" srcId="{4A77B631-BEEB-4F8E-8317-0B88D93AD158}" destId="{FBFF2A63-B83B-40EE-9A7A-6B469C0D3846}" srcOrd="0" destOrd="0" parTransId="{0C1686BA-FD63-458B-982B-2644C6D5706B}" sibTransId="{6B040A1B-CF87-45AA-B43F-634038AD31D6}"/>
    <dgm:cxn modelId="{3E1B9C35-36C4-4260-A936-B6DE676FF413}" type="presOf" srcId="{729940AD-80B7-441A-848B-4D0787BBDDD5}" destId="{DC594086-F338-444F-8867-75E43099E0B2}" srcOrd="0" destOrd="0" presId="urn:microsoft.com/office/officeart/2018/2/layout/IconVerticalSolidList"/>
    <dgm:cxn modelId="{36B44151-70BC-4B6B-B6DB-20CFA2BC6169}" type="presOf" srcId="{70FECB62-0E78-4A7B-BDEE-D42E0B7E5367}" destId="{FC4BCB51-FA4F-4F84-B6E3-392E22F21742}" srcOrd="0" destOrd="0" presId="urn:microsoft.com/office/officeart/2018/2/layout/IconVerticalSolidList"/>
    <dgm:cxn modelId="{01901E75-3A7E-4886-9326-B910CC0E08CE}" type="presOf" srcId="{FBFF2A63-B83B-40EE-9A7A-6B469C0D3846}" destId="{65B25A6A-F7B9-4F92-9B67-4AA4B9F1D119}" srcOrd="0" destOrd="0" presId="urn:microsoft.com/office/officeart/2018/2/layout/IconVerticalSolidList"/>
    <dgm:cxn modelId="{630B41BA-2B29-447F-B224-00ED45CB0274}" type="presOf" srcId="{4A77B631-BEEB-4F8E-8317-0B88D93AD158}" destId="{B40A74D4-30AA-444B-9049-BD267A022D25}" srcOrd="0" destOrd="0" presId="urn:microsoft.com/office/officeart/2018/2/layout/IconVerticalSolidList"/>
    <dgm:cxn modelId="{74F37DE2-B6E7-4B81-B5C9-EEF52D746AC6}" srcId="{4A77B631-BEEB-4F8E-8317-0B88D93AD158}" destId="{70FECB62-0E78-4A7B-BDEE-D42E0B7E5367}" srcOrd="2" destOrd="0" parTransId="{C26C2E80-BBCF-4895-8827-8EF39CCD2A17}" sibTransId="{FB8B850C-C500-450D-8381-C5B79EF1F84F}"/>
    <dgm:cxn modelId="{8E30921C-784D-40D5-8E29-FB5B034EA40B}" type="presParOf" srcId="{B40A74D4-30AA-444B-9049-BD267A022D25}" destId="{9CFFF16B-58CD-48EA-8760-636BE7A50318}" srcOrd="0" destOrd="0" presId="urn:microsoft.com/office/officeart/2018/2/layout/IconVerticalSolidList"/>
    <dgm:cxn modelId="{11B1A962-1C2E-49BE-B170-DFD224CBA035}" type="presParOf" srcId="{9CFFF16B-58CD-48EA-8760-636BE7A50318}" destId="{A49DBD71-0190-4AFC-9A6B-1096B79CD723}" srcOrd="0" destOrd="0" presId="urn:microsoft.com/office/officeart/2018/2/layout/IconVerticalSolidList"/>
    <dgm:cxn modelId="{275DDCDB-52EE-41BE-B302-0A3937D77FDF}" type="presParOf" srcId="{9CFFF16B-58CD-48EA-8760-636BE7A50318}" destId="{5D616AFA-F13C-4219-BD75-E22E0991FFB1}" srcOrd="1" destOrd="0" presId="urn:microsoft.com/office/officeart/2018/2/layout/IconVerticalSolidList"/>
    <dgm:cxn modelId="{53E8FA6C-6EB8-40D3-B9CC-AB59898C94D2}" type="presParOf" srcId="{9CFFF16B-58CD-48EA-8760-636BE7A50318}" destId="{49B22DE5-1E10-4850-8E2E-25612D5E773A}" srcOrd="2" destOrd="0" presId="urn:microsoft.com/office/officeart/2018/2/layout/IconVerticalSolidList"/>
    <dgm:cxn modelId="{1C1F6AF5-787F-4D78-9990-2DF1A442EB54}" type="presParOf" srcId="{9CFFF16B-58CD-48EA-8760-636BE7A50318}" destId="{65B25A6A-F7B9-4F92-9B67-4AA4B9F1D119}" srcOrd="3" destOrd="0" presId="urn:microsoft.com/office/officeart/2018/2/layout/IconVerticalSolidList"/>
    <dgm:cxn modelId="{E6E6C12C-67C0-4AB3-B919-2BD2D3C6EB55}" type="presParOf" srcId="{B40A74D4-30AA-444B-9049-BD267A022D25}" destId="{C4567382-B78F-4A58-B035-374E50B68B25}" srcOrd="1" destOrd="0" presId="urn:microsoft.com/office/officeart/2018/2/layout/IconVerticalSolidList"/>
    <dgm:cxn modelId="{653394FC-3063-4D03-AC9C-73F3A377414E}" type="presParOf" srcId="{B40A74D4-30AA-444B-9049-BD267A022D25}" destId="{3CA658F0-2763-45F6-9753-71A9D2AF4011}" srcOrd="2" destOrd="0" presId="urn:microsoft.com/office/officeart/2018/2/layout/IconVerticalSolidList"/>
    <dgm:cxn modelId="{E66300B0-B9A9-43E5-8F60-B58D90379D59}" type="presParOf" srcId="{3CA658F0-2763-45F6-9753-71A9D2AF4011}" destId="{C35A3BBF-2F91-411B-AFB5-0CE59C4858CA}" srcOrd="0" destOrd="0" presId="urn:microsoft.com/office/officeart/2018/2/layout/IconVerticalSolidList"/>
    <dgm:cxn modelId="{0C8990AF-E4C3-4E78-A426-34D7A80B998A}" type="presParOf" srcId="{3CA658F0-2763-45F6-9753-71A9D2AF4011}" destId="{722C3668-CE30-42D4-BA57-4D0A0F27712C}" srcOrd="1" destOrd="0" presId="urn:microsoft.com/office/officeart/2018/2/layout/IconVerticalSolidList"/>
    <dgm:cxn modelId="{E0601450-DB44-4C94-85E6-005A2BFFC718}" type="presParOf" srcId="{3CA658F0-2763-45F6-9753-71A9D2AF4011}" destId="{1E47E324-E7DA-4CE5-8BAF-EBD4E1219BDF}" srcOrd="2" destOrd="0" presId="urn:microsoft.com/office/officeart/2018/2/layout/IconVerticalSolidList"/>
    <dgm:cxn modelId="{FEA8E0E1-87EE-487F-94DF-F07AAE0DB284}" type="presParOf" srcId="{3CA658F0-2763-45F6-9753-71A9D2AF4011}" destId="{DC594086-F338-444F-8867-75E43099E0B2}" srcOrd="3" destOrd="0" presId="urn:microsoft.com/office/officeart/2018/2/layout/IconVerticalSolidList"/>
    <dgm:cxn modelId="{8913794F-6FA0-423A-90E2-831AB66E9C86}" type="presParOf" srcId="{B40A74D4-30AA-444B-9049-BD267A022D25}" destId="{AE7354BA-081A-4FF2-977E-6005959C3E09}" srcOrd="3" destOrd="0" presId="urn:microsoft.com/office/officeart/2018/2/layout/IconVerticalSolidList"/>
    <dgm:cxn modelId="{BBA70966-DDE6-46E1-8846-382951097B7A}" type="presParOf" srcId="{B40A74D4-30AA-444B-9049-BD267A022D25}" destId="{5E5685F4-0EEB-4DD5-A13D-5BA00E9132E9}" srcOrd="4" destOrd="0" presId="urn:microsoft.com/office/officeart/2018/2/layout/IconVerticalSolidList"/>
    <dgm:cxn modelId="{B2CBD079-88D6-407D-9981-52AE2522CE69}" type="presParOf" srcId="{5E5685F4-0EEB-4DD5-A13D-5BA00E9132E9}" destId="{09979E88-7B2D-461B-A582-67F6B0E73F25}" srcOrd="0" destOrd="0" presId="urn:microsoft.com/office/officeart/2018/2/layout/IconVerticalSolidList"/>
    <dgm:cxn modelId="{B5890460-ED8B-4685-BB84-DEE4E18F5098}" type="presParOf" srcId="{5E5685F4-0EEB-4DD5-A13D-5BA00E9132E9}" destId="{5EAB2C5E-EEB3-472C-A88B-22E7C0C9066C}" srcOrd="1" destOrd="0" presId="urn:microsoft.com/office/officeart/2018/2/layout/IconVerticalSolidList"/>
    <dgm:cxn modelId="{4CF66FB5-5200-4BA0-BAC1-0D578D99C86D}" type="presParOf" srcId="{5E5685F4-0EEB-4DD5-A13D-5BA00E9132E9}" destId="{5F66515A-8DEE-49AF-88D7-227679C66D84}" srcOrd="2" destOrd="0" presId="urn:microsoft.com/office/officeart/2018/2/layout/IconVerticalSolidList"/>
    <dgm:cxn modelId="{29642AFC-1CDB-415D-B6C2-26A2A59F9D6E}" type="presParOf" srcId="{5E5685F4-0EEB-4DD5-A13D-5BA00E9132E9}" destId="{FC4BCB51-FA4F-4F84-B6E3-392E22F217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BD71-0190-4AFC-9A6B-1096B79CD723}">
      <dsp:nvSpPr>
        <dsp:cNvPr id="0" name=""/>
        <dsp:cNvSpPr/>
      </dsp:nvSpPr>
      <dsp:spPr>
        <a:xfrm>
          <a:off x="0" y="68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16AFA-F13C-4219-BD75-E22E0991FFB1}">
      <dsp:nvSpPr>
        <dsp:cNvPr id="0" name=""/>
        <dsp:cNvSpPr/>
      </dsp:nvSpPr>
      <dsp:spPr>
        <a:xfrm>
          <a:off x="486071" y="362227"/>
          <a:ext cx="883766" cy="88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5A6A-F7B9-4F92-9B67-4AA4B9F1D119}">
      <dsp:nvSpPr>
        <dsp:cNvPr id="0" name=""/>
        <dsp:cNvSpPr/>
      </dsp:nvSpPr>
      <dsp:spPr>
        <a:xfrm>
          <a:off x="1855909" y="68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Text Extraction:</a:t>
          </a:r>
          <a:r>
            <a:rPr lang="en-US" sz="2500" b="0" i="0" kern="1200" baseline="0"/>
            <a:t> Identify and extract key entities from medical conditions and test results.</a:t>
          </a:r>
          <a:endParaRPr lang="en-US" sz="2500" kern="1200"/>
        </a:p>
      </dsp:txBody>
      <dsp:txXfrm>
        <a:off x="1855909" y="686"/>
        <a:ext cx="5886673" cy="1606847"/>
      </dsp:txXfrm>
    </dsp:sp>
    <dsp:sp modelId="{C35A3BBF-2F91-411B-AFB5-0CE59C4858CA}">
      <dsp:nvSpPr>
        <dsp:cNvPr id="0" name=""/>
        <dsp:cNvSpPr/>
      </dsp:nvSpPr>
      <dsp:spPr>
        <a:xfrm>
          <a:off x="0" y="200924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C3668-CE30-42D4-BA57-4D0A0F27712C}">
      <dsp:nvSpPr>
        <dsp:cNvPr id="0" name=""/>
        <dsp:cNvSpPr/>
      </dsp:nvSpPr>
      <dsp:spPr>
        <a:xfrm>
          <a:off x="486071" y="2370787"/>
          <a:ext cx="883766" cy="88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94086-F338-444F-8867-75E43099E0B2}">
      <dsp:nvSpPr>
        <dsp:cNvPr id="0" name=""/>
        <dsp:cNvSpPr/>
      </dsp:nvSpPr>
      <dsp:spPr>
        <a:xfrm>
          <a:off x="1855909" y="200924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Topic Modeling:</a:t>
          </a:r>
          <a:r>
            <a:rPr lang="en-US" sz="2500" b="0" i="0" kern="1200" baseline="0"/>
            <a:t> Uncover underlying themes in the data using Latent Dirichlet Allocation (LDA).</a:t>
          </a:r>
          <a:endParaRPr lang="en-US" sz="2500" kern="1200"/>
        </a:p>
      </dsp:txBody>
      <dsp:txXfrm>
        <a:off x="1855909" y="2009246"/>
        <a:ext cx="5886673" cy="1606847"/>
      </dsp:txXfrm>
    </dsp:sp>
    <dsp:sp modelId="{09979E88-7B2D-461B-A582-67F6B0E73F25}">
      <dsp:nvSpPr>
        <dsp:cNvPr id="0" name=""/>
        <dsp:cNvSpPr/>
      </dsp:nvSpPr>
      <dsp:spPr>
        <a:xfrm>
          <a:off x="0" y="401780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B2C5E-EEB3-472C-A88B-22E7C0C9066C}">
      <dsp:nvSpPr>
        <dsp:cNvPr id="0" name=""/>
        <dsp:cNvSpPr/>
      </dsp:nvSpPr>
      <dsp:spPr>
        <a:xfrm>
          <a:off x="486071" y="4379347"/>
          <a:ext cx="883766" cy="88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CB51-FA4F-4F84-B6E3-392E22F21742}">
      <dsp:nvSpPr>
        <dsp:cNvPr id="0" name=""/>
        <dsp:cNvSpPr/>
      </dsp:nvSpPr>
      <dsp:spPr>
        <a:xfrm>
          <a:off x="1855909" y="401780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Data Analysis:</a:t>
          </a:r>
          <a:r>
            <a:rPr lang="en-US" sz="2500" b="0" i="0" kern="1200" baseline="0"/>
            <a:t> Perform statistical analysis on numerical data like billing amounts.</a:t>
          </a:r>
          <a:endParaRPr lang="en-US" sz="2500" kern="1200"/>
        </a:p>
      </dsp:txBody>
      <dsp:txXfrm>
        <a:off x="1855909" y="4017806"/>
        <a:ext cx="5886673" cy="160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lokeshbabu944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DAAA3-C067-40DD-B017-DF7D5068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EED8C3-EE63-42CE-BB12-AABCB9AE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EFE36E-C601-44B8-82B8-52F97EE93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EE26-9E7C-F91A-B890-899B7AE9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10769600" cy="2547816"/>
          </a:xfrm>
        </p:spPr>
        <p:txBody>
          <a:bodyPr>
            <a:normAutofit/>
          </a:bodyPr>
          <a:lstStyle/>
          <a:p>
            <a:r>
              <a:rPr lang="en-US" dirty="0"/>
              <a:t>Clinical Data Analysis and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B5A9-8B37-671D-12D2-43049BDE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69" y="3657185"/>
            <a:ext cx="4711318" cy="2645921"/>
          </a:xfrm>
        </p:spPr>
        <p:txBody>
          <a:bodyPr anchor="ctr">
            <a:normAutofit/>
          </a:bodyPr>
          <a:lstStyle/>
          <a:p>
            <a:r>
              <a:rPr lang="en-US"/>
              <a:t>Lokesh Kumar Patnaik</a:t>
            </a:r>
          </a:p>
          <a:p>
            <a:r>
              <a:rPr lang="en-US"/>
              <a:t>08/25/2024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FAAF10-3EEA-6E2C-34C1-D6C2E9B4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4" b="868"/>
          <a:stretch/>
        </p:blipFill>
        <p:spPr>
          <a:xfrm>
            <a:off x="6485832" y="3657185"/>
            <a:ext cx="5288627" cy="2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B4E-D25E-435C-6E8D-FC78B534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C0C8-459D-8D12-5539-751A88A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Refinement of Topic Modeling: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The topic modeling results showed a dominance of the term "cancer" across all topics. To improve the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Enhance Preprocessing:</a:t>
            </a:r>
            <a:r>
              <a:rPr lang="en-US" dirty="0"/>
              <a:t> To refine the data further, apply more advanced text preprocessing techniques, such as stemming and lemmatization.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Expand Dataset:</a:t>
            </a:r>
            <a:r>
              <a:rPr lang="en-US" dirty="0"/>
              <a:t> Include more diverse text data to cover a broader range of topics and improve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Tune Parameters:</a:t>
            </a:r>
            <a:r>
              <a:rPr lang="en-US" dirty="0"/>
              <a:t> Experiment with different parameters for the LDA model, such as the number of topics or regularization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71F0-534B-22B3-C804-7C52B13A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1EA0-F87B-CA86-A596-1BECEEC5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Successfully demonstrated text extraction and topic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Implications:</a:t>
            </a:r>
            <a:r>
              <a:rPr lang="en-US" dirty="0"/>
              <a:t> Provides insights into medical conditions and test results, helping in better understanding of clinical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r>
              <a:rPr lang="en-US" dirty="0"/>
              <a:t> Extend analysis to other columns, integrate additional data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DAAA3-C067-40DD-B017-DF7D5068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EED8C3-EE63-42CE-BB12-AABCB9AE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FE36E-C601-44B8-82B8-52F97EE93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3D7E-D6B7-20E1-4354-FFC8231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Questions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69B9-3A45-DF7F-34D6-EC242FEA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69" y="3657185"/>
            <a:ext cx="4711318" cy="2645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You can always reach me out at </a:t>
            </a:r>
            <a:r>
              <a:rPr lang="en-US" sz="2400" dirty="0">
                <a:hlinkClick r:id="rId2"/>
              </a:rPr>
              <a:t>Here</a:t>
            </a:r>
            <a:endParaRPr lang="en-US" sz="2400" dirty="0"/>
          </a:p>
        </p:txBody>
      </p:sp>
      <p:pic>
        <p:nvPicPr>
          <p:cNvPr id="25" name="Graphic 24" descr="Questions">
            <a:extLst>
              <a:ext uri="{FF2B5EF4-FFF2-40B4-BE49-F238E27FC236}">
                <a16:creationId xmlns:a16="http://schemas.microsoft.com/office/drawing/2014/main" id="{FF2CB45C-84B9-65A4-5E82-C1844443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185" y="3657185"/>
            <a:ext cx="2645921" cy="2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6CA65-EF98-056D-8667-03A1B46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8A043-EB47-40BD-BD9A-EA3FE8647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analyze and extract valuable insights from clinical data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using text mining and topic modeling techniques.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Focus on medical conditions and test results from unstructured text data. </a:t>
            </a:r>
          </a:p>
        </p:txBody>
      </p:sp>
      <p:pic>
        <p:nvPicPr>
          <p:cNvPr id="1027" name="Picture 3" descr="Flow Diagram of Text Mining | Download Scientific Diagram">
            <a:extLst>
              <a:ext uri="{FF2B5EF4-FFF2-40B4-BE49-F238E27FC236}">
                <a16:creationId xmlns:a16="http://schemas.microsoft.com/office/drawing/2014/main" id="{6655A110-DA00-3712-2535-9CF9C6EE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459" y="1687662"/>
            <a:ext cx="4781176" cy="33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71FB-3DDA-D53F-B20E-66212138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Goals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73150B8-B193-33A0-45FD-C40EC942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12613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5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FB9147-12A0-4F05-AEAD-190DB388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"/>
            <a:ext cx="12192000" cy="3429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1B0C-B212-ED5B-9CF7-B4436A6E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2730914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363CC9B-C67B-90F4-AB27-BDF5F7880D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187" y="3841027"/>
          <a:ext cx="11099875" cy="2289036"/>
        </p:xfrm>
        <a:graphic>
          <a:graphicData uri="http://schemas.openxmlformats.org/drawingml/2006/table">
            <a:tbl>
              <a:tblPr firstRow="1" bandRow="1"/>
              <a:tblGrid>
                <a:gridCol w="654659">
                  <a:extLst>
                    <a:ext uri="{9D8B030D-6E8A-4147-A177-3AD203B41FA5}">
                      <a16:colId xmlns:a16="http://schemas.microsoft.com/office/drawing/2014/main" val="1670305929"/>
                    </a:ext>
                  </a:extLst>
                </a:gridCol>
                <a:gridCol w="321966">
                  <a:extLst>
                    <a:ext uri="{9D8B030D-6E8A-4147-A177-3AD203B41FA5}">
                      <a16:colId xmlns:a16="http://schemas.microsoft.com/office/drawing/2014/main" val="306979151"/>
                    </a:ext>
                  </a:extLst>
                </a:gridCol>
                <a:gridCol w="533838">
                  <a:extLst>
                    <a:ext uri="{9D8B030D-6E8A-4147-A177-3AD203B41FA5}">
                      <a16:colId xmlns:a16="http://schemas.microsoft.com/office/drawing/2014/main" val="2619522271"/>
                    </a:ext>
                  </a:extLst>
                </a:gridCol>
                <a:gridCol w="444537">
                  <a:extLst>
                    <a:ext uri="{9D8B030D-6E8A-4147-A177-3AD203B41FA5}">
                      <a16:colId xmlns:a16="http://schemas.microsoft.com/office/drawing/2014/main" val="3066547151"/>
                    </a:ext>
                  </a:extLst>
                </a:gridCol>
                <a:gridCol w="679173">
                  <a:extLst>
                    <a:ext uri="{9D8B030D-6E8A-4147-A177-3AD203B41FA5}">
                      <a16:colId xmlns:a16="http://schemas.microsoft.com/office/drawing/2014/main" val="977502139"/>
                    </a:ext>
                  </a:extLst>
                </a:gridCol>
                <a:gridCol w="773728">
                  <a:extLst>
                    <a:ext uri="{9D8B030D-6E8A-4147-A177-3AD203B41FA5}">
                      <a16:colId xmlns:a16="http://schemas.microsoft.com/office/drawing/2014/main" val="1466479161"/>
                    </a:ext>
                  </a:extLst>
                </a:gridCol>
                <a:gridCol w="750965">
                  <a:extLst>
                    <a:ext uri="{9D8B030D-6E8A-4147-A177-3AD203B41FA5}">
                      <a16:colId xmlns:a16="http://schemas.microsoft.com/office/drawing/2014/main" val="1130416078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551315082"/>
                    </a:ext>
                  </a:extLst>
                </a:gridCol>
                <a:gridCol w="714194">
                  <a:extLst>
                    <a:ext uri="{9D8B030D-6E8A-4147-A177-3AD203B41FA5}">
                      <a16:colId xmlns:a16="http://schemas.microsoft.com/office/drawing/2014/main" val="1959167868"/>
                    </a:ext>
                  </a:extLst>
                </a:gridCol>
                <a:gridCol w="1369074">
                  <a:extLst>
                    <a:ext uri="{9D8B030D-6E8A-4147-A177-3AD203B41FA5}">
                      <a16:colId xmlns:a16="http://schemas.microsoft.com/office/drawing/2014/main" val="3172217068"/>
                    </a:ext>
                  </a:extLst>
                </a:gridCol>
                <a:gridCol w="577614">
                  <a:extLst>
                    <a:ext uri="{9D8B030D-6E8A-4147-A177-3AD203B41FA5}">
                      <a16:colId xmlns:a16="http://schemas.microsoft.com/office/drawing/2014/main" val="944880373"/>
                    </a:ext>
                  </a:extLst>
                </a:gridCol>
                <a:gridCol w="733454">
                  <a:extLst>
                    <a:ext uri="{9D8B030D-6E8A-4147-A177-3AD203B41FA5}">
                      <a16:colId xmlns:a16="http://schemas.microsoft.com/office/drawing/2014/main" val="2478547532"/>
                    </a:ext>
                  </a:extLst>
                </a:gridCol>
                <a:gridCol w="773727">
                  <a:extLst>
                    <a:ext uri="{9D8B030D-6E8A-4147-A177-3AD203B41FA5}">
                      <a16:colId xmlns:a16="http://schemas.microsoft.com/office/drawing/2014/main" val="1982658955"/>
                    </a:ext>
                  </a:extLst>
                </a:gridCol>
                <a:gridCol w="824507">
                  <a:extLst>
                    <a:ext uri="{9D8B030D-6E8A-4147-A177-3AD203B41FA5}">
                      <a16:colId xmlns:a16="http://schemas.microsoft.com/office/drawing/2014/main" val="739467813"/>
                    </a:ext>
                  </a:extLst>
                </a:gridCol>
                <a:gridCol w="815753">
                  <a:extLst>
                    <a:ext uri="{9D8B030D-6E8A-4147-A177-3AD203B41FA5}">
                      <a16:colId xmlns:a16="http://schemas.microsoft.com/office/drawing/2014/main" val="1431283231"/>
                    </a:ext>
                  </a:extLst>
                </a:gridCol>
              </a:tblGrid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 Type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Medical Condition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 of Admission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Doctor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Hospital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Insurance Provider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 Number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Admission Type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Discharge Date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Medication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Results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746144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Bobby JacksOn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1/31/2024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Matthew Smith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Sons and Miller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Cross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18856.281305978155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Urgent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2/2/2024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Paracetamol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16961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LesLie TErRy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Obesity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8/20/2019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Samantha Davies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Kim Inc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Medicare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33643.327286577885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Emergency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8/26/2019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Ibuprofen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Inconclusive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576258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DaNnY sMitH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A-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Obesity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9/22/2022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Tiffany Mitchell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Cook PLC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Aetna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27955.096078842456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Emergency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10/7/2022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Aspirin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23036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andrEw waTtS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Diabetes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11/18/2020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Kevin Wells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Hernandez Rogers and Vang,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Medicare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37909.78240987528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Elective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12/18/2020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Ibuprofen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755008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adrIENNE bEll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9/19/2022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Kathleen Hanna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White-White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Aetna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14238.317813937623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Urgent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10/9/2022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Penicillin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72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03B2E-F1BF-F296-7FF4-AD1EDEEB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41CE44-F0AA-D99E-61D3-1D8B6FDD5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054927"/>
            <a:ext cx="5022630" cy="3122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 Preprocessing: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Extract entities from Medical Condition and Test Results Columns.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Techniques Used: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spaCy for entity recognition.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Cleaned and processed text data for further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Data Preprocessing: Definition, Key Steps and Concepts">
            <a:extLst>
              <a:ext uri="{FF2B5EF4-FFF2-40B4-BE49-F238E27FC236}">
                <a16:creationId xmlns:a16="http://schemas.microsoft.com/office/drawing/2014/main" id="{C0CFF392-773D-EE43-2F98-190C69C5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550" y="1926759"/>
            <a:ext cx="5126898" cy="28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D03E60-6F40-4141-A981-B061EA33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EB7E5-B231-4A9C-A185-467EC118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590B-95AF-1167-520A-F8772BBC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566497"/>
          </a:xfrm>
        </p:spPr>
        <p:txBody>
          <a:bodyPr>
            <a:normAutofit/>
          </a:bodyPr>
          <a:lstStyle/>
          <a:p>
            <a:r>
              <a:rPr lang="en-US"/>
              <a:t>Topic Modeling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18C08-8B55-40E3-9CEC-FBF3E785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91841E-34C3-4260-9589-F78AE5FE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1B3BAE-A5DE-4215-8FBA-A815A042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0691756-B81F-2743-02A8-04E44F60D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664167"/>
            <a:ext cx="5306648" cy="2512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Latent Dirichlet Allocation (LDA)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Combine Processed Medical Condition and Processed Test Results. Vectorize text using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CountVectorizer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Extract topics using LDA.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30C8DC4-0B76-C4E5-41BC-009E5FCE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533401"/>
            <a:ext cx="6050996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05DA-C4EC-A293-E697-CA2463FD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74048-BFF0-C020-BD72-D2061240B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Overview: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Print data and preprocessed data heads.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Scaling Numerical Data: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Normalize Billing Amount and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Example of scaled billing amounts for better comparison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F44C8A-5002-6BB1-3EDA-54D8E37AB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91274"/>
              </p:ext>
            </p:extLst>
          </p:nvPr>
        </p:nvGraphicFramePr>
        <p:xfrm>
          <a:off x="8076525" y="609599"/>
          <a:ext cx="2111044" cy="552066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111044">
                  <a:extLst>
                    <a:ext uri="{9D8B030D-6E8A-4147-A177-3AD203B41FA5}">
                      <a16:colId xmlns:a16="http://schemas.microsoft.com/office/drawing/2014/main" val="1201413125"/>
                    </a:ext>
                  </a:extLst>
                </a:gridCol>
              </a:tblGrid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75812" marR="3959" marT="58317" marB="5831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1781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18856.281305978155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75744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33643.327286577885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42938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27955.096078842456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4380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37909.78240987528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9210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14238.317813937623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5991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48145.11095104189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3491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19580.87234486093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15016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45820.46272159459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17910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50119.222791548505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7397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19784.63106221073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1973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12576.795609050234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1531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7999.586879604188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97940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43282.28335770435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900153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33207.706633729606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2588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40701.599227308754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6836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12263.357425021362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5034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24499.847903736576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5169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17440.465444124675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90375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18843.02301783416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4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1DAE-B006-9E4D-43BB-246CF1CF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54D37A-FA9B-7E2D-F642-A98E7238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83644" y="1"/>
            <a:ext cx="6108356" cy="3429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0A870C6-C409-94DF-033C-846B031F1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Preprocessing: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9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extract entities from text.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Topic Modeling: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Used LDA to find topics in combined text data.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Scaling: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Normalize billing amounts for analysis.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3E872A2-5ECE-B02F-7BC4-856F09A5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8" b="3"/>
          <a:stretch/>
        </p:blipFill>
        <p:spPr>
          <a:xfrm>
            <a:off x="5991734" y="3427334"/>
            <a:ext cx="6108356" cy="34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D5E7-29AC-7DF6-FAF7-07A0B05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710A-649C-7493-4BAC-DE9744B5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Top Modeling Results:    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#0: cancer                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#1: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#2: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#3: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#4: cancer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9A897120-628F-2BC6-F852-8E787B6D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6314"/>
            <a:ext cx="5725886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114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7495F"/>
      </a:accent1>
      <a:accent2>
        <a:srgbClr val="B55637"/>
      </a:accent2>
      <a:accent3>
        <a:srgbClr val="C79C49"/>
      </a:accent3>
      <a:accent4>
        <a:srgbClr val="A2AB34"/>
      </a:accent4>
      <a:accent5>
        <a:srgbClr val="7AB141"/>
      </a:accent5>
      <a:accent6>
        <a:srgbClr val="43B537"/>
      </a:accent6>
      <a:hlink>
        <a:srgbClr val="319382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547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Arial Unicode MS</vt:lpstr>
      <vt:lpstr>Avenir Next LT Pro</vt:lpstr>
      <vt:lpstr>Bahnschrift</vt:lpstr>
      <vt:lpstr>MatrixVTI</vt:lpstr>
      <vt:lpstr>Clinical Data Analysis and Text Mining</vt:lpstr>
      <vt:lpstr>Introduction</vt:lpstr>
      <vt:lpstr>Goals</vt:lpstr>
      <vt:lpstr>Dataset</vt:lpstr>
      <vt:lpstr>Data Preprocessing</vt:lpstr>
      <vt:lpstr>Topic Modeling</vt:lpstr>
      <vt:lpstr>Data Analysis</vt:lpstr>
      <vt:lpstr>Code</vt:lpstr>
      <vt:lpstr>Proof of Concept</vt:lpstr>
      <vt:lpstr>Next Steps and Recommendations</vt:lpstr>
      <vt:lpstr>Conclusion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Kumar Patnaik</dc:creator>
  <cp:lastModifiedBy>Lokesh Kumar Patnaik</cp:lastModifiedBy>
  <cp:revision>2</cp:revision>
  <dcterms:created xsi:type="dcterms:W3CDTF">2024-08-25T22:04:25Z</dcterms:created>
  <dcterms:modified xsi:type="dcterms:W3CDTF">2024-08-26T21:39:56Z</dcterms:modified>
</cp:coreProperties>
</file>