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69" r:id="rId2"/>
    <p:sldId id="270" r:id="rId3"/>
    <p:sldId id="271" r:id="rId4"/>
    <p:sldId id="258" r:id="rId5"/>
    <p:sldId id="260" r:id="rId6"/>
    <p:sldId id="259" r:id="rId7"/>
    <p:sldId id="261" r:id="rId8"/>
    <p:sldId id="262" r:id="rId9"/>
    <p:sldId id="275" r:id="rId10"/>
    <p:sldId id="266" r:id="rId11"/>
    <p:sldId id="267" r:id="rId12"/>
    <p:sldId id="274"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76" autoAdjust="0"/>
    <p:restoredTop sz="94660"/>
  </p:normalViewPr>
  <p:slideViewPr>
    <p:cSldViewPr>
      <p:cViewPr varScale="1">
        <p:scale>
          <a:sx n="86" d="100"/>
          <a:sy n="86" d="100"/>
        </p:scale>
        <p:origin x="-1470"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esktop\MMMM.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MMMM%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39555172656603266"/>
          <c:y val="2.5730814058860074E-2"/>
        </c:manualLayout>
      </c:layout>
    </c:title>
    <c:view3D>
      <c:rotX val="30"/>
      <c:perspective val="30"/>
    </c:view3D>
    <c:plotArea>
      <c:layout/>
      <c:pie3DChart>
        <c:varyColors val="1"/>
        <c:ser>
          <c:idx val="0"/>
          <c:order val="0"/>
          <c:tx>
            <c:strRef>
              <c:f>Sheet1!$A$3</c:f>
              <c:strCache>
                <c:ptCount val="1"/>
                <c:pt idx="0">
                  <c:v>Mathew Roy</c:v>
                </c:pt>
              </c:strCache>
            </c:strRef>
          </c:tx>
          <c:explosion val="25"/>
          <c:cat>
            <c:strRef>
              <c:f>Sheet1!$B$2:$I$2</c:f>
              <c:strCache>
                <c:ptCount val="8"/>
                <c:pt idx="0">
                  <c:v>PAY </c:v>
                </c:pt>
                <c:pt idx="1">
                  <c:v>TOTAL HOURS WORKED</c:v>
                </c:pt>
                <c:pt idx="2">
                  <c:v> OVER TIME </c:v>
                </c:pt>
                <c:pt idx="3">
                  <c:v>TOTAL OVERTIME HOURS  </c:v>
                </c:pt>
                <c:pt idx="4">
                  <c:v>GROSS PAY </c:v>
                </c:pt>
                <c:pt idx="5">
                  <c:v>INCOME TAX (18%)</c:v>
                </c:pt>
                <c:pt idx="6">
                  <c:v>OTHER DEDUCTIBLES </c:v>
                </c:pt>
                <c:pt idx="7">
                  <c:v>NET PAY </c:v>
                </c:pt>
              </c:strCache>
            </c:strRef>
          </c:cat>
          <c:val>
            <c:numRef>
              <c:f>Sheet1!$B$3:$I$3</c:f>
              <c:numCache>
                <c:formatCode>General</c:formatCode>
                <c:ptCount val="8"/>
                <c:pt idx="0">
                  <c:v>250</c:v>
                </c:pt>
                <c:pt idx="1">
                  <c:v>160</c:v>
                </c:pt>
                <c:pt idx="2">
                  <c:v>1500</c:v>
                </c:pt>
                <c:pt idx="3">
                  <c:v>10</c:v>
                </c:pt>
                <c:pt idx="4">
                  <c:v>55000</c:v>
                </c:pt>
                <c:pt idx="5">
                  <c:v>9900</c:v>
                </c:pt>
                <c:pt idx="6">
                  <c:v>0</c:v>
                </c:pt>
                <c:pt idx="7">
                  <c:v>45100</c:v>
                </c:pt>
              </c:numCache>
            </c:numRef>
          </c:val>
        </c:ser>
        <c:ser>
          <c:idx val="1"/>
          <c:order val="1"/>
          <c:explosion val="25"/>
          <c:cat>
            <c:strRef>
              <c:f>Sheet1!$B$2:$I$2</c:f>
              <c:strCache>
                <c:ptCount val="8"/>
                <c:pt idx="0">
                  <c:v>PAY </c:v>
                </c:pt>
                <c:pt idx="1">
                  <c:v>TOTAL HOURS WORKED</c:v>
                </c:pt>
                <c:pt idx="2">
                  <c:v> OVER TIME </c:v>
                </c:pt>
                <c:pt idx="3">
                  <c:v>TOTAL OVERTIME HOURS  </c:v>
                </c:pt>
                <c:pt idx="4">
                  <c:v>GROSS PAY </c:v>
                </c:pt>
                <c:pt idx="5">
                  <c:v>INCOME TAX (18%)</c:v>
                </c:pt>
                <c:pt idx="6">
                  <c:v>OTHER DEDUCTIBLES </c:v>
                </c:pt>
                <c:pt idx="7">
                  <c:v>NET PAY </c:v>
                </c:pt>
              </c:strCache>
            </c:strRef>
          </c:cat>
          <c:val>
            <c:numRef>
              <c:f>Sheet1!$B$4:$I$4</c:f>
              <c:numCache>
                <c:formatCode>General</c:formatCode>
                <c:ptCount val="8"/>
                <c:pt idx="0">
                  <c:v>300</c:v>
                </c:pt>
                <c:pt idx="1">
                  <c:v>155</c:v>
                </c:pt>
                <c:pt idx="2">
                  <c:v>1000</c:v>
                </c:pt>
                <c:pt idx="3">
                  <c:v>20</c:v>
                </c:pt>
                <c:pt idx="4">
                  <c:v>66500</c:v>
                </c:pt>
                <c:pt idx="5">
                  <c:v>11970</c:v>
                </c:pt>
                <c:pt idx="6">
                  <c:v>2000</c:v>
                </c:pt>
                <c:pt idx="7">
                  <c:v>52530</c:v>
                </c:pt>
              </c:numCache>
            </c:numRef>
          </c:val>
        </c:ser>
        <c:ser>
          <c:idx val="2"/>
          <c:order val="2"/>
          <c:explosion val="25"/>
          <c:cat>
            <c:strRef>
              <c:f>Sheet1!$B$2:$I$2</c:f>
              <c:strCache>
                <c:ptCount val="8"/>
                <c:pt idx="0">
                  <c:v>PAY </c:v>
                </c:pt>
                <c:pt idx="1">
                  <c:v>TOTAL HOURS WORKED</c:v>
                </c:pt>
                <c:pt idx="2">
                  <c:v> OVER TIME </c:v>
                </c:pt>
                <c:pt idx="3">
                  <c:v>TOTAL OVERTIME HOURS  </c:v>
                </c:pt>
                <c:pt idx="4">
                  <c:v>GROSS PAY </c:v>
                </c:pt>
                <c:pt idx="5">
                  <c:v>INCOME TAX (18%)</c:v>
                </c:pt>
                <c:pt idx="6">
                  <c:v>OTHER DEDUCTIBLES </c:v>
                </c:pt>
                <c:pt idx="7">
                  <c:v>NET PAY </c:v>
                </c:pt>
              </c:strCache>
            </c:strRef>
          </c:cat>
          <c:val>
            <c:numRef>
              <c:f>Sheet1!$B$5:$I$5</c:f>
              <c:numCache>
                <c:formatCode>General</c:formatCode>
                <c:ptCount val="8"/>
                <c:pt idx="0">
                  <c:v>625</c:v>
                </c:pt>
                <c:pt idx="1">
                  <c:v>162</c:v>
                </c:pt>
                <c:pt idx="2">
                  <c:v>2000</c:v>
                </c:pt>
                <c:pt idx="3">
                  <c:v>30</c:v>
                </c:pt>
                <c:pt idx="4">
                  <c:v>161250</c:v>
                </c:pt>
                <c:pt idx="5">
                  <c:v>29025</c:v>
                </c:pt>
                <c:pt idx="6">
                  <c:v>1500</c:v>
                </c:pt>
                <c:pt idx="7">
                  <c:v>130725</c:v>
                </c:pt>
              </c:numCache>
            </c:numRef>
          </c:val>
        </c:ser>
        <c:ser>
          <c:idx val="3"/>
          <c:order val="3"/>
          <c:explosion val="25"/>
          <c:cat>
            <c:strRef>
              <c:f>Sheet1!$B$2:$I$2</c:f>
              <c:strCache>
                <c:ptCount val="8"/>
                <c:pt idx="0">
                  <c:v>PAY </c:v>
                </c:pt>
                <c:pt idx="1">
                  <c:v>TOTAL HOURS WORKED</c:v>
                </c:pt>
                <c:pt idx="2">
                  <c:v> OVER TIME </c:v>
                </c:pt>
                <c:pt idx="3">
                  <c:v>TOTAL OVERTIME HOURS  </c:v>
                </c:pt>
                <c:pt idx="4">
                  <c:v>GROSS PAY </c:v>
                </c:pt>
                <c:pt idx="5">
                  <c:v>INCOME TAX (18%)</c:v>
                </c:pt>
                <c:pt idx="6">
                  <c:v>OTHER DEDUCTIBLES </c:v>
                </c:pt>
                <c:pt idx="7">
                  <c:v>NET PAY </c:v>
                </c:pt>
              </c:strCache>
            </c:strRef>
          </c:cat>
          <c:val>
            <c:numRef>
              <c:f>Sheet1!$B$6:$I$6</c:f>
              <c:numCache>
                <c:formatCode>General</c:formatCode>
                <c:ptCount val="8"/>
                <c:pt idx="0">
                  <c:v>500</c:v>
                </c:pt>
                <c:pt idx="1">
                  <c:v>140</c:v>
                </c:pt>
                <c:pt idx="2">
                  <c:v>1500</c:v>
                </c:pt>
                <c:pt idx="3">
                  <c:v>15</c:v>
                </c:pt>
                <c:pt idx="4">
                  <c:v>92500</c:v>
                </c:pt>
                <c:pt idx="5">
                  <c:v>16650</c:v>
                </c:pt>
                <c:pt idx="6">
                  <c:v>3000</c:v>
                </c:pt>
                <c:pt idx="7">
                  <c:v>72850</c:v>
                </c:pt>
              </c:numCache>
            </c:numRef>
          </c:val>
        </c:ser>
        <c:ser>
          <c:idx val="4"/>
          <c:order val="4"/>
          <c:explosion val="25"/>
          <c:cat>
            <c:strRef>
              <c:f>Sheet1!$B$2:$I$2</c:f>
              <c:strCache>
                <c:ptCount val="8"/>
                <c:pt idx="0">
                  <c:v>PAY </c:v>
                </c:pt>
                <c:pt idx="1">
                  <c:v>TOTAL HOURS WORKED</c:v>
                </c:pt>
                <c:pt idx="2">
                  <c:v> OVER TIME </c:v>
                </c:pt>
                <c:pt idx="3">
                  <c:v>TOTAL OVERTIME HOURS  </c:v>
                </c:pt>
                <c:pt idx="4">
                  <c:v>GROSS PAY </c:v>
                </c:pt>
                <c:pt idx="5">
                  <c:v>INCOME TAX (18%)</c:v>
                </c:pt>
                <c:pt idx="6">
                  <c:v>OTHER DEDUCTIBLES </c:v>
                </c:pt>
                <c:pt idx="7">
                  <c:v>NET PAY </c:v>
                </c:pt>
              </c:strCache>
            </c:strRef>
          </c:cat>
          <c:val>
            <c:numRef>
              <c:f>Sheet1!$B$7:$I$7</c:f>
              <c:numCache>
                <c:formatCode>General</c:formatCode>
                <c:ptCount val="8"/>
                <c:pt idx="0">
                  <c:v>875</c:v>
                </c:pt>
                <c:pt idx="1">
                  <c:v>148</c:v>
                </c:pt>
                <c:pt idx="2">
                  <c:v>1200</c:v>
                </c:pt>
                <c:pt idx="3">
                  <c:v>40</c:v>
                </c:pt>
                <c:pt idx="4">
                  <c:v>177500</c:v>
                </c:pt>
                <c:pt idx="5">
                  <c:v>31950</c:v>
                </c:pt>
                <c:pt idx="6">
                  <c:v>2800</c:v>
                </c:pt>
                <c:pt idx="7">
                  <c:v>142750</c:v>
                </c:pt>
              </c:numCache>
            </c:numRef>
          </c:val>
        </c:ser>
        <c:ser>
          <c:idx val="5"/>
          <c:order val="5"/>
          <c:explosion val="25"/>
          <c:cat>
            <c:strRef>
              <c:f>Sheet1!$B$2:$I$2</c:f>
              <c:strCache>
                <c:ptCount val="8"/>
                <c:pt idx="0">
                  <c:v>PAY </c:v>
                </c:pt>
                <c:pt idx="1">
                  <c:v>TOTAL HOURS WORKED</c:v>
                </c:pt>
                <c:pt idx="2">
                  <c:v> OVER TIME </c:v>
                </c:pt>
                <c:pt idx="3">
                  <c:v>TOTAL OVERTIME HOURS  </c:v>
                </c:pt>
                <c:pt idx="4">
                  <c:v>GROSS PAY </c:v>
                </c:pt>
                <c:pt idx="5">
                  <c:v>INCOME TAX (18%)</c:v>
                </c:pt>
                <c:pt idx="6">
                  <c:v>OTHER DEDUCTIBLES </c:v>
                </c:pt>
                <c:pt idx="7">
                  <c:v>NET PAY </c:v>
                </c:pt>
              </c:strCache>
            </c:strRef>
          </c:cat>
          <c:val>
            <c:numRef>
              <c:f>Sheet1!$B$8:$I$8</c:f>
              <c:numCache>
                <c:formatCode>General</c:formatCode>
                <c:ptCount val="8"/>
                <c:pt idx="0">
                  <c:v>2550</c:v>
                </c:pt>
                <c:pt idx="1">
                  <c:v>765</c:v>
                </c:pt>
                <c:pt idx="2">
                  <c:v>7200</c:v>
                </c:pt>
                <c:pt idx="3">
                  <c:v>115</c:v>
                </c:pt>
                <c:pt idx="4">
                  <c:v>552750</c:v>
                </c:pt>
                <c:pt idx="5">
                  <c:v>99495</c:v>
                </c:pt>
                <c:pt idx="6">
                  <c:v>9300</c:v>
                </c:pt>
                <c:pt idx="7">
                  <c:v>443955</c:v>
                </c:pt>
              </c:numCache>
            </c:numRef>
          </c:val>
        </c:ser>
      </c:pie3DChart>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46"/>
  <c:chart>
    <c:title>
      <c:layout/>
    </c:title>
    <c:view3D>
      <c:rAngAx val="1"/>
    </c:view3D>
    <c:plotArea>
      <c:layout/>
      <c:bar3DChart>
        <c:barDir val="col"/>
        <c:grouping val="standard"/>
        <c:ser>
          <c:idx val="0"/>
          <c:order val="0"/>
          <c:tx>
            <c:strRef>
              <c:f>Sheet1!$A$3</c:f>
              <c:strCache>
                <c:ptCount val="1"/>
                <c:pt idx="0">
                  <c:v>Mathew Roy</c:v>
                </c:pt>
              </c:strCache>
            </c:strRef>
          </c:tx>
          <c:cat>
            <c:strRef>
              <c:f>Sheet1!$B$1:$I$2</c:f>
              <c:strCache>
                <c:ptCount val="8"/>
                <c:pt idx="0">
                  <c:v>PAY </c:v>
                </c:pt>
                <c:pt idx="1">
                  <c:v>TOTAL HOURS WORKED</c:v>
                </c:pt>
                <c:pt idx="2">
                  <c:v> OVER TIME </c:v>
                </c:pt>
                <c:pt idx="3">
                  <c:v>TOTAL OVERTIME HOURS  </c:v>
                </c:pt>
                <c:pt idx="4">
                  <c:v>GROSS PAY </c:v>
                </c:pt>
                <c:pt idx="5">
                  <c:v>INCOME TAX (18%)</c:v>
                </c:pt>
                <c:pt idx="6">
                  <c:v>OTHER DEDUCTIBLES </c:v>
                </c:pt>
                <c:pt idx="7">
                  <c:v>NET PAY </c:v>
                </c:pt>
              </c:strCache>
            </c:strRef>
          </c:cat>
          <c:val>
            <c:numRef>
              <c:f>Sheet1!$B$3:$I$3</c:f>
              <c:numCache>
                <c:formatCode>General</c:formatCode>
                <c:ptCount val="8"/>
                <c:pt idx="0">
                  <c:v>250</c:v>
                </c:pt>
                <c:pt idx="1">
                  <c:v>160</c:v>
                </c:pt>
                <c:pt idx="2">
                  <c:v>1500</c:v>
                </c:pt>
                <c:pt idx="3">
                  <c:v>10</c:v>
                </c:pt>
                <c:pt idx="4">
                  <c:v>55000</c:v>
                </c:pt>
                <c:pt idx="5">
                  <c:v>9900</c:v>
                </c:pt>
                <c:pt idx="6">
                  <c:v>0</c:v>
                </c:pt>
                <c:pt idx="7">
                  <c:v>45100</c:v>
                </c:pt>
              </c:numCache>
            </c:numRef>
          </c:val>
        </c:ser>
        <c:ser>
          <c:idx val="1"/>
          <c:order val="1"/>
          <c:tx>
            <c:strRef>
              <c:f>Sheet1!$A$4</c:f>
              <c:strCache>
                <c:ptCount val="1"/>
                <c:pt idx="0">
                  <c:v>Rogger Peng </c:v>
                </c:pt>
              </c:strCache>
            </c:strRef>
          </c:tx>
          <c:cat>
            <c:strRef>
              <c:f>Sheet1!$B$1:$I$2</c:f>
              <c:strCache>
                <c:ptCount val="8"/>
                <c:pt idx="0">
                  <c:v>PAY </c:v>
                </c:pt>
                <c:pt idx="1">
                  <c:v>TOTAL HOURS WORKED</c:v>
                </c:pt>
                <c:pt idx="2">
                  <c:v> OVER TIME </c:v>
                </c:pt>
                <c:pt idx="3">
                  <c:v>TOTAL OVERTIME HOURS  </c:v>
                </c:pt>
                <c:pt idx="4">
                  <c:v>GROSS PAY </c:v>
                </c:pt>
                <c:pt idx="5">
                  <c:v>INCOME TAX (18%)</c:v>
                </c:pt>
                <c:pt idx="6">
                  <c:v>OTHER DEDUCTIBLES </c:v>
                </c:pt>
                <c:pt idx="7">
                  <c:v>NET PAY </c:v>
                </c:pt>
              </c:strCache>
            </c:strRef>
          </c:cat>
          <c:val>
            <c:numRef>
              <c:f>Sheet1!$B$4:$I$4</c:f>
              <c:numCache>
                <c:formatCode>General</c:formatCode>
                <c:ptCount val="8"/>
                <c:pt idx="0">
                  <c:v>300</c:v>
                </c:pt>
                <c:pt idx="1">
                  <c:v>155</c:v>
                </c:pt>
                <c:pt idx="2">
                  <c:v>1000</c:v>
                </c:pt>
                <c:pt idx="3">
                  <c:v>20</c:v>
                </c:pt>
                <c:pt idx="4">
                  <c:v>66500</c:v>
                </c:pt>
                <c:pt idx="5">
                  <c:v>11970</c:v>
                </c:pt>
                <c:pt idx="6">
                  <c:v>2000</c:v>
                </c:pt>
                <c:pt idx="7">
                  <c:v>52530</c:v>
                </c:pt>
              </c:numCache>
            </c:numRef>
          </c:val>
        </c:ser>
        <c:ser>
          <c:idx val="2"/>
          <c:order val="2"/>
          <c:tx>
            <c:strRef>
              <c:f>Sheet1!$A$5</c:f>
              <c:strCache>
                <c:ptCount val="1"/>
                <c:pt idx="0">
                  <c:v>Ram Prakash </c:v>
                </c:pt>
              </c:strCache>
            </c:strRef>
          </c:tx>
          <c:cat>
            <c:strRef>
              <c:f>Sheet1!$B$1:$I$2</c:f>
              <c:strCache>
                <c:ptCount val="8"/>
                <c:pt idx="0">
                  <c:v>PAY </c:v>
                </c:pt>
                <c:pt idx="1">
                  <c:v>TOTAL HOURS WORKED</c:v>
                </c:pt>
                <c:pt idx="2">
                  <c:v> OVER TIME </c:v>
                </c:pt>
                <c:pt idx="3">
                  <c:v>TOTAL OVERTIME HOURS  </c:v>
                </c:pt>
                <c:pt idx="4">
                  <c:v>GROSS PAY </c:v>
                </c:pt>
                <c:pt idx="5">
                  <c:v>INCOME TAX (18%)</c:v>
                </c:pt>
                <c:pt idx="6">
                  <c:v>OTHER DEDUCTIBLES </c:v>
                </c:pt>
                <c:pt idx="7">
                  <c:v>NET PAY </c:v>
                </c:pt>
              </c:strCache>
            </c:strRef>
          </c:cat>
          <c:val>
            <c:numRef>
              <c:f>Sheet1!$B$5:$I$5</c:f>
              <c:numCache>
                <c:formatCode>General</c:formatCode>
                <c:ptCount val="8"/>
                <c:pt idx="0">
                  <c:v>625</c:v>
                </c:pt>
                <c:pt idx="1">
                  <c:v>162</c:v>
                </c:pt>
                <c:pt idx="2">
                  <c:v>2000</c:v>
                </c:pt>
                <c:pt idx="3">
                  <c:v>30</c:v>
                </c:pt>
                <c:pt idx="4">
                  <c:v>161250</c:v>
                </c:pt>
                <c:pt idx="5">
                  <c:v>29025</c:v>
                </c:pt>
                <c:pt idx="6">
                  <c:v>1500</c:v>
                </c:pt>
                <c:pt idx="7">
                  <c:v>130725</c:v>
                </c:pt>
              </c:numCache>
            </c:numRef>
          </c:val>
        </c:ser>
        <c:ser>
          <c:idx val="3"/>
          <c:order val="3"/>
          <c:tx>
            <c:strRef>
              <c:f>Sheet1!$A$6</c:f>
              <c:strCache>
                <c:ptCount val="1"/>
                <c:pt idx="0">
                  <c:v>Tom furlan </c:v>
                </c:pt>
              </c:strCache>
            </c:strRef>
          </c:tx>
          <c:cat>
            <c:strRef>
              <c:f>Sheet1!$B$1:$I$2</c:f>
              <c:strCache>
                <c:ptCount val="8"/>
                <c:pt idx="0">
                  <c:v>PAY </c:v>
                </c:pt>
                <c:pt idx="1">
                  <c:v>TOTAL HOURS WORKED</c:v>
                </c:pt>
                <c:pt idx="2">
                  <c:v> OVER TIME </c:v>
                </c:pt>
                <c:pt idx="3">
                  <c:v>TOTAL OVERTIME HOURS  </c:v>
                </c:pt>
                <c:pt idx="4">
                  <c:v>GROSS PAY </c:v>
                </c:pt>
                <c:pt idx="5">
                  <c:v>INCOME TAX (18%)</c:v>
                </c:pt>
                <c:pt idx="6">
                  <c:v>OTHER DEDUCTIBLES </c:v>
                </c:pt>
                <c:pt idx="7">
                  <c:v>NET PAY </c:v>
                </c:pt>
              </c:strCache>
            </c:strRef>
          </c:cat>
          <c:val>
            <c:numRef>
              <c:f>Sheet1!$B$6:$I$6</c:f>
              <c:numCache>
                <c:formatCode>General</c:formatCode>
                <c:ptCount val="8"/>
                <c:pt idx="0">
                  <c:v>500</c:v>
                </c:pt>
                <c:pt idx="1">
                  <c:v>140</c:v>
                </c:pt>
                <c:pt idx="2">
                  <c:v>1500</c:v>
                </c:pt>
                <c:pt idx="3">
                  <c:v>15</c:v>
                </c:pt>
                <c:pt idx="4">
                  <c:v>92500</c:v>
                </c:pt>
                <c:pt idx="5">
                  <c:v>16650</c:v>
                </c:pt>
                <c:pt idx="6">
                  <c:v>3000</c:v>
                </c:pt>
                <c:pt idx="7">
                  <c:v>72850</c:v>
                </c:pt>
              </c:numCache>
            </c:numRef>
          </c:val>
        </c:ser>
        <c:ser>
          <c:idx val="4"/>
          <c:order val="4"/>
          <c:tx>
            <c:strRef>
              <c:f>Sheet1!$A$7</c:f>
              <c:strCache>
                <c:ptCount val="1"/>
                <c:pt idx="0">
                  <c:v>John Mark </c:v>
                </c:pt>
              </c:strCache>
            </c:strRef>
          </c:tx>
          <c:cat>
            <c:strRef>
              <c:f>Sheet1!$B$1:$I$2</c:f>
              <c:strCache>
                <c:ptCount val="8"/>
                <c:pt idx="0">
                  <c:v>PAY </c:v>
                </c:pt>
                <c:pt idx="1">
                  <c:v>TOTAL HOURS WORKED</c:v>
                </c:pt>
                <c:pt idx="2">
                  <c:v> OVER TIME </c:v>
                </c:pt>
                <c:pt idx="3">
                  <c:v>TOTAL OVERTIME HOURS  </c:v>
                </c:pt>
                <c:pt idx="4">
                  <c:v>GROSS PAY </c:v>
                </c:pt>
                <c:pt idx="5">
                  <c:v>INCOME TAX (18%)</c:v>
                </c:pt>
                <c:pt idx="6">
                  <c:v>OTHER DEDUCTIBLES </c:v>
                </c:pt>
                <c:pt idx="7">
                  <c:v>NET PAY </c:v>
                </c:pt>
              </c:strCache>
            </c:strRef>
          </c:cat>
          <c:val>
            <c:numRef>
              <c:f>Sheet1!$B$7:$I$7</c:f>
              <c:numCache>
                <c:formatCode>General</c:formatCode>
                <c:ptCount val="8"/>
                <c:pt idx="0">
                  <c:v>875</c:v>
                </c:pt>
                <c:pt idx="1">
                  <c:v>148</c:v>
                </c:pt>
                <c:pt idx="2">
                  <c:v>1200</c:v>
                </c:pt>
                <c:pt idx="3">
                  <c:v>40</c:v>
                </c:pt>
                <c:pt idx="4">
                  <c:v>177500</c:v>
                </c:pt>
                <c:pt idx="5">
                  <c:v>31950</c:v>
                </c:pt>
                <c:pt idx="6">
                  <c:v>2800</c:v>
                </c:pt>
                <c:pt idx="7">
                  <c:v>142750</c:v>
                </c:pt>
              </c:numCache>
            </c:numRef>
          </c:val>
        </c:ser>
        <c:ser>
          <c:idx val="5"/>
          <c:order val="5"/>
          <c:tx>
            <c:strRef>
              <c:f>Sheet1!$A$8</c:f>
              <c:strCache>
                <c:ptCount val="1"/>
                <c:pt idx="0">
                  <c:v>Sum Total </c:v>
                </c:pt>
              </c:strCache>
            </c:strRef>
          </c:tx>
          <c:cat>
            <c:strRef>
              <c:f>Sheet1!$B$1:$I$2</c:f>
              <c:strCache>
                <c:ptCount val="8"/>
                <c:pt idx="0">
                  <c:v>PAY </c:v>
                </c:pt>
                <c:pt idx="1">
                  <c:v>TOTAL HOURS WORKED</c:v>
                </c:pt>
                <c:pt idx="2">
                  <c:v> OVER TIME </c:v>
                </c:pt>
                <c:pt idx="3">
                  <c:v>TOTAL OVERTIME HOURS  </c:v>
                </c:pt>
                <c:pt idx="4">
                  <c:v>GROSS PAY </c:v>
                </c:pt>
                <c:pt idx="5">
                  <c:v>INCOME TAX (18%)</c:v>
                </c:pt>
                <c:pt idx="6">
                  <c:v>OTHER DEDUCTIBLES </c:v>
                </c:pt>
                <c:pt idx="7">
                  <c:v>NET PAY </c:v>
                </c:pt>
              </c:strCache>
            </c:strRef>
          </c:cat>
          <c:val>
            <c:numRef>
              <c:f>Sheet1!$B$8:$I$8</c:f>
              <c:numCache>
                <c:formatCode>General</c:formatCode>
                <c:ptCount val="8"/>
                <c:pt idx="0">
                  <c:v>2550</c:v>
                </c:pt>
                <c:pt idx="1">
                  <c:v>765</c:v>
                </c:pt>
                <c:pt idx="2">
                  <c:v>7200</c:v>
                </c:pt>
                <c:pt idx="3">
                  <c:v>115</c:v>
                </c:pt>
                <c:pt idx="4">
                  <c:v>552750</c:v>
                </c:pt>
                <c:pt idx="5">
                  <c:v>99495</c:v>
                </c:pt>
                <c:pt idx="6">
                  <c:v>9300</c:v>
                </c:pt>
                <c:pt idx="7">
                  <c:v>443955</c:v>
                </c:pt>
              </c:numCache>
            </c:numRef>
          </c:val>
        </c:ser>
        <c:shape val="cylinder"/>
        <c:axId val="61665664"/>
        <c:axId val="61667200"/>
        <c:axId val="60990784"/>
      </c:bar3DChart>
      <c:catAx>
        <c:axId val="61665664"/>
        <c:scaling>
          <c:orientation val="minMax"/>
        </c:scaling>
        <c:axPos val="b"/>
        <c:majorTickMark val="none"/>
        <c:tickLblPos val="nextTo"/>
        <c:crossAx val="61667200"/>
        <c:crosses val="autoZero"/>
        <c:auto val="1"/>
        <c:lblAlgn val="ctr"/>
        <c:lblOffset val="100"/>
      </c:catAx>
      <c:valAx>
        <c:axId val="61667200"/>
        <c:scaling>
          <c:orientation val="minMax"/>
        </c:scaling>
        <c:axPos val="l"/>
        <c:majorGridlines/>
        <c:numFmt formatCode="General" sourceLinked="1"/>
        <c:majorTickMark val="none"/>
        <c:tickLblPos val="nextTo"/>
        <c:crossAx val="61665664"/>
        <c:crosses val="autoZero"/>
        <c:crossBetween val="between"/>
      </c:valAx>
      <c:serAx>
        <c:axId val="60990784"/>
        <c:scaling>
          <c:orientation val="minMax"/>
        </c:scaling>
        <c:axPos val="b"/>
        <c:tickLblPos val="nextTo"/>
        <c:crossAx val="61667200"/>
        <c:crosses val="autoZero"/>
      </c:ser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748947-5BB9-4ED9-BCA1-930A98076B64}" type="datetimeFigureOut">
              <a:rPr lang="en-US" smtClean="0"/>
              <a:pPr/>
              <a:t>8/30/2024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1CEB59-29FA-4556-9CCA-15E59B3FCD0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1CEB59-29FA-4556-9CCA-15E59B3FCD0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6D4F104-DC48-445F-A76D-4A8E6CA2C426}" type="datetimeFigureOut">
              <a:rPr lang="en-US" smtClean="0"/>
              <a:pPr/>
              <a:t>8/30/2024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BB2681D-E1AC-4F46-8543-E08563A1509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D4F104-DC48-445F-A76D-4A8E6CA2C426}"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2681D-E1AC-4F46-8543-E08563A150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D4F104-DC48-445F-A76D-4A8E6CA2C426}"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2681D-E1AC-4F46-8543-E08563A150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D4F104-DC48-445F-A76D-4A8E6CA2C426}"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2681D-E1AC-4F46-8543-E08563A150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D4F104-DC48-445F-A76D-4A8E6CA2C426}"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2681D-E1AC-4F46-8543-E08563A1509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D4F104-DC48-445F-A76D-4A8E6CA2C426}"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2681D-E1AC-4F46-8543-E08563A150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6D4F104-DC48-445F-A76D-4A8E6CA2C426}"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2681D-E1AC-4F46-8543-E08563A150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D4F104-DC48-445F-A76D-4A8E6CA2C426}"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B2681D-E1AC-4F46-8543-E08563A150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4F104-DC48-445F-A76D-4A8E6CA2C426}"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B2681D-E1AC-4F46-8543-E08563A150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D4F104-DC48-445F-A76D-4A8E6CA2C426}"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2681D-E1AC-4F46-8543-E08563A150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D4F104-DC48-445F-A76D-4A8E6CA2C426}"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BB2681D-E1AC-4F46-8543-E08563A1509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6D4F104-DC48-445F-A76D-4A8E6CA2C426}" type="datetimeFigureOut">
              <a:rPr lang="en-US" smtClean="0"/>
              <a:pPr/>
              <a:t>8/30/2024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BB2681D-E1AC-4F46-8543-E08563A1509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396318" cy="1700210"/>
          </a:xfrm>
        </p:spPr>
        <p:txBody>
          <a:bodyPr>
            <a:normAutofit fontScale="90000"/>
          </a:bodyPr>
          <a:lstStyle/>
          <a:p>
            <a:r>
              <a:rPr lang="en-US" dirty="0" smtClean="0"/>
              <a:t>EMPLOYEE PERFORMANCE ANALYSIS USING EXCEL	 </a:t>
            </a:r>
            <a:endParaRPr lang="en-US" dirty="0"/>
          </a:p>
        </p:txBody>
      </p:sp>
      <p:sp>
        <p:nvSpPr>
          <p:cNvPr id="3" name="Subtitle 2"/>
          <p:cNvSpPr>
            <a:spLocks noGrp="1"/>
          </p:cNvSpPr>
          <p:nvPr>
            <p:ph type="subTitle" idx="1"/>
          </p:nvPr>
        </p:nvSpPr>
        <p:spPr>
          <a:xfrm>
            <a:off x="285720" y="3143248"/>
            <a:ext cx="8429684" cy="3286148"/>
          </a:xfrm>
        </p:spPr>
        <p:txBody>
          <a:bodyPr>
            <a:normAutofit/>
          </a:bodyPr>
          <a:lstStyle/>
          <a:p>
            <a:pPr algn="l"/>
            <a:r>
              <a:rPr lang="en-US" sz="2000" dirty="0" smtClean="0">
                <a:solidFill>
                  <a:schemeClr val="bg1"/>
                </a:solidFill>
              </a:rPr>
              <a:t>	</a:t>
            </a:r>
            <a:r>
              <a:rPr lang="en-US" sz="2000" dirty="0" smtClean="0">
                <a:solidFill>
                  <a:srgbClr val="FFFF00"/>
                </a:solidFill>
                <a:latin typeface="Arial" pitchFamily="34" charset="0"/>
                <a:cs typeface="Arial" pitchFamily="34" charset="0"/>
              </a:rPr>
              <a:t>NAME</a:t>
            </a:r>
            <a:r>
              <a:rPr lang="en-US" sz="2000" dirty="0" smtClean="0">
                <a:latin typeface="Arial" pitchFamily="34" charset="0"/>
                <a:cs typeface="Arial" pitchFamily="34" charset="0"/>
              </a:rPr>
              <a:t> 		:   D.LOKESH</a:t>
            </a:r>
          </a:p>
          <a:p>
            <a:pPr algn="l"/>
            <a:r>
              <a:rPr lang="en-US" sz="2000" dirty="0" smtClean="0">
                <a:latin typeface="Arial" pitchFamily="34" charset="0"/>
                <a:cs typeface="Arial" pitchFamily="34" charset="0"/>
              </a:rPr>
              <a:t>	</a:t>
            </a:r>
            <a:r>
              <a:rPr lang="en-US" sz="2000" dirty="0" smtClean="0">
                <a:solidFill>
                  <a:srgbClr val="FFFF00"/>
                </a:solidFill>
                <a:latin typeface="Arial" pitchFamily="34" charset="0"/>
                <a:cs typeface="Arial" pitchFamily="34" charset="0"/>
              </a:rPr>
              <a:t>REGISTER NO </a:t>
            </a:r>
            <a:r>
              <a:rPr lang="en-US" sz="2000" dirty="0" smtClean="0">
                <a:latin typeface="Arial" pitchFamily="34" charset="0"/>
                <a:cs typeface="Arial" pitchFamily="34" charset="0"/>
              </a:rPr>
              <a:t>	:   312220594 ,</a:t>
            </a:r>
          </a:p>
          <a:p>
            <a:pPr algn="l"/>
            <a:r>
              <a:rPr lang="en-US" sz="2000" dirty="0" smtClean="0">
                <a:latin typeface="Arial" pitchFamily="34" charset="0"/>
                <a:cs typeface="Arial" pitchFamily="34" charset="0"/>
              </a:rPr>
              <a:t>			    C0580C8E3AE9925ADCB47430BABE2BBC.</a:t>
            </a:r>
          </a:p>
          <a:p>
            <a:pPr algn="l"/>
            <a:r>
              <a:rPr lang="en-US" sz="2000" dirty="0" smtClean="0">
                <a:latin typeface="Arial" pitchFamily="34" charset="0"/>
                <a:cs typeface="Arial" pitchFamily="34" charset="0"/>
              </a:rPr>
              <a:t>	</a:t>
            </a:r>
            <a:r>
              <a:rPr lang="en-US" sz="2000" dirty="0" smtClean="0">
                <a:solidFill>
                  <a:srgbClr val="FFFF00"/>
                </a:solidFill>
                <a:latin typeface="Arial" pitchFamily="34" charset="0"/>
                <a:cs typeface="Arial" pitchFamily="34" charset="0"/>
              </a:rPr>
              <a:t>DEPARTMENT</a:t>
            </a:r>
            <a:r>
              <a:rPr lang="en-US" sz="2000" dirty="0" smtClean="0">
                <a:latin typeface="Arial" pitchFamily="34" charset="0"/>
                <a:cs typeface="Arial" pitchFamily="34" charset="0"/>
              </a:rPr>
              <a:t> 	:   B.com (ACCOUNTING &amp; FINANCE )3</a:t>
            </a:r>
            <a:r>
              <a:rPr lang="en-US" sz="2000" baseline="30000" dirty="0" smtClean="0">
                <a:latin typeface="Arial" pitchFamily="34" charset="0"/>
                <a:cs typeface="Arial" pitchFamily="34" charset="0"/>
              </a:rPr>
              <a:t>rd</a:t>
            </a:r>
            <a:r>
              <a:rPr lang="en-US" sz="2000" dirty="0" smtClean="0">
                <a:latin typeface="Arial" pitchFamily="34" charset="0"/>
                <a:cs typeface="Arial" pitchFamily="34" charset="0"/>
              </a:rPr>
              <a:t> year</a:t>
            </a:r>
          </a:p>
          <a:p>
            <a:pPr algn="l"/>
            <a:r>
              <a:rPr lang="en-US" sz="2000" dirty="0" smtClean="0">
                <a:latin typeface="Arial" pitchFamily="34" charset="0"/>
                <a:cs typeface="Arial" pitchFamily="34" charset="0"/>
              </a:rPr>
              <a:t>	</a:t>
            </a:r>
            <a:r>
              <a:rPr lang="en-US" sz="2000" dirty="0" smtClean="0">
                <a:solidFill>
                  <a:srgbClr val="FFFF00"/>
                </a:solidFill>
                <a:latin typeface="Arial" pitchFamily="34" charset="0"/>
                <a:cs typeface="Arial" pitchFamily="34" charset="0"/>
              </a:rPr>
              <a:t>COLLEGE</a:t>
            </a:r>
            <a:r>
              <a:rPr lang="en-US" sz="2000" dirty="0" smtClean="0">
                <a:latin typeface="Arial" pitchFamily="34" charset="0"/>
                <a:cs typeface="Arial" pitchFamily="34" charset="0"/>
              </a:rPr>
              <a:t> 	:   VALLAL P.T.LEE CHENGALVARAYA   				    NAICKER ART’S AND SCIENCE COLLEGE   </a:t>
            </a:r>
          </a:p>
          <a:p>
            <a:pPr algn="l"/>
            <a:r>
              <a:rPr lang="en-US" sz="2000" dirty="0" smtClean="0">
                <a:latin typeface="Arial" pitchFamily="34" charset="0"/>
                <a:cs typeface="Arial" pitchFamily="34" charset="0"/>
              </a:rPr>
              <a:t>                                           CHOOLAI CHENNAI -600112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00036" y="1142985"/>
          <a:ext cx="8001054" cy="5072096"/>
        </p:xfrm>
        <a:graphic>
          <a:graphicData uri="http://schemas.openxmlformats.org/drawingml/2006/table">
            <a:tbl>
              <a:tblPr/>
              <a:tblGrid>
                <a:gridCol w="1207242"/>
                <a:gridCol w="394201"/>
                <a:gridCol w="979344"/>
                <a:gridCol w="831518"/>
                <a:gridCol w="1139487"/>
                <a:gridCol w="757605"/>
                <a:gridCol w="1151807"/>
                <a:gridCol w="979344"/>
                <a:gridCol w="560506"/>
              </a:tblGrid>
              <a:tr h="1144589">
                <a:tc gridSpan="9">
                  <a:txBody>
                    <a:bodyPr/>
                    <a:lstStyle/>
                    <a:p>
                      <a:pPr algn="ctr" fontAlgn="ctr"/>
                      <a:r>
                        <a:rPr lang="en-US" sz="1100" b="1" i="1" u="none" strike="noStrike">
                          <a:solidFill>
                            <a:srgbClr val="FF0000"/>
                          </a:solidFill>
                          <a:latin typeface="Calibri"/>
                        </a:rPr>
                        <a:t>SALARY AND COMPENSATION  ANALYSIS THROUGH EXCEL DATA MODELING</a:t>
                      </a:r>
                    </a:p>
                  </a:txBody>
                  <a:tcPr marL="0" marR="0" marT="0" marB="0" anchor="ctr">
                    <a:lnL>
                      <a:noFill/>
                    </a:lnL>
                    <a:lnR>
                      <a:noFill/>
                    </a:lnR>
                    <a:lnT>
                      <a:noFill/>
                    </a:lnT>
                    <a:lnB w="25400" cap="flat" cmpd="dbl" algn="ctr">
                      <a:solidFill>
                        <a:srgbClr val="3F3F3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11921">
                <a:tc>
                  <a:txBody>
                    <a:bodyPr/>
                    <a:lstStyle/>
                    <a:p>
                      <a:pPr algn="ctr" fontAlgn="ctr"/>
                      <a:r>
                        <a:rPr lang="en-US" sz="500" b="1" i="0" u="none" strike="noStrike">
                          <a:solidFill>
                            <a:srgbClr val="000000"/>
                          </a:solidFill>
                          <a:latin typeface="Calibri"/>
                        </a:rPr>
                        <a:t>EMPLOYEES NAME </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ctr" fontAlgn="ctr"/>
                      <a:r>
                        <a:rPr lang="en-US" sz="500" b="1" i="0" u="none" strike="noStrike">
                          <a:solidFill>
                            <a:srgbClr val="000000"/>
                          </a:solidFill>
                          <a:latin typeface="Calibri"/>
                        </a:rPr>
                        <a:t>PAY </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ctr" fontAlgn="ctr"/>
                      <a:r>
                        <a:rPr lang="en-US" sz="500" b="1" i="0" u="none" strike="noStrike">
                          <a:solidFill>
                            <a:srgbClr val="000000"/>
                          </a:solidFill>
                          <a:latin typeface="Calibri"/>
                        </a:rPr>
                        <a:t>TOTAL HOURS WORKED</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ctr" fontAlgn="ctr"/>
                      <a:r>
                        <a:rPr lang="en-US" sz="500" b="1" i="0" u="none" strike="noStrike">
                          <a:solidFill>
                            <a:srgbClr val="000000"/>
                          </a:solidFill>
                          <a:latin typeface="Calibri"/>
                        </a:rPr>
                        <a:t> OVER TIME </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ctr" fontAlgn="ctr"/>
                      <a:r>
                        <a:rPr lang="en-US" sz="500" b="1" i="0" u="none" strike="noStrike">
                          <a:solidFill>
                            <a:srgbClr val="000000"/>
                          </a:solidFill>
                          <a:latin typeface="Calibri"/>
                        </a:rPr>
                        <a:t>TOTAL OVERTIME HOURS  </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ctr" fontAlgn="ctr"/>
                      <a:r>
                        <a:rPr lang="en-US" sz="500" b="1" i="0" u="none" strike="noStrike">
                          <a:solidFill>
                            <a:srgbClr val="000000"/>
                          </a:solidFill>
                          <a:latin typeface="Calibri"/>
                        </a:rPr>
                        <a:t>GROSS PAY </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ctr" fontAlgn="ctr"/>
                      <a:r>
                        <a:rPr lang="en-US" sz="500" b="1" i="0" u="none" strike="noStrike">
                          <a:solidFill>
                            <a:srgbClr val="000000"/>
                          </a:solidFill>
                          <a:latin typeface="Calibri"/>
                        </a:rPr>
                        <a:t>INCOME TAX (18%)</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ctr" fontAlgn="ctr"/>
                      <a:r>
                        <a:rPr lang="en-US" sz="500" b="1" i="0" u="none" strike="noStrike">
                          <a:solidFill>
                            <a:srgbClr val="000000"/>
                          </a:solidFill>
                          <a:latin typeface="Calibri"/>
                        </a:rPr>
                        <a:t>OTHER DEDUCTIBLES </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ctr" fontAlgn="ctr"/>
                      <a:r>
                        <a:rPr lang="en-US" sz="500" b="1" i="0" u="none" strike="noStrike">
                          <a:solidFill>
                            <a:srgbClr val="000000"/>
                          </a:solidFill>
                          <a:latin typeface="Calibri"/>
                        </a:rPr>
                        <a:t>NET PAY </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r>
              <a:tr h="471301">
                <a:tc>
                  <a:txBody>
                    <a:bodyPr/>
                    <a:lstStyle/>
                    <a:p>
                      <a:pPr algn="ctr" fontAlgn="b"/>
                      <a:r>
                        <a:rPr lang="en-US" sz="500" b="0" i="0" u="none" strike="noStrike">
                          <a:solidFill>
                            <a:srgbClr val="000000"/>
                          </a:solidFill>
                          <a:latin typeface="Calibri"/>
                        </a:rPr>
                        <a:t>Mathew Roy</a:t>
                      </a:r>
                    </a:p>
                  </a:txBody>
                  <a:tcPr marL="0" marR="0" marT="0" marB="0" anchor="b">
                    <a:lnL>
                      <a:noFill/>
                    </a:lnL>
                    <a:lnR>
                      <a:noFill/>
                    </a:lnR>
                    <a:lnT w="25400" cap="flat" cmpd="dbl" algn="ctr">
                      <a:solidFill>
                        <a:srgbClr val="3F3F3F"/>
                      </a:solidFill>
                      <a:prstDash val="solid"/>
                      <a:round/>
                      <a:headEnd type="none" w="med" len="med"/>
                      <a:tailEnd type="none" w="med" len="med"/>
                    </a:lnT>
                    <a:lnB>
                      <a:noFill/>
                    </a:lnB>
                  </a:tcPr>
                </a:tc>
                <a:tc>
                  <a:txBody>
                    <a:bodyPr/>
                    <a:lstStyle/>
                    <a:p>
                      <a:pPr algn="ctr" fontAlgn="b"/>
                      <a:r>
                        <a:rPr lang="en-US" sz="500" b="0" i="0" u="none" strike="noStrike">
                          <a:solidFill>
                            <a:srgbClr val="000000"/>
                          </a:solidFill>
                          <a:latin typeface="Calibri"/>
                        </a:rPr>
                        <a:t>250</a:t>
                      </a:r>
                    </a:p>
                  </a:txBody>
                  <a:tcPr marL="0" marR="0" marT="0" marB="0" anchor="b">
                    <a:lnL>
                      <a:noFill/>
                    </a:lnL>
                    <a:lnR>
                      <a:noFill/>
                    </a:lnR>
                    <a:lnT w="25400" cap="flat" cmpd="dbl" algn="ctr">
                      <a:solidFill>
                        <a:srgbClr val="3F3F3F"/>
                      </a:solidFill>
                      <a:prstDash val="solid"/>
                      <a:round/>
                      <a:headEnd type="none" w="med" len="med"/>
                      <a:tailEnd type="none" w="med" len="med"/>
                    </a:lnT>
                    <a:lnB>
                      <a:noFill/>
                    </a:lnB>
                  </a:tcPr>
                </a:tc>
                <a:tc>
                  <a:txBody>
                    <a:bodyPr/>
                    <a:lstStyle/>
                    <a:p>
                      <a:pPr algn="ctr" fontAlgn="b"/>
                      <a:r>
                        <a:rPr lang="en-US" sz="500" b="0" i="0" u="none" strike="noStrike">
                          <a:solidFill>
                            <a:srgbClr val="000000"/>
                          </a:solidFill>
                          <a:latin typeface="Calibri"/>
                        </a:rPr>
                        <a:t>160</a:t>
                      </a:r>
                    </a:p>
                  </a:txBody>
                  <a:tcPr marL="0" marR="0" marT="0" marB="0" anchor="b">
                    <a:lnL>
                      <a:noFill/>
                    </a:lnL>
                    <a:lnR>
                      <a:noFill/>
                    </a:lnR>
                    <a:lnT w="25400" cap="flat" cmpd="dbl" algn="ctr">
                      <a:solidFill>
                        <a:srgbClr val="3F3F3F"/>
                      </a:solidFill>
                      <a:prstDash val="solid"/>
                      <a:round/>
                      <a:headEnd type="none" w="med" len="med"/>
                      <a:tailEnd type="none" w="med" len="med"/>
                    </a:lnT>
                    <a:lnB>
                      <a:noFill/>
                    </a:lnB>
                  </a:tcPr>
                </a:tc>
                <a:tc>
                  <a:txBody>
                    <a:bodyPr/>
                    <a:lstStyle/>
                    <a:p>
                      <a:pPr algn="ctr" fontAlgn="b"/>
                      <a:r>
                        <a:rPr lang="en-US" sz="500" b="0" i="0" u="none" strike="noStrike">
                          <a:solidFill>
                            <a:srgbClr val="000000"/>
                          </a:solidFill>
                          <a:latin typeface="Calibri"/>
                        </a:rPr>
                        <a:t>1500</a:t>
                      </a:r>
                    </a:p>
                  </a:txBody>
                  <a:tcPr marL="0" marR="0" marT="0" marB="0" anchor="b">
                    <a:lnL>
                      <a:noFill/>
                    </a:lnL>
                    <a:lnR>
                      <a:noFill/>
                    </a:lnR>
                    <a:lnT w="25400" cap="flat" cmpd="dbl" algn="ctr">
                      <a:solidFill>
                        <a:srgbClr val="3F3F3F"/>
                      </a:solidFill>
                      <a:prstDash val="solid"/>
                      <a:round/>
                      <a:headEnd type="none" w="med" len="med"/>
                      <a:tailEnd type="none" w="med" len="med"/>
                    </a:lnT>
                    <a:lnB>
                      <a:noFill/>
                    </a:lnB>
                  </a:tcPr>
                </a:tc>
                <a:tc>
                  <a:txBody>
                    <a:bodyPr/>
                    <a:lstStyle/>
                    <a:p>
                      <a:pPr algn="ctr" fontAlgn="b"/>
                      <a:r>
                        <a:rPr lang="en-US" sz="500" b="0" i="0" u="none" strike="noStrike">
                          <a:solidFill>
                            <a:srgbClr val="000000"/>
                          </a:solidFill>
                          <a:latin typeface="Calibri"/>
                        </a:rPr>
                        <a:t>10</a:t>
                      </a:r>
                    </a:p>
                  </a:txBody>
                  <a:tcPr marL="0" marR="0" marT="0" marB="0" anchor="b">
                    <a:lnL>
                      <a:noFill/>
                    </a:lnL>
                    <a:lnR>
                      <a:noFill/>
                    </a:lnR>
                    <a:lnT w="25400" cap="flat" cmpd="dbl" algn="ctr">
                      <a:solidFill>
                        <a:srgbClr val="3F3F3F"/>
                      </a:solidFill>
                      <a:prstDash val="solid"/>
                      <a:round/>
                      <a:headEnd type="none" w="med" len="med"/>
                      <a:tailEnd type="none" w="med" len="med"/>
                    </a:lnT>
                    <a:lnB>
                      <a:noFill/>
                    </a:lnB>
                  </a:tcPr>
                </a:tc>
                <a:tc>
                  <a:txBody>
                    <a:bodyPr/>
                    <a:lstStyle/>
                    <a:p>
                      <a:pPr algn="ctr" fontAlgn="b"/>
                      <a:r>
                        <a:rPr lang="en-US" sz="500" b="0" i="0" u="none" strike="noStrike">
                          <a:solidFill>
                            <a:srgbClr val="000000"/>
                          </a:solidFill>
                          <a:latin typeface="Calibri"/>
                        </a:rPr>
                        <a:t>55000</a:t>
                      </a:r>
                    </a:p>
                  </a:txBody>
                  <a:tcPr marL="0" marR="0" marT="0" marB="0" anchor="b">
                    <a:lnL>
                      <a:noFill/>
                    </a:lnL>
                    <a:lnR>
                      <a:noFill/>
                    </a:lnR>
                    <a:lnT w="25400" cap="flat" cmpd="dbl" algn="ctr">
                      <a:solidFill>
                        <a:srgbClr val="3F3F3F"/>
                      </a:solidFill>
                      <a:prstDash val="solid"/>
                      <a:round/>
                      <a:headEnd type="none" w="med" len="med"/>
                      <a:tailEnd type="none" w="med" len="med"/>
                    </a:lnT>
                    <a:lnB>
                      <a:noFill/>
                    </a:lnB>
                  </a:tcPr>
                </a:tc>
                <a:tc>
                  <a:txBody>
                    <a:bodyPr/>
                    <a:lstStyle/>
                    <a:p>
                      <a:pPr algn="ctr" fontAlgn="b"/>
                      <a:r>
                        <a:rPr lang="en-US" sz="500" b="0" i="0" u="none" strike="noStrike">
                          <a:solidFill>
                            <a:srgbClr val="000000"/>
                          </a:solidFill>
                          <a:latin typeface="Calibri"/>
                        </a:rPr>
                        <a:t>9900</a:t>
                      </a:r>
                    </a:p>
                  </a:txBody>
                  <a:tcPr marL="0" marR="0" marT="0" marB="0" anchor="b">
                    <a:lnL>
                      <a:noFill/>
                    </a:lnL>
                    <a:lnR>
                      <a:noFill/>
                    </a:lnR>
                    <a:lnT w="25400" cap="flat" cmpd="dbl" algn="ctr">
                      <a:solidFill>
                        <a:srgbClr val="3F3F3F"/>
                      </a:solidFill>
                      <a:prstDash val="solid"/>
                      <a:round/>
                      <a:headEnd type="none" w="med" len="med"/>
                      <a:tailEnd type="none" w="med" len="med"/>
                    </a:lnT>
                    <a:lnB>
                      <a:noFill/>
                    </a:lnB>
                  </a:tcPr>
                </a:tc>
                <a:tc>
                  <a:txBody>
                    <a:bodyPr/>
                    <a:lstStyle/>
                    <a:p>
                      <a:pPr algn="ctr" fontAlgn="b"/>
                      <a:r>
                        <a:rPr lang="en-US" sz="500" b="0" i="0" u="none" strike="noStrike">
                          <a:solidFill>
                            <a:srgbClr val="000000"/>
                          </a:solidFill>
                          <a:latin typeface="Calibri"/>
                        </a:rPr>
                        <a:t>0</a:t>
                      </a:r>
                    </a:p>
                  </a:txBody>
                  <a:tcPr marL="0" marR="0" marT="0" marB="0" anchor="b">
                    <a:lnL>
                      <a:noFill/>
                    </a:lnL>
                    <a:lnR>
                      <a:noFill/>
                    </a:lnR>
                    <a:lnT w="25400" cap="flat" cmpd="dbl" algn="ctr">
                      <a:solidFill>
                        <a:srgbClr val="3F3F3F"/>
                      </a:solidFill>
                      <a:prstDash val="solid"/>
                      <a:round/>
                      <a:headEnd type="none" w="med" len="med"/>
                      <a:tailEnd type="none" w="med" len="med"/>
                    </a:lnT>
                    <a:lnB>
                      <a:noFill/>
                    </a:lnB>
                  </a:tcPr>
                </a:tc>
                <a:tc>
                  <a:txBody>
                    <a:bodyPr/>
                    <a:lstStyle/>
                    <a:p>
                      <a:pPr algn="ctr" fontAlgn="b"/>
                      <a:r>
                        <a:rPr lang="en-US" sz="500" b="0" i="0" u="none" strike="noStrike">
                          <a:solidFill>
                            <a:srgbClr val="000000"/>
                          </a:solidFill>
                          <a:latin typeface="Calibri"/>
                        </a:rPr>
                        <a:t>45100</a:t>
                      </a:r>
                    </a:p>
                  </a:txBody>
                  <a:tcPr marL="0" marR="0" marT="0" marB="0" anchor="b">
                    <a:lnL>
                      <a:noFill/>
                    </a:lnL>
                    <a:lnR>
                      <a:noFill/>
                    </a:lnR>
                    <a:lnT w="25400" cap="flat" cmpd="dbl" algn="ctr">
                      <a:solidFill>
                        <a:srgbClr val="3F3F3F"/>
                      </a:solidFill>
                      <a:prstDash val="solid"/>
                      <a:round/>
                      <a:headEnd type="none" w="med" len="med"/>
                      <a:tailEnd type="none" w="med" len="med"/>
                    </a:lnT>
                    <a:lnB>
                      <a:noFill/>
                    </a:lnB>
                  </a:tcPr>
                </a:tc>
              </a:tr>
              <a:tr h="448857">
                <a:tc>
                  <a:txBody>
                    <a:bodyPr/>
                    <a:lstStyle/>
                    <a:p>
                      <a:pPr algn="ctr" fontAlgn="b"/>
                      <a:r>
                        <a:rPr lang="en-US" sz="500" b="0" i="0" u="none" strike="noStrike">
                          <a:solidFill>
                            <a:srgbClr val="000000"/>
                          </a:solidFill>
                          <a:latin typeface="Calibri"/>
                        </a:rPr>
                        <a:t>Rogger Peng </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300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155</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1000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66500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11970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2000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52530</a:t>
                      </a:r>
                    </a:p>
                  </a:txBody>
                  <a:tcPr marL="0" marR="0" marT="0" marB="0" anchor="b">
                    <a:lnL>
                      <a:noFill/>
                    </a:lnL>
                    <a:lnR>
                      <a:noFill/>
                    </a:lnR>
                    <a:lnT>
                      <a:noFill/>
                    </a:lnT>
                    <a:lnB>
                      <a:noFill/>
                    </a:lnB>
                  </a:tcPr>
                </a:tc>
              </a:tr>
              <a:tr h="448857">
                <a:tc>
                  <a:txBody>
                    <a:bodyPr/>
                    <a:lstStyle/>
                    <a:p>
                      <a:pPr algn="ctr" fontAlgn="b"/>
                      <a:r>
                        <a:rPr lang="en-US" sz="500" b="0" i="0" u="none" strike="noStrike">
                          <a:solidFill>
                            <a:srgbClr val="000000"/>
                          </a:solidFill>
                          <a:latin typeface="Calibri"/>
                        </a:rPr>
                        <a:t>Ram Prakash </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625</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162</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2000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161250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29025</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1500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130725</a:t>
                      </a:r>
                    </a:p>
                  </a:txBody>
                  <a:tcPr marL="0" marR="0" marT="0" marB="0" anchor="b">
                    <a:lnL>
                      <a:noFill/>
                    </a:lnL>
                    <a:lnR>
                      <a:noFill/>
                    </a:lnR>
                    <a:lnT>
                      <a:noFill/>
                    </a:lnT>
                    <a:lnB>
                      <a:noFill/>
                    </a:lnB>
                  </a:tcPr>
                </a:tc>
              </a:tr>
              <a:tr h="448857">
                <a:tc>
                  <a:txBody>
                    <a:bodyPr/>
                    <a:lstStyle/>
                    <a:p>
                      <a:pPr algn="ctr" fontAlgn="b"/>
                      <a:r>
                        <a:rPr lang="en-US" sz="500" b="0" i="0" u="none" strike="noStrike">
                          <a:solidFill>
                            <a:srgbClr val="000000"/>
                          </a:solidFill>
                          <a:latin typeface="Calibri"/>
                        </a:rPr>
                        <a:t>Tom furlan </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500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140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1500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92500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16650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3000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72850</a:t>
                      </a:r>
                    </a:p>
                  </a:txBody>
                  <a:tcPr marL="0" marR="0" marT="0" marB="0" anchor="b">
                    <a:lnL>
                      <a:noFill/>
                    </a:lnL>
                    <a:lnR>
                      <a:noFill/>
                    </a:lnR>
                    <a:lnT>
                      <a:noFill/>
                    </a:lnT>
                    <a:lnB>
                      <a:noFill/>
                    </a:lnB>
                  </a:tcPr>
                </a:tc>
              </a:tr>
              <a:tr h="448857">
                <a:tc>
                  <a:txBody>
                    <a:bodyPr/>
                    <a:lstStyle/>
                    <a:p>
                      <a:pPr algn="ctr" fontAlgn="b"/>
                      <a:r>
                        <a:rPr lang="en-US" sz="500" b="0" i="0" u="none" strike="noStrike">
                          <a:solidFill>
                            <a:srgbClr val="000000"/>
                          </a:solidFill>
                          <a:latin typeface="Calibri"/>
                        </a:rPr>
                        <a:t>John Mark </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875</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148</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1200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40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177500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31950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2800</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142750</a:t>
                      </a:r>
                    </a:p>
                  </a:txBody>
                  <a:tcPr marL="0" marR="0" marT="0" marB="0" anchor="b">
                    <a:lnL>
                      <a:noFill/>
                    </a:lnL>
                    <a:lnR>
                      <a:noFill/>
                    </a:lnR>
                    <a:lnT>
                      <a:noFill/>
                    </a:lnT>
                    <a:lnB>
                      <a:noFill/>
                    </a:lnB>
                  </a:tcPr>
                </a:tc>
              </a:tr>
              <a:tr h="448857">
                <a:tc>
                  <a:txBody>
                    <a:bodyPr/>
                    <a:lstStyle/>
                    <a:p>
                      <a:pPr algn="ctr" fontAlgn="b"/>
                      <a:r>
                        <a:rPr lang="en-US" sz="500" b="0" i="0" u="none" strike="noStrike">
                          <a:solidFill>
                            <a:srgbClr val="006100"/>
                          </a:solidFill>
                          <a:latin typeface="Calibri"/>
                        </a:rPr>
                        <a:t>Sum Total </a:t>
                      </a:r>
                    </a:p>
                  </a:txBody>
                  <a:tcPr marL="0" marR="0" marT="0" marB="0" anchor="b">
                    <a:lnL>
                      <a:noFill/>
                    </a:lnL>
                    <a:lnR>
                      <a:noFill/>
                    </a:lnR>
                    <a:lnT>
                      <a:noFill/>
                    </a:lnT>
                    <a:lnB>
                      <a:noFill/>
                    </a:lnB>
                    <a:solidFill>
                      <a:srgbClr val="C6EFCE"/>
                    </a:solidFill>
                  </a:tcPr>
                </a:tc>
                <a:tc>
                  <a:txBody>
                    <a:bodyPr/>
                    <a:lstStyle/>
                    <a:p>
                      <a:pPr algn="ctr" fontAlgn="b"/>
                      <a:r>
                        <a:rPr lang="en-US" sz="500" b="0" i="0" u="none" strike="noStrike">
                          <a:solidFill>
                            <a:srgbClr val="006100"/>
                          </a:solidFill>
                          <a:latin typeface="Calibri"/>
                        </a:rPr>
                        <a:t>2550</a:t>
                      </a:r>
                    </a:p>
                  </a:txBody>
                  <a:tcPr marL="0" marR="0" marT="0" marB="0" anchor="b">
                    <a:lnL>
                      <a:noFill/>
                    </a:lnL>
                    <a:lnR>
                      <a:noFill/>
                    </a:lnR>
                    <a:lnT>
                      <a:noFill/>
                    </a:lnT>
                    <a:lnB>
                      <a:noFill/>
                    </a:lnB>
                    <a:solidFill>
                      <a:srgbClr val="C6EFCE"/>
                    </a:solidFill>
                  </a:tcPr>
                </a:tc>
                <a:tc>
                  <a:txBody>
                    <a:bodyPr/>
                    <a:lstStyle/>
                    <a:p>
                      <a:pPr algn="ctr" fontAlgn="b"/>
                      <a:r>
                        <a:rPr lang="en-US" sz="500" b="0" i="0" u="none" strike="noStrike">
                          <a:solidFill>
                            <a:srgbClr val="006100"/>
                          </a:solidFill>
                          <a:latin typeface="Calibri"/>
                        </a:rPr>
                        <a:t>765</a:t>
                      </a:r>
                    </a:p>
                  </a:txBody>
                  <a:tcPr marL="0" marR="0" marT="0" marB="0" anchor="b">
                    <a:lnL>
                      <a:noFill/>
                    </a:lnL>
                    <a:lnR>
                      <a:noFill/>
                    </a:lnR>
                    <a:lnT>
                      <a:noFill/>
                    </a:lnT>
                    <a:lnB>
                      <a:noFill/>
                    </a:lnB>
                    <a:solidFill>
                      <a:srgbClr val="C6EFCE"/>
                    </a:solidFill>
                  </a:tcPr>
                </a:tc>
                <a:tc>
                  <a:txBody>
                    <a:bodyPr/>
                    <a:lstStyle/>
                    <a:p>
                      <a:pPr algn="ctr" fontAlgn="b"/>
                      <a:r>
                        <a:rPr lang="en-US" sz="500" b="0" i="0" u="none" strike="noStrike">
                          <a:solidFill>
                            <a:srgbClr val="006100"/>
                          </a:solidFill>
                          <a:latin typeface="Calibri"/>
                        </a:rPr>
                        <a:t>7200</a:t>
                      </a:r>
                    </a:p>
                  </a:txBody>
                  <a:tcPr marL="0" marR="0" marT="0" marB="0" anchor="b">
                    <a:lnL>
                      <a:noFill/>
                    </a:lnL>
                    <a:lnR>
                      <a:noFill/>
                    </a:lnR>
                    <a:lnT>
                      <a:noFill/>
                    </a:lnT>
                    <a:lnB>
                      <a:noFill/>
                    </a:lnB>
                    <a:solidFill>
                      <a:srgbClr val="C6EFCE"/>
                    </a:solidFill>
                  </a:tcPr>
                </a:tc>
                <a:tc>
                  <a:txBody>
                    <a:bodyPr/>
                    <a:lstStyle/>
                    <a:p>
                      <a:pPr algn="ctr" fontAlgn="b"/>
                      <a:r>
                        <a:rPr lang="en-US" sz="500" b="0" i="0" u="none" strike="noStrike">
                          <a:solidFill>
                            <a:srgbClr val="006100"/>
                          </a:solidFill>
                          <a:latin typeface="Calibri"/>
                        </a:rPr>
                        <a:t>115</a:t>
                      </a:r>
                    </a:p>
                  </a:txBody>
                  <a:tcPr marL="0" marR="0" marT="0" marB="0" anchor="b">
                    <a:lnL>
                      <a:noFill/>
                    </a:lnL>
                    <a:lnR>
                      <a:noFill/>
                    </a:lnR>
                    <a:lnT>
                      <a:noFill/>
                    </a:lnT>
                    <a:lnB>
                      <a:noFill/>
                    </a:lnB>
                    <a:solidFill>
                      <a:srgbClr val="C6EFCE"/>
                    </a:solidFill>
                  </a:tcPr>
                </a:tc>
                <a:tc>
                  <a:txBody>
                    <a:bodyPr/>
                    <a:lstStyle/>
                    <a:p>
                      <a:pPr algn="ctr" fontAlgn="b"/>
                      <a:r>
                        <a:rPr lang="en-US" sz="500" b="0" i="0" u="none" strike="noStrike">
                          <a:solidFill>
                            <a:srgbClr val="006100"/>
                          </a:solidFill>
                          <a:latin typeface="Calibri"/>
                        </a:rPr>
                        <a:t>552750</a:t>
                      </a:r>
                    </a:p>
                  </a:txBody>
                  <a:tcPr marL="0" marR="0" marT="0" marB="0" anchor="b">
                    <a:lnL>
                      <a:noFill/>
                    </a:lnL>
                    <a:lnR>
                      <a:noFill/>
                    </a:lnR>
                    <a:lnT>
                      <a:noFill/>
                    </a:lnT>
                    <a:lnB>
                      <a:noFill/>
                    </a:lnB>
                    <a:solidFill>
                      <a:srgbClr val="C6EFCE"/>
                    </a:solidFill>
                  </a:tcPr>
                </a:tc>
                <a:tc>
                  <a:txBody>
                    <a:bodyPr/>
                    <a:lstStyle/>
                    <a:p>
                      <a:pPr algn="ctr" fontAlgn="b"/>
                      <a:r>
                        <a:rPr lang="en-US" sz="500" b="0" i="0" u="none" strike="noStrike">
                          <a:solidFill>
                            <a:srgbClr val="006100"/>
                          </a:solidFill>
                          <a:latin typeface="Calibri"/>
                        </a:rPr>
                        <a:t>99495</a:t>
                      </a:r>
                    </a:p>
                  </a:txBody>
                  <a:tcPr marL="0" marR="0" marT="0" marB="0" anchor="b">
                    <a:lnL>
                      <a:noFill/>
                    </a:lnL>
                    <a:lnR>
                      <a:noFill/>
                    </a:lnR>
                    <a:lnT>
                      <a:noFill/>
                    </a:lnT>
                    <a:lnB>
                      <a:noFill/>
                    </a:lnB>
                    <a:solidFill>
                      <a:srgbClr val="C6EFCE"/>
                    </a:solidFill>
                  </a:tcPr>
                </a:tc>
                <a:tc>
                  <a:txBody>
                    <a:bodyPr/>
                    <a:lstStyle/>
                    <a:p>
                      <a:pPr algn="ctr" fontAlgn="b"/>
                      <a:r>
                        <a:rPr lang="en-US" sz="500" b="0" i="0" u="none" strike="noStrike">
                          <a:solidFill>
                            <a:srgbClr val="006100"/>
                          </a:solidFill>
                          <a:latin typeface="Calibri"/>
                        </a:rPr>
                        <a:t>9300</a:t>
                      </a:r>
                    </a:p>
                  </a:txBody>
                  <a:tcPr marL="0" marR="0" marT="0" marB="0" anchor="b">
                    <a:lnL>
                      <a:noFill/>
                    </a:lnL>
                    <a:lnR>
                      <a:noFill/>
                    </a:lnR>
                    <a:lnT>
                      <a:noFill/>
                    </a:lnT>
                    <a:lnB>
                      <a:noFill/>
                    </a:lnB>
                    <a:solidFill>
                      <a:srgbClr val="C6EFCE"/>
                    </a:solidFill>
                  </a:tcPr>
                </a:tc>
                <a:tc>
                  <a:txBody>
                    <a:bodyPr/>
                    <a:lstStyle/>
                    <a:p>
                      <a:pPr algn="ctr" fontAlgn="b"/>
                      <a:r>
                        <a:rPr lang="en-US" sz="500" b="0" i="0" u="none" strike="noStrike" dirty="0">
                          <a:solidFill>
                            <a:srgbClr val="006100"/>
                          </a:solidFill>
                          <a:latin typeface="Calibri"/>
                        </a:rPr>
                        <a:t>443955</a:t>
                      </a:r>
                    </a:p>
                  </a:txBody>
                  <a:tcPr marL="0" marR="0" marT="0" marB="0" anchor="b">
                    <a:lnL>
                      <a:noFill/>
                    </a:lnL>
                    <a:lnR>
                      <a:noFill/>
                    </a:lnR>
                    <a:lnT>
                      <a:noFill/>
                    </a:lnT>
                    <a:lnB>
                      <a:noFill/>
                    </a:lnB>
                    <a:solidFill>
                      <a:srgbClr val="C6EFCE"/>
                    </a:solidFill>
                  </a:tcPr>
                </a:tc>
              </a:tr>
            </a:tbl>
          </a:graphicData>
        </a:graphic>
      </p:graphicFrame>
      <p:sp>
        <p:nvSpPr>
          <p:cNvPr id="3" name="TextBox 2"/>
          <p:cNvSpPr txBox="1"/>
          <p:nvPr/>
        </p:nvSpPr>
        <p:spPr>
          <a:xfrm>
            <a:off x="3357554" y="571480"/>
            <a:ext cx="2571768" cy="584775"/>
          </a:xfrm>
          <a:prstGeom prst="rect">
            <a:avLst/>
          </a:prstGeom>
          <a:noFill/>
        </p:spPr>
        <p:txBody>
          <a:bodyPr wrap="square" rtlCol="0">
            <a:spAutoFit/>
          </a:bodyPr>
          <a:lstStyle/>
          <a:p>
            <a:pPr algn="ctr"/>
            <a:r>
              <a:rPr lang="en-US" sz="3200" b="1" cap="all" dirty="0" smtClean="0">
                <a:solidFill>
                  <a:schemeClr val="tx2"/>
                </a:solidFill>
              </a:rPr>
              <a:t>Modeling</a:t>
            </a:r>
            <a:r>
              <a:rPr lang="en-US" sz="3200" b="1" dirty="0" smtClean="0"/>
              <a:t> </a:t>
            </a:r>
            <a:endParaRPr lang="en-US" sz="3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28860" y="928670"/>
            <a:ext cx="5686436" cy="653210"/>
          </a:xfrm>
        </p:spPr>
        <p:txBody>
          <a:bodyPr>
            <a:noAutofit/>
          </a:bodyPr>
          <a:lstStyle/>
          <a:p>
            <a:pPr algn="ctr"/>
            <a:r>
              <a:rPr lang="en-US" sz="8800" dirty="0" smtClean="0"/>
              <a:t>RESULTS</a:t>
            </a:r>
            <a:endParaRPr lang="en-US" sz="8800" dirty="0"/>
          </a:p>
        </p:txBody>
      </p:sp>
      <p:graphicFrame>
        <p:nvGraphicFramePr>
          <p:cNvPr id="6" name="Chart 5"/>
          <p:cNvGraphicFramePr/>
          <p:nvPr/>
        </p:nvGraphicFramePr>
        <p:xfrm>
          <a:off x="1714480" y="1928802"/>
          <a:ext cx="6429420" cy="421484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CONCLUTION </a:t>
            </a:r>
            <a:endParaRPr lang="en-US" sz="6600" dirty="0"/>
          </a:p>
        </p:txBody>
      </p:sp>
      <p:graphicFrame>
        <p:nvGraphicFramePr>
          <p:cNvPr id="3" name="Chart 2"/>
          <p:cNvGraphicFramePr/>
          <p:nvPr/>
        </p:nvGraphicFramePr>
        <p:xfrm>
          <a:off x="1500166" y="1857364"/>
          <a:ext cx="7000924" cy="442915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500306"/>
            <a:ext cx="8305800" cy="1143000"/>
          </a:xfrm>
        </p:spPr>
        <p:txBody>
          <a:bodyPr>
            <a:noAutofit/>
          </a:bodyPr>
          <a:lstStyle/>
          <a:p>
            <a:pPr algn="ctr"/>
            <a:r>
              <a:rPr lang="en-US" sz="8800" dirty="0" smtClean="0"/>
              <a:t>THANK YOU </a:t>
            </a:r>
            <a:endParaRPr lang="en-US" sz="8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smtClean="0"/>
              <a:t>PROJECT TITLE </a:t>
            </a:r>
            <a:endParaRPr lang="en-US" sz="8000" dirty="0"/>
          </a:p>
        </p:txBody>
      </p:sp>
      <p:sp>
        <p:nvSpPr>
          <p:cNvPr id="3" name="Content Placeholder 2"/>
          <p:cNvSpPr>
            <a:spLocks noGrp="1"/>
          </p:cNvSpPr>
          <p:nvPr>
            <p:ph idx="1"/>
          </p:nvPr>
        </p:nvSpPr>
        <p:spPr/>
        <p:txBody>
          <a:bodyPr>
            <a:normAutofit/>
          </a:bodyPr>
          <a:lstStyle/>
          <a:p>
            <a:pPr>
              <a:buNone/>
            </a:pPr>
            <a:r>
              <a:rPr lang="en-US" sz="3600" dirty="0" smtClean="0"/>
              <a:t>   SALARY  AND COMPENSATION ANALYSIS  THROUGH EXCEL MODELING </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t>AGENDA</a:t>
            </a:r>
            <a:endParaRPr lang="en-US" sz="7200" dirty="0"/>
          </a:p>
        </p:txBody>
      </p:sp>
      <p:sp>
        <p:nvSpPr>
          <p:cNvPr id="3" name="Content Placeholder 2"/>
          <p:cNvSpPr>
            <a:spLocks noGrp="1"/>
          </p:cNvSpPr>
          <p:nvPr>
            <p:ph idx="1"/>
          </p:nvPr>
        </p:nvSpPr>
        <p:spPr/>
        <p:txBody>
          <a:bodyPr/>
          <a:lstStyle/>
          <a:p>
            <a:pPr marL="514350" indent="-514350">
              <a:buAutoNum type="arabicPeriod"/>
            </a:pPr>
            <a:r>
              <a:rPr lang="en-US" dirty="0" smtClean="0">
                <a:solidFill>
                  <a:schemeClr val="accent1"/>
                </a:solidFill>
              </a:rPr>
              <a:t>Problem Statement </a:t>
            </a:r>
          </a:p>
          <a:p>
            <a:pPr marL="514350" indent="-514350">
              <a:buAutoNum type="arabicPeriod"/>
            </a:pPr>
            <a:r>
              <a:rPr lang="en-US" dirty="0" smtClean="0">
                <a:solidFill>
                  <a:schemeClr val="accent1"/>
                </a:solidFill>
              </a:rPr>
              <a:t>Project Overview  </a:t>
            </a:r>
          </a:p>
          <a:p>
            <a:pPr marL="514350" indent="-514350">
              <a:buAutoNum type="arabicPeriod"/>
            </a:pPr>
            <a:r>
              <a:rPr lang="en-US" dirty="0" smtClean="0">
                <a:solidFill>
                  <a:schemeClr val="accent1"/>
                </a:solidFill>
              </a:rPr>
              <a:t>End </a:t>
            </a:r>
            <a:r>
              <a:rPr lang="en-US" dirty="0" smtClean="0">
                <a:solidFill>
                  <a:schemeClr val="accent1"/>
                </a:solidFill>
              </a:rPr>
              <a:t>Users</a:t>
            </a:r>
            <a:endParaRPr lang="en-US" dirty="0" smtClean="0">
              <a:solidFill>
                <a:schemeClr val="accent1"/>
              </a:solidFill>
            </a:endParaRPr>
          </a:p>
          <a:p>
            <a:pPr marL="514350" indent="-514350">
              <a:buAutoNum type="arabicPeriod"/>
            </a:pPr>
            <a:r>
              <a:rPr lang="en-US" dirty="0" smtClean="0">
                <a:solidFill>
                  <a:schemeClr val="accent1"/>
                </a:solidFill>
              </a:rPr>
              <a:t>Our Solution and Proposition </a:t>
            </a:r>
          </a:p>
          <a:p>
            <a:pPr marL="514350" indent="-514350">
              <a:buAutoNum type="arabicPeriod"/>
            </a:pPr>
            <a:r>
              <a:rPr lang="en-US" dirty="0" smtClean="0">
                <a:solidFill>
                  <a:schemeClr val="accent1"/>
                </a:solidFill>
              </a:rPr>
              <a:t>Dataset Description </a:t>
            </a:r>
          </a:p>
          <a:p>
            <a:pPr marL="514350" indent="-514350">
              <a:buAutoNum type="arabicPeriod"/>
            </a:pPr>
            <a:r>
              <a:rPr lang="en-US" dirty="0" smtClean="0">
                <a:solidFill>
                  <a:schemeClr val="accent1"/>
                </a:solidFill>
              </a:rPr>
              <a:t>Modeling Approach </a:t>
            </a:r>
          </a:p>
          <a:p>
            <a:pPr marL="514350" indent="-514350">
              <a:buAutoNum type="arabicPeriod"/>
            </a:pPr>
            <a:r>
              <a:rPr lang="en-US" dirty="0" smtClean="0">
                <a:solidFill>
                  <a:schemeClr val="accent1"/>
                </a:solidFill>
              </a:rPr>
              <a:t>Result and Discussion </a:t>
            </a:r>
          </a:p>
          <a:p>
            <a:pPr marL="514350" indent="-514350">
              <a:buAutoNum type="arabicPeriod"/>
            </a:pPr>
            <a:r>
              <a:rPr lang="en-US" dirty="0" smtClean="0">
                <a:solidFill>
                  <a:schemeClr val="accent1"/>
                </a:solidFill>
              </a:rPr>
              <a:t>conclusion</a:t>
            </a:r>
            <a:endParaRPr lang="en-US"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29634" cy="1571612"/>
          </a:xfrm>
        </p:spPr>
        <p:txBody>
          <a:bodyPr>
            <a:noAutofit/>
          </a:bodyPr>
          <a:lstStyle/>
          <a:p>
            <a:pPr algn="ctr"/>
            <a:r>
              <a:rPr lang="en-US" sz="6600" cap="all" dirty="0" smtClean="0"/>
              <a:t>problem statement</a:t>
            </a:r>
            <a:endParaRPr lang="en-US" sz="6600" cap="all" dirty="0"/>
          </a:p>
        </p:txBody>
      </p:sp>
      <p:sp>
        <p:nvSpPr>
          <p:cNvPr id="3" name="Content Placeholder 2"/>
          <p:cNvSpPr>
            <a:spLocks noGrp="1"/>
          </p:cNvSpPr>
          <p:nvPr>
            <p:ph idx="1"/>
          </p:nvPr>
        </p:nvSpPr>
        <p:spPr>
          <a:xfrm>
            <a:off x="428596" y="1643050"/>
            <a:ext cx="8258204" cy="3429024"/>
          </a:xfrm>
        </p:spPr>
        <p:txBody>
          <a:bodyPr>
            <a:normAutofit/>
          </a:bodyPr>
          <a:lstStyle/>
          <a:p>
            <a:pPr>
              <a:buNone/>
            </a:pPr>
            <a:r>
              <a:rPr lang="en-US" dirty="0" smtClean="0"/>
              <a:t> </a:t>
            </a:r>
          </a:p>
          <a:p>
            <a:pPr>
              <a:buFont typeface="Wingdings" pitchFamily="2" charset="2"/>
              <a:buChar char="Ø"/>
            </a:pPr>
            <a:r>
              <a:rPr lang="en-US" sz="2400" dirty="0" smtClean="0"/>
              <a:t>A problem statement is a short, clear explanation of an issue or challenge that sums up what you want to change. It helps you, team members, and other stakeholders to focus on the problem, why it’s important, and who it impacts. </a:t>
            </a:r>
          </a:p>
          <a:p>
            <a:pPr>
              <a:buFont typeface="Wingdings" pitchFamily="2" charset="2"/>
              <a:buChar char="Ø"/>
            </a:pPr>
            <a:r>
              <a:rPr lang="en-US" sz="2400" dirty="0" smtClean="0"/>
              <a:t>A good problem statement should create awareness and stimulate creative thinking. It should not identify a solution or create a bias toward a specific strategy.</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56"/>
            <a:ext cx="8229600" cy="2143140"/>
          </a:xfrm>
        </p:spPr>
        <p:txBody>
          <a:bodyPr>
            <a:noAutofit/>
          </a:bodyPr>
          <a:lstStyle/>
          <a:p>
            <a:pPr algn="ctr"/>
            <a:r>
              <a:rPr lang="en-US" sz="6600" cap="all" dirty="0" smtClean="0"/>
              <a:t>Project Overview  </a:t>
            </a:r>
            <a:br>
              <a:rPr lang="en-US" sz="6600" cap="all" dirty="0" smtClean="0"/>
            </a:br>
            <a:endParaRPr lang="en-US" sz="6600" cap="all" dirty="0"/>
          </a:p>
        </p:txBody>
      </p:sp>
      <p:sp>
        <p:nvSpPr>
          <p:cNvPr id="3" name="Content Placeholder 2"/>
          <p:cNvSpPr>
            <a:spLocks noGrp="1"/>
          </p:cNvSpPr>
          <p:nvPr>
            <p:ph idx="1"/>
          </p:nvPr>
        </p:nvSpPr>
        <p:spPr/>
        <p:txBody>
          <a:bodyPr/>
          <a:lstStyle/>
          <a:p>
            <a:pPr>
              <a:buFont typeface="Wingdings" pitchFamily="2" charset="2"/>
              <a:buChar char="Ø"/>
            </a:pPr>
            <a:r>
              <a:rPr lang="en-US" dirty="0" smtClean="0"/>
              <a:t>A compensation plan, also called a “total compensation plan,” encompasses all of the compensatory components of a company’s strategy: employees’ wages, salaries, benefits and total payment terms. Employee compensation plans also include raise schedules, fringe benefits, union perks and employer-provided vendor discounts.</a:t>
            </a:r>
          </a:p>
          <a:p>
            <a:pPr>
              <a:buFont typeface="Wingdings" pitchFamily="2" charset="2"/>
              <a:buChar char="Ø"/>
            </a:pPr>
            <a:r>
              <a:rPr lang="en-US" dirty="0" smtClean="0"/>
              <a:t>A strategically designed compensation philosophy that is kept current, relevant and compliant supports critical components of your business, including </a:t>
            </a:r>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500166"/>
          </a:xfrm>
        </p:spPr>
        <p:txBody>
          <a:bodyPr>
            <a:noAutofit/>
          </a:bodyPr>
          <a:lstStyle/>
          <a:p>
            <a:pPr algn="ctr"/>
            <a:r>
              <a:rPr lang="en-US" sz="6600" dirty="0" smtClean="0"/>
              <a:t>End Users</a:t>
            </a:r>
            <a:r>
              <a:rPr lang="en-US" sz="2400" dirty="0" smtClean="0"/>
              <a:t/>
            </a:r>
            <a:br>
              <a:rPr lang="en-US" sz="2400" dirty="0" smtClean="0"/>
            </a:br>
            <a:endParaRPr lang="en-US" sz="2400" dirty="0"/>
          </a:p>
        </p:txBody>
      </p:sp>
      <p:sp>
        <p:nvSpPr>
          <p:cNvPr id="3" name="Content Placeholder 2"/>
          <p:cNvSpPr>
            <a:spLocks noGrp="1"/>
          </p:cNvSpPr>
          <p:nvPr>
            <p:ph idx="1"/>
          </p:nvPr>
        </p:nvSpPr>
        <p:spPr>
          <a:xfrm>
            <a:off x="428596" y="1571612"/>
            <a:ext cx="8229600" cy="4389120"/>
          </a:xfrm>
        </p:spPr>
        <p:txBody>
          <a:bodyPr/>
          <a:lstStyle/>
          <a:p>
            <a:pPr>
              <a:buNone/>
            </a:pPr>
            <a:r>
              <a:rPr lang="en-US" dirty="0" smtClean="0"/>
              <a:t>   The term "End Users" is a bit broader. In general, end users refer to the individuals who ultimately use a product, system, or service. In the context of salary and compensati1. Employees who receive salary and compensation from their employer. Job seekers who are looking for information on salary ranges and compensation packages for specific roles or industries. HR professionals or business owners who need to determine fair salary and compensation levels for their employees on, end users might include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166"/>
            <a:ext cx="8686800" cy="1000132"/>
          </a:xfrm>
        </p:spPr>
        <p:txBody>
          <a:bodyPr>
            <a:normAutofit fontScale="90000"/>
          </a:bodyPr>
          <a:lstStyle/>
          <a:p>
            <a:pPr algn="ctr"/>
            <a:r>
              <a:rPr lang="en-US" sz="4900" cap="all" dirty="0" smtClean="0"/>
              <a:t>Our Solution and Proposition </a:t>
            </a:r>
            <a:r>
              <a:rPr lang="en-US" cap="all" dirty="0" smtClean="0"/>
              <a:t/>
            </a:r>
            <a:br>
              <a:rPr lang="en-US" cap="all" dirty="0" smtClean="0"/>
            </a:br>
            <a:endParaRPr lang="en-US" cap="all" dirty="0"/>
          </a:p>
        </p:txBody>
      </p:sp>
      <p:sp>
        <p:nvSpPr>
          <p:cNvPr id="3" name="Content Placeholder 2"/>
          <p:cNvSpPr>
            <a:spLocks noGrp="1"/>
          </p:cNvSpPr>
          <p:nvPr>
            <p:ph idx="1"/>
          </p:nvPr>
        </p:nvSpPr>
        <p:spPr>
          <a:xfrm>
            <a:off x="428596" y="1500174"/>
            <a:ext cx="8229600" cy="4857784"/>
          </a:xfrm>
        </p:spPr>
        <p:txBody>
          <a:bodyPr>
            <a:normAutofit fontScale="92500"/>
          </a:bodyPr>
          <a:lstStyle/>
          <a:p>
            <a:pPr>
              <a:buNone/>
            </a:pPr>
            <a:r>
              <a:rPr lang="en-US" dirty="0" smtClean="0"/>
              <a:t>    1. Market Analysis: Conduct research to determine fair and competitive salary ranges based on industry standards, location, experience, and performance. </a:t>
            </a:r>
          </a:p>
          <a:p>
            <a:pPr>
              <a:buNone/>
            </a:pPr>
            <a:r>
              <a:rPr lang="en-US" dirty="0" smtClean="0"/>
              <a:t>   2. Customized Compensation Plans: Design tailored compensation packages that align with your organization's goals, budget, and culture.</a:t>
            </a:r>
          </a:p>
          <a:p>
            <a:pPr>
              <a:buNone/>
            </a:pPr>
            <a:r>
              <a:rPr lang="en-US" dirty="0" smtClean="0"/>
              <a:t>    3. Total Rewards Approach: Combine salary with benefits, perks, and opportunities for growth and development to create a comprehensive rewards program.</a:t>
            </a:r>
          </a:p>
          <a:p>
            <a:pPr>
              <a:buNone/>
            </a:pPr>
            <a:r>
              <a:rPr lang="en-US" dirty="0" smtClean="0"/>
              <a:t>    4. Performance-Based Incentives: Implement bonus   structures or incentive plans tied to individual or team  performance metrics.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14356"/>
            <a:ext cx="8229600" cy="1143000"/>
          </a:xfrm>
        </p:spPr>
        <p:txBody>
          <a:bodyPr>
            <a:normAutofit/>
          </a:bodyPr>
          <a:lstStyle/>
          <a:p>
            <a:pPr marL="514350" indent="-514350" algn="ctr"/>
            <a:r>
              <a:rPr lang="en-US" sz="6600" cap="all" dirty="0" smtClean="0"/>
              <a:t>Dataset Description </a:t>
            </a:r>
          </a:p>
        </p:txBody>
      </p:sp>
      <p:sp>
        <p:nvSpPr>
          <p:cNvPr id="3" name="Content Placeholder 2"/>
          <p:cNvSpPr>
            <a:spLocks noGrp="1"/>
          </p:cNvSpPr>
          <p:nvPr>
            <p:ph idx="1"/>
          </p:nvPr>
        </p:nvSpPr>
        <p:spPr/>
        <p:txBody>
          <a:bodyPr>
            <a:normAutofit/>
          </a:bodyPr>
          <a:lstStyle/>
          <a:p>
            <a:endParaRPr lang="en-US" b="1" dirty="0" smtClean="0"/>
          </a:p>
          <a:p>
            <a:pPr>
              <a:buNone/>
            </a:pPr>
            <a:r>
              <a:rPr lang="en-US" dirty="0" smtClean="0"/>
              <a:t>    Salary datasets refer to collections of data that provide information on the compensation and remuneration of individuals across various industries and job roles. These datasets typically include details such as salary ranges, average salaries, bonus structures, and other relevant information related to employee compensation.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WOW IN OUR SOLUTION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1. Data-Driven Insights</a:t>
            </a:r>
          </a:p>
          <a:p>
            <a:r>
              <a:rPr lang="en-US" b="1" dirty="0" smtClean="0"/>
              <a:t>Advanced Analytics:</a:t>
            </a:r>
            <a:r>
              <a:rPr lang="en-US" dirty="0" smtClean="0"/>
              <a:t> Use predictive analytics to identify future performance trends and potential issues before they arise.</a:t>
            </a:r>
          </a:p>
          <a:p>
            <a:r>
              <a:rPr lang="en-US" b="1" dirty="0" smtClean="0"/>
              <a:t>Benchmarking:</a:t>
            </a:r>
            <a:r>
              <a:rPr lang="en-US" dirty="0" smtClean="0"/>
              <a:t> Compare individual performance against industry standards and best practices to provide context and actionable insights.</a:t>
            </a:r>
          </a:p>
          <a:p>
            <a:pPr>
              <a:buNone/>
            </a:pPr>
            <a:r>
              <a:rPr lang="en-US" b="1" dirty="0" smtClean="0"/>
              <a:t>2. Comprehensive Metrics</a:t>
            </a:r>
          </a:p>
          <a:p>
            <a:r>
              <a:rPr lang="en-US" b="1" dirty="0" smtClean="0"/>
              <a:t>360-Degree Feedback:</a:t>
            </a:r>
            <a:r>
              <a:rPr lang="en-US" dirty="0" smtClean="0"/>
              <a:t> Incorporate feedback from peers, subordinates, and managers to get a holistic view of an employee’s performance.</a:t>
            </a:r>
          </a:p>
          <a:p>
            <a:r>
              <a:rPr lang="en-US" b="1" dirty="0" smtClean="0"/>
              <a:t>Custom KPIs:</a:t>
            </a:r>
            <a:r>
              <a:rPr lang="en-US" dirty="0" smtClean="0"/>
              <a:t> Develop Key Performance Indicators (KPIs) tailored to each role, ensuring that the metrics are relevant and impactful.</a:t>
            </a:r>
          </a:p>
          <a:p>
            <a:pPr>
              <a:buNone/>
            </a:pPr>
            <a:r>
              <a:rPr lang="en-US" b="1" dirty="0" smtClean="0"/>
              <a:t>3. Real-Time Monitoring</a:t>
            </a:r>
          </a:p>
          <a:p>
            <a:r>
              <a:rPr lang="en-US" b="1" dirty="0" smtClean="0"/>
              <a:t>Dashboards:</a:t>
            </a:r>
            <a:r>
              <a:rPr lang="en-US" dirty="0" smtClean="0"/>
              <a:t> Create dynamic dashboards that offer real-time updates on performance metrics, making it easier to track progress and identify issues.</a:t>
            </a:r>
          </a:p>
          <a:p>
            <a:r>
              <a:rPr lang="en-US" b="1" dirty="0" smtClean="0"/>
              <a:t>Alerts and Notifications:</a:t>
            </a:r>
            <a:r>
              <a:rPr lang="en-US" dirty="0" smtClean="0"/>
              <a:t> Set up automated alerts for significant performance deviations or milestones to keep managers and employees informed.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TotalTime>
  <Words>607</Words>
  <Application>Microsoft Office PowerPoint</Application>
  <PresentationFormat>On-screen Show (4:3)</PresentationFormat>
  <Paragraphs>116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EMPLOYEE PERFORMANCE ANALYSIS USING EXCEL  </vt:lpstr>
      <vt:lpstr>PROJECT TITLE </vt:lpstr>
      <vt:lpstr>AGENDA</vt:lpstr>
      <vt:lpstr>problem statement</vt:lpstr>
      <vt:lpstr>Project Overview   </vt:lpstr>
      <vt:lpstr>End Users </vt:lpstr>
      <vt:lpstr>Our Solution and Proposition  </vt:lpstr>
      <vt:lpstr>Dataset Description </vt:lpstr>
      <vt:lpstr>THE WOW IN OUR SOLUTION </vt:lpstr>
      <vt:lpstr>Slide 10</vt:lpstr>
      <vt:lpstr>RESULTS</vt:lpstr>
      <vt:lpstr>CONCLUTION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55</cp:revision>
  <dcterms:created xsi:type="dcterms:W3CDTF">2024-08-21T22:09:57Z</dcterms:created>
  <dcterms:modified xsi:type="dcterms:W3CDTF">2024-08-30T10:40:48Z</dcterms:modified>
</cp:coreProperties>
</file>