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69" r:id="rId5"/>
    <p:sldId id="257" r:id="rId6"/>
    <p:sldId id="258" r:id="rId7"/>
    <p:sldId id="454" r:id="rId8"/>
    <p:sldId id="406" r:id="rId9"/>
    <p:sldId id="455" r:id="rId10"/>
    <p:sldId id="273" r:id="rId11"/>
    <p:sldId id="275" r:id="rId12"/>
    <p:sldId id="453" r:id="rId13"/>
    <p:sldId id="426" r:id="rId14"/>
    <p:sldId id="428" r:id="rId15"/>
    <p:sldId id="409" r:id="rId16"/>
    <p:sldId id="456" r:id="rId17"/>
    <p:sldId id="399" r:id="rId18"/>
    <p:sldId id="445" r:id="rId19"/>
    <p:sldId id="405"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9842" autoAdjust="0"/>
  </p:normalViewPr>
  <p:slideViewPr>
    <p:cSldViewPr snapToGrid="0" showGuides="1">
      <p:cViewPr>
        <p:scale>
          <a:sx n="80" d="100"/>
          <a:sy n="80" d="100"/>
        </p:scale>
        <p:origin x="754" y="110"/>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E520D69-B2A6-4651-85F3-992158983495}" type="datetime1">
              <a:rPr lang="en-GB" smtClean="0"/>
              <a:t>16/11/2023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n-GB" smtClean="0"/>
              <a:t>‹#›</a:t>
            </a:fld>
            <a:endParaRPr lang="en-GB"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0B0BC-5F5A-4563-8D5F-5EBE8705E78B}" type="datetime1">
              <a:rPr lang="en-GB" noProof="0" smtClean="0"/>
              <a:pPr/>
              <a:t>16/11/2023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en-GB" noProof="0" smtClean="0"/>
              <a:t>‹#›</a:t>
            </a:fld>
            <a:endParaRPr lang="en-GB" noProof="0"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2</a:t>
            </a:fld>
            <a:endParaRPr lang="en-GB" dirty="0"/>
          </a:p>
        </p:txBody>
      </p:sp>
    </p:spTree>
    <p:extLst>
      <p:ext uri="{BB962C8B-B14F-4D97-AF65-F5344CB8AC3E}">
        <p14:creationId xmlns:p14="http://schemas.microsoft.com/office/powerpoint/2010/main" val="103335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15</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16</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3</a:t>
            </a:fld>
            <a:endParaRPr lang="en-GB" dirty="0"/>
          </a:p>
        </p:txBody>
      </p:sp>
    </p:spTree>
    <p:extLst>
      <p:ext uri="{BB962C8B-B14F-4D97-AF65-F5344CB8AC3E}">
        <p14:creationId xmlns:p14="http://schemas.microsoft.com/office/powerpoint/2010/main" val="209701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5</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7</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8</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10</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11</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12</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14</a:t>
            </a:fld>
            <a:endParaRPr lang="en-GB" dirty="0"/>
          </a:p>
        </p:txBody>
      </p:sp>
    </p:spTree>
    <p:extLst>
      <p:ext uri="{BB962C8B-B14F-4D97-AF65-F5344CB8AC3E}">
        <p14:creationId xmlns:p14="http://schemas.microsoft.com/office/powerpoint/2010/main" val="2175109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a:solidFill>
                  <a:schemeClr val="tx1">
                    <a:lumMod val="20000"/>
                    <a:lumOff val="80000"/>
                  </a:schemeClr>
                </a:solidFill>
              </a:defRPr>
            </a:lvl1pPr>
          </a:lstStyle>
          <a:p>
            <a:fld id="{22B4CE67-49A1-4954-B535-D011B21685D9}" type="datetime1">
              <a:rPr lang="en-GB" noProof="0" smtClean="0"/>
              <a:pPr/>
              <a:t>16/11/2023</a:t>
            </a:fld>
            <a:endParaRPr lang="en-GB" noProof="0" dirty="0"/>
          </a:p>
        </p:txBody>
      </p:sp>
      <p:sp>
        <p:nvSpPr>
          <p:cNvPr id="5" name="Footer Placeholder 4"/>
          <p:cNvSpPr>
            <a:spLocks noGrp="1"/>
          </p:cNvSpPr>
          <p:nvPr>
            <p:ph type="ftr" sz="quarter" idx="11"/>
          </p:nvPr>
        </p:nvSpPr>
        <p:spPr/>
        <p:txBody>
          <a:bodyPr rtlCol="0"/>
          <a:lstStyle>
            <a:lvl1pPr>
              <a:defRPr>
                <a:solidFill>
                  <a:schemeClr val="tx1">
                    <a:lumMod val="20000"/>
                    <a:lumOff val="80000"/>
                  </a:schemeClr>
                </a:solidFill>
              </a:defRPr>
            </a:lvl1pPr>
          </a:lstStyle>
          <a:p>
            <a:endParaRPr lang="en-GB" noProof="0" dirty="0"/>
          </a:p>
        </p:txBody>
      </p:sp>
      <p:sp>
        <p:nvSpPr>
          <p:cNvPr id="6" name="Slide Number Placeholder 5"/>
          <p:cNvSpPr>
            <a:spLocks noGrp="1"/>
          </p:cNvSpPr>
          <p:nvPr>
            <p:ph type="sldNum" sz="quarter" idx="12"/>
          </p:nvPr>
        </p:nvSpPr>
        <p:spPr/>
        <p:txBody>
          <a:bodyPr rtlCol="0"/>
          <a:lstStyle>
            <a:lvl1pPr>
              <a:defRPr>
                <a:solidFill>
                  <a:schemeClr val="tx1">
                    <a:lumMod val="20000"/>
                    <a:lumOff val="80000"/>
                  </a:schemeClr>
                </a:solidFill>
              </a:defRPr>
            </a:lvl1pPr>
          </a:lstStyle>
          <a:p>
            <a:fld id="{0FF54DE5-C571-48E8-A5BC-B369434E2F44}" type="slidenum">
              <a:rPr lang="en-GB" noProof="0" smtClean="0"/>
              <a:pPr/>
              <a:t>‹#›</a:t>
            </a:fld>
            <a:endParaRPr lang="en-GB" noProof="0"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Picture Placeholder 2"/>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a:lvl1pPr>
          </a:lstStyle>
          <a:p>
            <a:fld id="{EA17A61D-7B9C-429F-ACCF-69D4850EF890}" type="datetime1">
              <a:rPr lang="en-GB" noProof="0" smtClean="0"/>
              <a:pPr/>
              <a:t>16/11/2023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6B0C9D9D-358B-4B6B-9CB9-B14223D14AA3}" type="datetime1">
              <a:rPr lang="en-GB" noProof="0" smtClean="0"/>
              <a:pPr/>
              <a:t>16/11/2023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104900" y="365125"/>
            <a:ext cx="8098896" cy="5811838"/>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74F5FE40-BBFB-4CB9-AAA5-59BD3AE478A7}" type="datetime1">
              <a:rPr lang="en-GB" noProof="0" smtClean="0"/>
              <a:pPr/>
              <a:t>16/11/2023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45A2EB74-D6DB-40B9-8AC8-BA8DD588C21F}" type="datetime1">
              <a:rPr lang="en-GB" noProof="0" smtClean="0"/>
              <a:pPr/>
              <a:t>16/11/2023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n-US" noProof="0"/>
              <a:t>Click icon to add picture</a:t>
            </a:r>
            <a:endParaRPr lang="en-GB" noProof="0" dirty="0"/>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n-GB" sz="1200" b="1" i="1" noProof="0" dirty="0">
                <a:latin typeface="Arial" pitchFamily="34" charset="0"/>
                <a:cs typeface="Arial" pitchFamily="34" charset="0"/>
              </a:rPr>
              <a:t>NOTE:</a:t>
            </a:r>
          </a:p>
          <a:p>
            <a:pPr rtl="0"/>
            <a:r>
              <a:rPr lang="en-GB" sz="1200" i="1" noProof="0" dirty="0">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a:lvl1pPr>
          </a:lstStyle>
          <a:p>
            <a:fld id="{3CBF5231-8870-441E-8E82-3BE95C2D4F16}" type="datetime1">
              <a:rPr lang="en-GB" noProof="0" smtClean="0"/>
              <a:pPr/>
              <a:t>16/11/2023</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70E5344F-59C3-4858-8571-433797DFCF9E}" type="datetime1">
              <a:rPr lang="en-GB" noProof="0" smtClean="0"/>
              <a:pPr/>
              <a:t>16/11/2023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04900" y="2424112"/>
            <a:ext cx="4919472" cy="37480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166110" y="2424112"/>
            <a:ext cx="4919472" cy="37480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77B145EF-5566-469D-AEC4-BEBCB09EDC55}" type="datetime1">
              <a:rPr lang="en-GB" noProof="0" smtClean="0"/>
              <a:pPr/>
              <a:t>16/11/2023</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FE16BA12-8505-4D9F-A29D-C64373B3BF05}" type="datetime1">
              <a:rPr lang="en-GB" noProof="0" smtClean="0"/>
              <a:pPr/>
              <a:t>16/11/2023</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770D8CA9-C44B-4D4A-A5C1-973DB36DB758}" type="datetime1">
              <a:rPr lang="en-GB" noProof="0" smtClean="0"/>
              <a:pPr/>
              <a:t>16/11/2023</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a:lvl1pPr>
          </a:lstStyle>
          <a:p>
            <a:fld id="{1224CF92-45F0-4F21-AF38-1A81E82CAE2B}" type="datetime1">
              <a:rPr lang="en-GB" noProof="0" smtClean="0"/>
              <a:pPr/>
              <a:t>16/11/2023</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2FEB5231-77C7-46B6-AE08-DF88FFC67703}" type="datetime1">
              <a:rPr lang="en-GB" noProof="0" smtClean="0"/>
              <a:pPr/>
              <a:t>16/11/2023</a:t>
            </a:fld>
            <a:endParaRPr lang="en-GB" noProof="0"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GB" noProof="0"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GB" noProof="0" smtClean="0"/>
              <a:pPr/>
              <a:t>‹#›</a:t>
            </a:fld>
            <a:endParaRPr lang="en-GB" noProof="0"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ctrTitle"/>
          </p:nvPr>
        </p:nvSpPr>
        <p:spPr>
          <a:xfrm>
            <a:off x="2866030" y="13855"/>
            <a:ext cx="9325970" cy="1129145"/>
          </a:xfrm>
        </p:spPr>
        <p:txBody>
          <a:bodyPr>
            <a:noAutofit/>
          </a:bodyPr>
          <a:lstStyle/>
          <a:p>
            <a:pPr lvl="0" algn="ctr"/>
            <a:r>
              <a:rPr lang="en-US" sz="2800" b="1" cap="none" dirty="0">
                <a:solidFill>
                  <a:schemeClr val="bg1"/>
                </a:solidFill>
                <a:latin typeface="Times New Roman" pitchFamily="18" charset="0"/>
                <a:cs typeface="Times New Roman" pitchFamily="18" charset="0"/>
              </a:rPr>
              <a:t>Heart Disease Prediction using Machine Learning</a:t>
            </a:r>
          </a:p>
        </p:txBody>
      </p:sp>
      <p:sp>
        <p:nvSpPr>
          <p:cNvPr id="5" name="Rectangle 7"/>
          <p:cNvSpPr>
            <a:spLocks noChangeArrowheads="1"/>
          </p:cNvSpPr>
          <p:nvPr/>
        </p:nvSpPr>
        <p:spPr bwMode="auto">
          <a:xfrm>
            <a:off x="5064468" y="1183543"/>
            <a:ext cx="4929094" cy="4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pPr>
            <a:endParaRPr lang="en-US" sz="2000" dirty="0">
              <a:effectLst/>
              <a:latin typeface="Times New Roman" pitchFamily="18" charset="0"/>
              <a:cs typeface="Times New Roman" pitchFamily="18" charset="0"/>
            </a:endParaRPr>
          </a:p>
          <a:p>
            <a:pPr marL="342900" indent="-342900" algn="ctr" eaLnBrk="1" hangingPunct="1">
              <a:lnSpc>
                <a:spcPct val="80000"/>
              </a:lnSpc>
              <a:spcBef>
                <a:spcPct val="20000"/>
              </a:spcBef>
              <a:buClr>
                <a:schemeClr val="tx2"/>
              </a:buClr>
              <a:buSzPct val="70000"/>
              <a:buFont typeface="Wingdings" pitchFamily="2" charset="2"/>
              <a:buNone/>
            </a:pPr>
            <a:r>
              <a:rPr lang="en-US" sz="2400" dirty="0">
                <a:solidFill>
                  <a:schemeClr val="tx2"/>
                </a:solidFill>
                <a:effectLst/>
                <a:latin typeface="Times New Roman" pitchFamily="18" charset="0"/>
                <a:cs typeface="Times New Roman" pitchFamily="18" charset="0"/>
              </a:rPr>
              <a:t>Presented by</a:t>
            </a:r>
            <a:endParaRPr lang="en-US" sz="2400" dirty="0">
              <a:solidFill>
                <a:schemeClr val="tx2"/>
              </a:solidFill>
              <a:latin typeface="Times New Roman" pitchFamily="18" charset="0"/>
              <a:cs typeface="Times New Roman" pitchFamily="18" charset="0"/>
            </a:endParaRP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effectLst/>
                <a:latin typeface="Times New Roman" pitchFamily="18" charset="0"/>
                <a:cs typeface="Times New Roman" pitchFamily="18" charset="0"/>
              </a:rPr>
              <a:t>Sahil Chikhale</a:t>
            </a: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latin typeface="Times New Roman" pitchFamily="18" charset="0"/>
                <a:cs typeface="Times New Roman" pitchFamily="18" charset="0"/>
              </a:rPr>
              <a:t>Nikita Sawkare</a:t>
            </a: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latin typeface="Times New Roman" pitchFamily="18" charset="0"/>
                <a:cs typeface="Times New Roman" pitchFamily="18" charset="0"/>
              </a:rPr>
              <a:t>Akshay </a:t>
            </a:r>
            <a:r>
              <a:rPr lang="en-US" sz="2400" b="1" dirty="0" err="1">
                <a:solidFill>
                  <a:schemeClr val="tx2"/>
                </a:solidFill>
                <a:latin typeface="Times New Roman" pitchFamily="18" charset="0"/>
                <a:cs typeface="Times New Roman" pitchFamily="18" charset="0"/>
              </a:rPr>
              <a:t>Kurkunde</a:t>
            </a:r>
            <a:endParaRPr lang="en-US" sz="2400" b="1" dirty="0">
              <a:solidFill>
                <a:schemeClr val="tx2"/>
              </a:solidFill>
              <a:latin typeface="Times New Roman" pitchFamily="18" charset="0"/>
              <a:cs typeface="Times New Roman" pitchFamily="18" charset="0"/>
            </a:endParaRP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effectLst/>
                <a:latin typeface="Times New Roman" pitchFamily="18" charset="0"/>
                <a:cs typeface="Times New Roman" pitchFamily="18" charset="0"/>
              </a:rPr>
              <a:t>Mayur </a:t>
            </a:r>
            <a:r>
              <a:rPr lang="en-US" sz="2400" b="1" dirty="0" err="1">
                <a:solidFill>
                  <a:schemeClr val="tx2"/>
                </a:solidFill>
                <a:effectLst/>
                <a:latin typeface="Times New Roman" pitchFamily="18" charset="0"/>
                <a:cs typeface="Times New Roman" pitchFamily="18" charset="0"/>
              </a:rPr>
              <a:t>Aut</a:t>
            </a:r>
            <a:r>
              <a:rPr lang="en-US" sz="2400" b="1" dirty="0" err="1">
                <a:solidFill>
                  <a:schemeClr val="tx2"/>
                </a:solidFill>
                <a:latin typeface="Times New Roman" pitchFamily="18" charset="0"/>
                <a:cs typeface="Times New Roman" pitchFamily="18" charset="0"/>
              </a:rPr>
              <a:t>ade</a:t>
            </a:r>
            <a:endParaRPr lang="en-US" sz="2400" b="1" dirty="0">
              <a:solidFill>
                <a:schemeClr val="tx2"/>
              </a:solidFill>
              <a:effectLst/>
              <a:latin typeface="Times New Roman" pitchFamily="18" charset="0"/>
              <a:cs typeface="Times New Roman" pitchFamily="18" charset="0"/>
            </a:endParaRPr>
          </a:p>
          <a:p>
            <a:pPr lvl="0" indent="228600" algn="ctr"/>
            <a:endParaRPr kumimoji="0" lang="en-GB" sz="2000" b="1" i="0" u="none" strike="noStrike" cap="none" normalizeH="0" baseline="0" dirty="0">
              <a:ln>
                <a:noFill/>
              </a:ln>
              <a:solidFill>
                <a:schemeClr val="tx2"/>
              </a:solidFill>
              <a:effectLst/>
              <a:latin typeface="Times New Roman" pitchFamily="18" charset="0"/>
              <a:ea typeface="Calibri" pitchFamily="34" charset="0"/>
              <a:cs typeface="Times New Roman" pitchFamily="18" charset="0"/>
            </a:endParaRPr>
          </a:p>
          <a:p>
            <a:pPr algn="ctr"/>
            <a:r>
              <a:rPr lang="en-US" sz="2000" dirty="0">
                <a:solidFill>
                  <a:schemeClr val="tx2"/>
                </a:solidFill>
                <a:latin typeface="Times New Roman" pitchFamily="18" charset="0"/>
                <a:cs typeface="Times New Roman" pitchFamily="18" charset="0"/>
              </a:rPr>
              <a:t>Under the Guidance of</a:t>
            </a:r>
          </a:p>
          <a:p>
            <a:pPr lvl="0" indent="228600" algn="ctr"/>
            <a:r>
              <a:rPr kumimoji="0" lang="en-US" sz="2400" b="1" i="0" u="none" strike="noStrike" cap="none" normalizeH="0" baseline="0" dirty="0">
                <a:ln>
                  <a:noFill/>
                </a:ln>
                <a:solidFill>
                  <a:schemeClr val="tx2"/>
                </a:solidFill>
                <a:effectLst/>
                <a:latin typeface="Times New Roman" pitchFamily="18" charset="0"/>
                <a:ea typeface="Calibri" pitchFamily="34" charset="0"/>
                <a:cs typeface="Times New Roman" pitchFamily="18" charset="0"/>
              </a:rPr>
              <a:t>Prof. Sushmita </a:t>
            </a:r>
            <a:r>
              <a:rPr kumimoji="0" lang="en-US" sz="2400" b="1" i="0" u="none" strike="noStrike" cap="none" normalizeH="0" baseline="0" dirty="0" err="1">
                <a:ln>
                  <a:noFill/>
                </a:ln>
                <a:solidFill>
                  <a:schemeClr val="tx2"/>
                </a:solidFill>
                <a:effectLst/>
                <a:latin typeface="Times New Roman" pitchFamily="18" charset="0"/>
                <a:ea typeface="Calibri" pitchFamily="34" charset="0"/>
                <a:cs typeface="Times New Roman" pitchFamily="18" charset="0"/>
              </a:rPr>
              <a:t>Khalane</a:t>
            </a:r>
            <a:endParaRPr kumimoji="0" lang="en-US" sz="2400" b="0" i="0" u="none" strike="noStrike" cap="none" normalizeH="0" baseline="0" dirty="0">
              <a:ln>
                <a:noFill/>
              </a:ln>
              <a:solidFill>
                <a:schemeClr val="tx2"/>
              </a:solidFill>
              <a:effectLst/>
              <a:latin typeface="Times New Roman" pitchFamily="18" charset="0"/>
              <a:cs typeface="Times New Roman" pitchFamily="18" charset="0"/>
            </a:endParaRPr>
          </a:p>
          <a:p>
            <a:pPr lvl="0" indent="228600" algn="ctr"/>
            <a:r>
              <a:rPr kumimoji="0" lang="en-US" sz="2000" b="0" i="0" u="none" strike="noStrike" cap="none" normalizeH="0" baseline="0" dirty="0">
                <a:ln>
                  <a:noFill/>
                </a:ln>
                <a:solidFill>
                  <a:schemeClr val="tx2"/>
                </a:solidFill>
                <a:effectLst/>
                <a:latin typeface="Times New Roman" pitchFamily="18" charset="0"/>
                <a:ea typeface="Calibri" pitchFamily="34" charset="0"/>
                <a:cs typeface="Times New Roman" pitchFamily="18" charset="0"/>
              </a:rPr>
              <a:t>Department of Computer Engineering, </a:t>
            </a:r>
            <a:endParaRPr kumimoji="0" lang="en-US" sz="2000" b="0" i="0" u="none" strike="noStrike" cap="none" normalizeH="0" baseline="0" dirty="0">
              <a:ln>
                <a:noFill/>
              </a:ln>
              <a:solidFill>
                <a:schemeClr val="tx2"/>
              </a:solidFill>
              <a:effectLst/>
              <a:latin typeface="Times New Roman" pitchFamily="18" charset="0"/>
              <a:cs typeface="Times New Roman" pitchFamily="18" charset="0"/>
            </a:endParaRPr>
          </a:p>
          <a:p>
            <a:pPr lvl="0" indent="228600" algn="ctr"/>
            <a:r>
              <a:rPr kumimoji="0" lang="en-GB" sz="2000" b="0" i="0" u="none" strike="noStrike" cap="none" normalizeH="0" baseline="0" dirty="0">
                <a:ln>
                  <a:noFill/>
                </a:ln>
                <a:solidFill>
                  <a:schemeClr val="tx2"/>
                </a:solidFill>
                <a:effectLst/>
                <a:latin typeface="Times New Roman" pitchFamily="18" charset="0"/>
                <a:ea typeface="Calibri" pitchFamily="34" charset="0"/>
                <a:cs typeface="Times New Roman" pitchFamily="18" charset="0"/>
              </a:rPr>
              <a:t>SITRC, Nashik</a:t>
            </a:r>
          </a:p>
          <a:p>
            <a:pPr algn="ctr"/>
            <a:endParaRPr lang="en-US" sz="2000" b="1" dirty="0">
              <a:latin typeface="Times New Roman" pitchFamily="18" charset="0"/>
              <a:cs typeface="Times New Roman" pitchFamily="18" charset="0"/>
            </a:endParaRPr>
          </a:p>
          <a:p>
            <a:pPr lvl="0" indent="228600" algn="ctr"/>
            <a:endParaRPr lang="en-US" sz="2000" dirty="0">
              <a:effectLst/>
            </a:endParaRPr>
          </a:p>
        </p:txBody>
      </p:sp>
      <p:sp>
        <p:nvSpPr>
          <p:cNvPr id="6" name="Rectangle 5"/>
          <p:cNvSpPr/>
          <p:nvPr/>
        </p:nvSpPr>
        <p:spPr>
          <a:xfrm>
            <a:off x="393257" y="3429000"/>
            <a:ext cx="3716741" cy="1569660"/>
          </a:xfrm>
          <a:prstGeom prst="rect">
            <a:avLst/>
          </a:prstGeom>
        </p:spPr>
        <p:txBody>
          <a:bodyPr wrap="square">
            <a:spAutoFit/>
          </a:bodyPr>
          <a:lstStyle/>
          <a:p>
            <a:pPr algn="ctr">
              <a:spcBef>
                <a:spcPts val="0"/>
              </a:spcBef>
            </a:pPr>
            <a:endParaRPr lang="en-IN" sz="2400" b="1" dirty="0">
              <a:solidFill>
                <a:schemeClr val="tx2"/>
              </a:solidFill>
              <a:latin typeface="Times New Roman" pitchFamily="18" charset="0"/>
              <a:cs typeface="Times New Roman" pitchFamily="18" charset="0"/>
            </a:endParaRPr>
          </a:p>
          <a:p>
            <a:pPr algn="ctr"/>
            <a:r>
              <a:rPr lang="en-IN" sz="2400" b="1" dirty="0">
                <a:latin typeface="Times New Roman" pitchFamily="18" charset="0"/>
                <a:cs typeface="Times New Roman" pitchFamily="18" charset="0"/>
              </a:rPr>
              <a:t>Sandip Institute of Technology and Research Center, Nashik</a:t>
            </a:r>
            <a:endParaRPr lang="en-IN" sz="2400"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41816081-3C1B-4779-A7F4-E77629E22D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0361" y="2289004"/>
            <a:ext cx="1462535" cy="139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SIPS">
            <a:extLst>
              <a:ext uri="{FF2B5EF4-FFF2-40B4-BE49-F238E27FC236}">
                <a16:creationId xmlns:a16="http://schemas.microsoft.com/office/drawing/2014/main" id="{822BE39B-145A-4D34-BEDE-E8F648741E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934" y="49367"/>
            <a:ext cx="1351915" cy="941070"/>
          </a:xfrm>
          <a:prstGeom prst="rect">
            <a:avLst/>
          </a:prstGeom>
          <a:noFill/>
          <a:ln w="9525">
            <a:noFill/>
            <a:miter lim="800000"/>
            <a:headEnd/>
            <a:tailEnd/>
          </a:ln>
        </p:spPr>
      </p:pic>
    </p:spTree>
    <p:extLst>
      <p:ext uri="{BB962C8B-B14F-4D97-AF65-F5344CB8AC3E}">
        <p14:creationId xmlns:p14="http://schemas.microsoft.com/office/powerpoint/2010/main" val="151174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Results Analysis</a:t>
            </a:r>
            <a:endParaRPr lang="en-US" b="1" dirty="0">
              <a:solidFill>
                <a:srgbClr val="00B0F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C1122206-0AEE-52CA-4789-8DB9BF25AE37}"/>
              </a:ext>
            </a:extLst>
          </p:cNvPr>
          <p:cNvSpPr>
            <a:spLocks noGrp="1"/>
          </p:cNvSpPr>
          <p:nvPr>
            <p:ph idx="1"/>
          </p:nvPr>
        </p:nvSpPr>
        <p:spPr>
          <a:xfrm>
            <a:off x="1063957" y="1381836"/>
            <a:ext cx="9982200" cy="4572000"/>
          </a:xfrm>
        </p:spPr>
        <p:txBody>
          <a:bodyPr rtlCol="0">
            <a:noAutofit/>
          </a:bodyPr>
          <a:lstStyle/>
          <a:p>
            <a:r>
              <a:rPr lang="en-IN" dirty="0">
                <a:solidFill>
                  <a:schemeClr val="tx2"/>
                </a:solidFill>
                <a:latin typeface="Times New Roman" pitchFamily="18" charset="0"/>
                <a:cs typeface="Times New Roman" pitchFamily="18" charset="0"/>
              </a:rPr>
              <a:t>According to the previously build models their accuracy for almost every model lies in average between 0.72~0.83%</a:t>
            </a:r>
          </a:p>
          <a:p>
            <a:r>
              <a:rPr lang="en-IN" dirty="0">
                <a:solidFill>
                  <a:schemeClr val="tx2"/>
                </a:solidFill>
                <a:latin typeface="Times New Roman" pitchFamily="18" charset="0"/>
                <a:cs typeface="Times New Roman" pitchFamily="18" charset="0"/>
              </a:rPr>
              <a:t>Predicting insights taken are less thus our model will take it deeper.</a:t>
            </a:r>
          </a:p>
          <a:p>
            <a:r>
              <a:rPr lang="en-IN" dirty="0">
                <a:solidFill>
                  <a:schemeClr val="tx2"/>
                </a:solidFill>
                <a:latin typeface="Times New Roman" pitchFamily="18" charset="0"/>
                <a:cs typeface="Times New Roman" pitchFamily="18" charset="0"/>
              </a:rPr>
              <a:t>Less data provided for training and testing sets. </a:t>
            </a:r>
          </a:p>
          <a:p>
            <a:r>
              <a:rPr lang="en-US" dirty="0">
                <a:solidFill>
                  <a:schemeClr val="tx2"/>
                </a:solidFill>
                <a:latin typeface="Times New Roman" panose="02020603050405020304" pitchFamily="18" charset="0"/>
                <a:cs typeface="Times New Roman" panose="02020603050405020304" pitchFamily="18" charset="0"/>
              </a:rPr>
              <a:t>K-Nearest Neighbor (K-NN) In K-NN algorithm a data point is taken whose classification is not available, then the number of neighbors, k is defined. After that k neighbors are selected according to the lowest Euclidian distance between the selected data points and their neighbors</a:t>
            </a:r>
          </a:p>
          <a:p>
            <a:r>
              <a:rPr lang="en-US" dirty="0">
                <a:solidFill>
                  <a:schemeClr val="tx2"/>
                </a:solidFill>
                <a:latin typeface="Times New Roman" panose="02020603050405020304" pitchFamily="18" charset="0"/>
                <a:cs typeface="Times New Roman" panose="02020603050405020304" pitchFamily="18" charset="0"/>
              </a:rPr>
              <a:t>Logistic Regression works by constructing multiple decision trees of the training data, each of the trees predicts a class as an output and the class, which is the output of the greatest number of decision trees is taken as the result, in case of classification.</a:t>
            </a: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4565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IN" dirty="0">
                <a:solidFill>
                  <a:srgbClr val="00B0F0"/>
                </a:solidFill>
                <a:latin typeface="Times New Roman" pitchFamily="18" charset="0"/>
                <a:cs typeface="Times New Roman" pitchFamily="18" charset="0"/>
              </a:rPr>
            </a:br>
            <a:endParaRPr lang="en-US" dirty="0">
              <a:solidFill>
                <a:srgbClr val="00B0F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12993" y="653534"/>
            <a:ext cx="1901483" cy="523220"/>
          </a:xfrm>
          <a:prstGeom prst="rect">
            <a:avLst/>
          </a:prstGeom>
        </p:spPr>
        <p:txBody>
          <a:bodyPr wrap="none">
            <a:spAutoFit/>
          </a:bodyPr>
          <a:lstStyle/>
          <a:p>
            <a:r>
              <a:rPr lang="en-US" sz="2800" b="1" dirty="0">
                <a:solidFill>
                  <a:srgbClr val="00B0F0"/>
                </a:solidFill>
                <a:latin typeface="Times New Roman" pitchFamily="18" charset="0"/>
                <a:cs typeface="Times New Roman" pitchFamily="18" charset="0"/>
              </a:rPr>
              <a:t>Conclusion</a:t>
            </a:r>
            <a:endParaRPr lang="en-US" sz="2800" b="1" dirty="0"/>
          </a:p>
        </p:txBody>
      </p:sp>
      <p:sp>
        <p:nvSpPr>
          <p:cNvPr id="5" name="Content Placeholder 13">
            <a:extLst>
              <a:ext uri="{FF2B5EF4-FFF2-40B4-BE49-F238E27FC236}">
                <a16:creationId xmlns:a16="http://schemas.microsoft.com/office/drawing/2014/main" id="{1B6CEDA8-7B8F-B491-50AE-62E3B48CA48C}"/>
              </a:ext>
            </a:extLst>
          </p:cNvPr>
          <p:cNvSpPr>
            <a:spLocks noGrp="1"/>
          </p:cNvSpPr>
          <p:nvPr>
            <p:ph idx="1"/>
          </p:nvPr>
        </p:nvSpPr>
        <p:spPr>
          <a:xfrm>
            <a:off x="1063957" y="1381836"/>
            <a:ext cx="9982200" cy="4572000"/>
          </a:xfrm>
        </p:spPr>
        <p:txBody>
          <a:bodyPr rtlCol="0">
            <a:noAutofit/>
          </a:bodyPr>
          <a:lstStyle/>
          <a:p>
            <a:r>
              <a:rPr lang="en-US" sz="2400" b="0" i="0" dirty="0">
                <a:solidFill>
                  <a:schemeClr val="tx2"/>
                </a:solidFill>
                <a:effectLst/>
                <a:latin typeface="Times New Roman" panose="02020603050405020304" pitchFamily="18" charset="0"/>
                <a:cs typeface="Times New Roman" panose="02020603050405020304" pitchFamily="18" charset="0"/>
              </a:rPr>
              <a:t>This project predicts people with cardiovascular disease by extracting the patient medical history that leads to a fatal heart disease from a dataset that includes patients' medical history such as chest pain, sugar level, blood pressure, etc.</a:t>
            </a:r>
          </a:p>
          <a:p>
            <a:r>
              <a:rPr lang="en-US" sz="2400" dirty="0">
                <a:solidFill>
                  <a:schemeClr val="tx2"/>
                </a:solidFill>
                <a:latin typeface="Times New Roman" panose="02020603050405020304" pitchFamily="18" charset="0"/>
                <a:cs typeface="Times New Roman" panose="02020603050405020304" pitchFamily="18" charset="0"/>
              </a:rPr>
              <a:t>Our purpose is to improve the performance of the Random Forest by removing unnecessary and irrelevant attributes from the dataset and only picking those that are most informative for the classification task.</a:t>
            </a:r>
            <a:endParaRPr lang="en-IN" sz="2400" dirty="0">
              <a:solidFill>
                <a:schemeClr val="tx2"/>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738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Future Scope</a:t>
            </a:r>
            <a:endParaRPr lang="en-US" dirty="0">
              <a:solidFill>
                <a:srgbClr val="00B0F0"/>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ED53F662-C936-024E-956B-1609B6987B1A}"/>
              </a:ext>
            </a:extLst>
          </p:cNvPr>
          <p:cNvSpPr>
            <a:spLocks noGrp="1"/>
          </p:cNvSpPr>
          <p:nvPr>
            <p:ph idx="1"/>
          </p:nvPr>
        </p:nvSpPr>
        <p:spPr>
          <a:xfrm>
            <a:off x="1063957" y="1381836"/>
            <a:ext cx="9982200" cy="4572000"/>
          </a:xfrm>
        </p:spPr>
        <p:txBody>
          <a:bodyPr rtlCol="0">
            <a:noAutofit/>
          </a:bodyPr>
          <a:lstStyle/>
          <a:p>
            <a:r>
              <a:rPr lang="en-US" sz="2400" b="0" i="0" dirty="0">
                <a:solidFill>
                  <a:schemeClr val="tx2"/>
                </a:solidFill>
                <a:effectLst/>
                <a:latin typeface="Times New Roman" panose="02020603050405020304" pitchFamily="18" charset="0"/>
                <a:cs typeface="Times New Roman" panose="02020603050405020304" pitchFamily="18" charset="0"/>
              </a:rPr>
              <a:t>For the future scope more machine learning approach will be used for the best analysis of heart diseases and for earlier prediction of diseases so that the rate of several deaths can be reduced if people are informed of the illness.</a:t>
            </a:r>
          </a:p>
          <a:p>
            <a:r>
              <a:rPr lang="en-US" sz="2400" dirty="0">
                <a:solidFill>
                  <a:schemeClr val="tx2"/>
                </a:solidFill>
                <a:latin typeface="Times New Roman" panose="02020603050405020304" pitchFamily="18" charset="0"/>
                <a:cs typeface="Times New Roman" panose="02020603050405020304" pitchFamily="18" charset="0"/>
              </a:rPr>
              <a:t>As illustrated before the system can be used as a clinical assistant for any clinicians. </a:t>
            </a:r>
          </a:p>
          <a:p>
            <a:r>
              <a:rPr lang="en-US" sz="2400" dirty="0">
                <a:solidFill>
                  <a:schemeClr val="tx2"/>
                </a:solidFill>
                <a:latin typeface="Times New Roman" panose="02020603050405020304" pitchFamily="18" charset="0"/>
                <a:cs typeface="Times New Roman" panose="02020603050405020304" pitchFamily="18" charset="0"/>
              </a:rPr>
              <a:t>The disease prediction through the risk factors can be hosted online and hence any internet users can access the system through a web browser and understand the risk of heart disease.</a:t>
            </a:r>
            <a:endParaRPr lang="en-IN" sz="2400" dirty="0">
              <a:solidFill>
                <a:schemeClr val="tx2"/>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3570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4A4D-8027-F067-6E52-0E42CCE81344}"/>
              </a:ext>
            </a:extLst>
          </p:cNvPr>
          <p:cNvSpPr>
            <a:spLocks noGrp="1"/>
          </p:cNvSpPr>
          <p:nvPr>
            <p:ph type="title"/>
          </p:nvPr>
        </p:nvSpPr>
        <p:spPr/>
        <p:txBody>
          <a:bodyPr/>
          <a:lstStyle/>
          <a:p>
            <a:r>
              <a:rPr lang="en-US" b="1" dirty="0">
                <a:solidFill>
                  <a:srgbClr val="00B0F0"/>
                </a:solidFill>
                <a:latin typeface="Times New Roman" panose="02020603050405020304" pitchFamily="18" charset="0"/>
                <a:cs typeface="Times New Roman" panose="02020603050405020304" pitchFamily="18" charset="0"/>
              </a:rPr>
              <a:t>Temporary UI with all the Features</a:t>
            </a:r>
          </a:p>
        </p:txBody>
      </p:sp>
      <p:pic>
        <p:nvPicPr>
          <p:cNvPr id="6" name="Content Placeholder 5" descr="A screenshot of a computer&#10;&#10;Description automatically generated">
            <a:extLst>
              <a:ext uri="{FF2B5EF4-FFF2-40B4-BE49-F238E27FC236}">
                <a16:creationId xmlns:a16="http://schemas.microsoft.com/office/drawing/2014/main" id="{03C2E9C9-EB82-83DF-8013-FE1600A292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688" y="1562876"/>
            <a:ext cx="9048624" cy="5089851"/>
          </a:xfrm>
        </p:spPr>
      </p:pic>
    </p:spTree>
    <p:extLst>
      <p:ext uri="{BB962C8B-B14F-4D97-AF65-F5344CB8AC3E}">
        <p14:creationId xmlns:p14="http://schemas.microsoft.com/office/powerpoint/2010/main" val="216106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b="1" dirty="0">
                <a:solidFill>
                  <a:srgbClr val="00B0F0"/>
                </a:solidFill>
                <a:latin typeface="Times New Roman" pitchFamily="18" charset="0"/>
                <a:cs typeface="Times New Roman" pitchFamily="18" charset="0"/>
              </a:rPr>
              <a:t>Authors Publication</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A0846CB0-0C05-AF24-D7DA-E91F9768781D}"/>
              </a:ext>
            </a:extLst>
          </p:cNvPr>
          <p:cNvSpPr>
            <a:spLocks noGrp="1"/>
          </p:cNvSpPr>
          <p:nvPr>
            <p:ph idx="1"/>
          </p:nvPr>
        </p:nvSpPr>
        <p:spPr>
          <a:xfrm>
            <a:off x="1063957" y="1381836"/>
            <a:ext cx="9982200" cy="4572000"/>
          </a:xfrm>
        </p:spPr>
        <p:txBody>
          <a:bodyPr rtlCol="0">
            <a:noAutofit/>
          </a:bodyPr>
          <a:lstStyle/>
          <a:p>
            <a:r>
              <a:rPr lang="en-US" sz="2400" dirty="0">
                <a:solidFill>
                  <a:schemeClr val="tx2"/>
                </a:solidFill>
                <a:latin typeface="Times New Roman" panose="02020603050405020304" pitchFamily="18" charset="0"/>
                <a:cs typeface="Times New Roman" panose="02020603050405020304" pitchFamily="18" charset="0"/>
              </a:rPr>
              <a:t>Effective heart disease prediction using hybrid machine learning techniques</a:t>
            </a:r>
          </a:p>
          <a:p>
            <a:r>
              <a:rPr lang="en-US" sz="2400" dirty="0">
                <a:solidFill>
                  <a:schemeClr val="tx2"/>
                </a:solidFill>
                <a:latin typeface="Times New Roman" panose="02020603050405020304" pitchFamily="18" charset="0"/>
                <a:cs typeface="Times New Roman" panose="02020603050405020304" pitchFamily="18" charset="0"/>
              </a:rPr>
              <a:t>An analysis of heart disease prediction using different data mining techniques</a:t>
            </a:r>
          </a:p>
          <a:p>
            <a:r>
              <a:rPr lang="en-US" sz="2400" dirty="0">
                <a:solidFill>
                  <a:schemeClr val="tx2"/>
                </a:solidFill>
                <a:latin typeface="Times New Roman" panose="02020603050405020304" pitchFamily="18" charset="0"/>
                <a:cs typeface="Times New Roman" panose="02020603050405020304" pitchFamily="18" charset="0"/>
              </a:rPr>
              <a:t>Heart disease prediction using machine learning and data mining technique</a:t>
            </a:r>
          </a:p>
          <a:p>
            <a:r>
              <a:rPr lang="en-US" sz="2400" dirty="0">
                <a:solidFill>
                  <a:schemeClr val="tx2"/>
                </a:solidFill>
                <a:latin typeface="Times New Roman" panose="02020603050405020304" pitchFamily="18" charset="0"/>
                <a:cs typeface="Times New Roman" panose="02020603050405020304" pitchFamily="18" charset="0"/>
              </a:rPr>
              <a:t>Intelligent and effective heart disease prediction system using weighted associative classifiers</a:t>
            </a:r>
            <a:endParaRPr lang="en-IN" sz="2400" dirty="0">
              <a:solidFill>
                <a:schemeClr val="tx2"/>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785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b="1" dirty="0">
                <a:solidFill>
                  <a:srgbClr val="00B0F0"/>
                </a:solidFill>
                <a:latin typeface="Times New Roman" pitchFamily="18" charset="0"/>
                <a:cs typeface="Times New Roman" pitchFamily="18" charset="0"/>
              </a:rPr>
              <a:t>References</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EEF929BC-58EF-2BDE-624E-159B91B1259B}"/>
              </a:ext>
            </a:extLst>
          </p:cNvPr>
          <p:cNvSpPr>
            <a:spLocks noGrp="1"/>
          </p:cNvSpPr>
          <p:nvPr>
            <p:ph idx="1"/>
          </p:nvPr>
        </p:nvSpPr>
        <p:spPr>
          <a:xfrm>
            <a:off x="1063957" y="1381835"/>
            <a:ext cx="9982200" cy="5158915"/>
          </a:xfrm>
        </p:spPr>
        <p:txBody>
          <a:bodyPr rtlCol="0">
            <a:noAutofit/>
          </a:bodyPr>
          <a:lstStyle/>
          <a:p>
            <a:pPr marL="457200" indent="0" algn="just">
              <a:lnSpc>
                <a:spcPct val="110000"/>
              </a:lnSpc>
              <a:spcBef>
                <a:spcPts val="0"/>
              </a:spcBef>
              <a:buNone/>
            </a:pPr>
            <a:r>
              <a:rPr lang="en-US" sz="1600" kern="100" dirty="0">
                <a:solidFill>
                  <a:srgbClr val="000000"/>
                </a:solidFill>
                <a:effectLst/>
                <a:latin typeface="Times New Roman" panose="02020603050405020304" pitchFamily="18" charset="0"/>
                <a:ea typeface="Times New Roman" panose="02020603050405020304" pitchFamily="18" charset="0"/>
              </a:rPr>
              <a:t>[1] </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Archana Singh; Rakesh Kumar</a:t>
            </a:r>
            <a:r>
              <a:rPr lang="en-US" sz="1600" b="0" i="0" u="none" strike="noStrike" baseline="0" dirty="0">
                <a:latin typeface="Times New Roman" panose="02020603050405020304" pitchFamily="18" charset="0"/>
                <a:cs typeface="Times New Roman" panose="02020603050405020304" pitchFamily="18" charset="0"/>
              </a:rPr>
              <a:t> </a:t>
            </a:r>
            <a:r>
              <a:rPr lang="en-US" sz="1600" kern="100" dirty="0">
                <a:solidFill>
                  <a:srgbClr val="000000"/>
                </a:solidFill>
                <a:effectLst/>
                <a:latin typeface="Times New Roman" panose="02020603050405020304" pitchFamily="18" charset="0"/>
                <a:ea typeface="Times New Roman" panose="02020603050405020304" pitchFamily="18" charset="0"/>
              </a:rPr>
              <a:t>(2020).Heart Disease Prediction using Machine Learning Algorithms. International Conference on Electronics and Sustainable Communication Systems (ICESC).</a:t>
            </a:r>
          </a:p>
          <a:p>
            <a:pPr marL="457200" marR="0" indent="0" algn="just">
              <a:lnSpc>
                <a:spcPct val="110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457200" marR="0" indent="0" algn="just">
              <a:lnSpc>
                <a:spcPct val="110000"/>
              </a:lnSpc>
              <a:spcBef>
                <a:spcPts val="0"/>
              </a:spcBef>
              <a:spcAft>
                <a:spcPts val="0"/>
              </a:spcAft>
              <a:buNone/>
            </a:pPr>
            <a:r>
              <a:rPr lang="en-US" sz="1600" kern="100" dirty="0">
                <a:solidFill>
                  <a:srgbClr val="000000"/>
                </a:solidFill>
                <a:effectLst/>
                <a:latin typeface="Times New Roman" panose="02020603050405020304" pitchFamily="18" charset="0"/>
                <a:ea typeface="Times New Roman" panose="02020603050405020304" pitchFamily="18" charset="0"/>
              </a:rPr>
              <a:t>[2] Simran Verma; Abhishek Gupta (2021). Effective Prediction of Heart Disease Using Data Mining and Machine Learning: A Review. International Conference on Artificial Intelligence and Smart Systems (ICAIS).</a:t>
            </a:r>
          </a:p>
          <a:p>
            <a:pPr marL="457200" marR="0" indent="0" algn="just">
              <a:lnSpc>
                <a:spcPct val="110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457200" marR="0" indent="0" algn="just">
              <a:lnSpc>
                <a:spcPct val="110000"/>
              </a:lnSpc>
              <a:spcBef>
                <a:spcPts val="0"/>
              </a:spcBef>
              <a:spcAft>
                <a:spcPts val="0"/>
              </a:spcAft>
              <a:buNone/>
            </a:pPr>
            <a:r>
              <a:rPr lang="en-US" sz="1600" kern="100" dirty="0">
                <a:solidFill>
                  <a:srgbClr val="000000"/>
                </a:solidFill>
                <a:effectLst/>
                <a:latin typeface="Times New Roman" panose="02020603050405020304" pitchFamily="18" charset="0"/>
                <a:ea typeface="Times New Roman" panose="02020603050405020304" pitchFamily="18" charset="0"/>
              </a:rPr>
              <a:t>[3] Halima El </a:t>
            </a:r>
            <a:r>
              <a:rPr lang="en-US" sz="1600" kern="100" dirty="0" err="1">
                <a:solidFill>
                  <a:srgbClr val="000000"/>
                </a:solidFill>
                <a:effectLst/>
                <a:latin typeface="Times New Roman" panose="02020603050405020304" pitchFamily="18" charset="0"/>
                <a:ea typeface="Times New Roman" panose="02020603050405020304" pitchFamily="18" charset="0"/>
              </a:rPr>
              <a:t>Hamdaoui</a:t>
            </a:r>
            <a:r>
              <a:rPr lang="en-US" sz="1600" kern="100" dirty="0">
                <a:solidFill>
                  <a:srgbClr val="000000"/>
                </a:solidFill>
                <a:effectLst/>
                <a:latin typeface="Times New Roman" panose="02020603050405020304" pitchFamily="18" charset="0"/>
                <a:ea typeface="Times New Roman" panose="02020603050405020304" pitchFamily="18" charset="0"/>
              </a:rPr>
              <a:t>; Saïd </a:t>
            </a:r>
            <a:r>
              <a:rPr lang="en-US" sz="1600" kern="100" dirty="0" err="1">
                <a:solidFill>
                  <a:srgbClr val="000000"/>
                </a:solidFill>
                <a:effectLst/>
                <a:latin typeface="Times New Roman" panose="02020603050405020304" pitchFamily="18" charset="0"/>
                <a:ea typeface="Times New Roman" panose="02020603050405020304" pitchFamily="18" charset="0"/>
              </a:rPr>
              <a:t>Boujraf</a:t>
            </a:r>
            <a:r>
              <a:rPr lang="en-US" sz="1600" kern="100" dirty="0">
                <a:solidFill>
                  <a:srgbClr val="000000"/>
                </a:solidFill>
                <a:effectLst/>
                <a:latin typeface="Times New Roman" panose="02020603050405020304" pitchFamily="18" charset="0"/>
                <a:ea typeface="Times New Roman" panose="02020603050405020304" pitchFamily="18" charset="0"/>
              </a:rPr>
              <a:t>; Nour El </a:t>
            </a:r>
            <a:r>
              <a:rPr lang="en-US" sz="1600" kern="100" dirty="0" err="1">
                <a:solidFill>
                  <a:srgbClr val="000000"/>
                </a:solidFill>
                <a:effectLst/>
                <a:latin typeface="Times New Roman" panose="02020603050405020304" pitchFamily="18" charset="0"/>
                <a:ea typeface="Times New Roman" panose="02020603050405020304" pitchFamily="18" charset="0"/>
              </a:rPr>
              <a:t>Houda</a:t>
            </a:r>
            <a:r>
              <a:rPr lang="en-US" sz="1600" kern="100" dirty="0">
                <a:solidFill>
                  <a:srgbClr val="000000"/>
                </a:solidFill>
                <a:effectLst/>
                <a:latin typeface="Times New Roman" panose="02020603050405020304" pitchFamily="18" charset="0"/>
                <a:ea typeface="Times New Roman" panose="02020603050405020304" pitchFamily="18" charset="0"/>
              </a:rPr>
              <a:t> </a:t>
            </a:r>
            <a:r>
              <a:rPr lang="en-US" sz="1600" kern="100" dirty="0" err="1">
                <a:solidFill>
                  <a:srgbClr val="000000"/>
                </a:solidFill>
                <a:effectLst/>
                <a:latin typeface="Times New Roman" panose="02020603050405020304" pitchFamily="18" charset="0"/>
                <a:ea typeface="Times New Roman" panose="02020603050405020304" pitchFamily="18" charset="0"/>
              </a:rPr>
              <a:t>Chaoui</a:t>
            </a:r>
            <a:r>
              <a:rPr lang="en-US" sz="1600" kern="100" dirty="0">
                <a:solidFill>
                  <a:srgbClr val="000000"/>
                </a:solidFill>
                <a:effectLst/>
                <a:latin typeface="Times New Roman" panose="02020603050405020304" pitchFamily="18" charset="0"/>
                <a:ea typeface="Times New Roman" panose="02020603050405020304" pitchFamily="18" charset="0"/>
              </a:rPr>
              <a:t>; Mustapha </a:t>
            </a:r>
            <a:r>
              <a:rPr lang="en-US" sz="1600" kern="100" dirty="0" err="1">
                <a:solidFill>
                  <a:srgbClr val="000000"/>
                </a:solidFill>
                <a:effectLst/>
                <a:latin typeface="Times New Roman" panose="02020603050405020304" pitchFamily="18" charset="0"/>
                <a:ea typeface="Times New Roman" panose="02020603050405020304" pitchFamily="18" charset="0"/>
              </a:rPr>
              <a:t>Maaroufi</a:t>
            </a:r>
            <a:r>
              <a:rPr lang="en-US" sz="1600" kern="100" dirty="0">
                <a:solidFill>
                  <a:srgbClr val="000000"/>
                </a:solidFill>
                <a:effectLst/>
                <a:latin typeface="Times New Roman" panose="02020603050405020304" pitchFamily="18" charset="0"/>
                <a:ea typeface="Times New Roman" panose="02020603050405020304" pitchFamily="18" charset="0"/>
              </a:rPr>
              <a:t> (2020).  A Clinical support system for Prediction of Heart Disease using Machine Learning Techniques 5th International Conference on Advanced Technologies for Signal and Image Processing (ATSIP).</a:t>
            </a:r>
          </a:p>
          <a:p>
            <a:pPr marL="457200" marR="0" indent="0" algn="just">
              <a:lnSpc>
                <a:spcPct val="110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457200" marR="0" indent="0" algn="just">
              <a:lnSpc>
                <a:spcPct val="110000"/>
              </a:lnSpc>
              <a:spcBef>
                <a:spcPts val="0"/>
              </a:spcBef>
              <a:spcAft>
                <a:spcPts val="0"/>
              </a:spcAft>
              <a:buNone/>
            </a:pPr>
            <a:r>
              <a:rPr lang="en-US" sz="1600" kern="100" dirty="0">
                <a:solidFill>
                  <a:srgbClr val="000000"/>
                </a:solidFill>
                <a:effectLst/>
                <a:latin typeface="Times New Roman" panose="02020603050405020304" pitchFamily="18" charset="0"/>
                <a:ea typeface="Times New Roman" panose="02020603050405020304" pitchFamily="18" charset="0"/>
              </a:rPr>
              <a:t>[4] P. Sujatha; K. Mahalakshmi (2020). Performance Evaluation of Supervised Machine Learning Algorithms in Prediction of Heart Disease. IEEE International Conference for Innovation in Technology (INOCON).</a:t>
            </a:r>
          </a:p>
          <a:p>
            <a:pPr marL="457200" marR="0" indent="0" algn="just">
              <a:lnSpc>
                <a:spcPct val="110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457200" marR="0" indent="0" algn="just">
              <a:lnSpc>
                <a:spcPct val="110000"/>
              </a:lnSpc>
              <a:spcBef>
                <a:spcPts val="0"/>
              </a:spcBef>
              <a:spcAft>
                <a:spcPts val="0"/>
              </a:spcAft>
              <a:buNone/>
            </a:pPr>
            <a:r>
              <a:rPr lang="en-US" sz="1600" kern="100" dirty="0">
                <a:solidFill>
                  <a:srgbClr val="000000"/>
                </a:solidFill>
                <a:effectLst/>
                <a:latin typeface="Times New Roman" panose="02020603050405020304" pitchFamily="18" charset="0"/>
                <a:ea typeface="Times New Roman" panose="02020603050405020304" pitchFamily="18" charset="0"/>
              </a:rPr>
              <a:t>[5] M. Kavitha; G. </a:t>
            </a:r>
            <a:r>
              <a:rPr lang="en-US" sz="1600" kern="100" dirty="0" err="1">
                <a:solidFill>
                  <a:srgbClr val="000000"/>
                </a:solidFill>
                <a:effectLst/>
                <a:latin typeface="Times New Roman" panose="02020603050405020304" pitchFamily="18" charset="0"/>
                <a:ea typeface="Times New Roman" panose="02020603050405020304" pitchFamily="18" charset="0"/>
              </a:rPr>
              <a:t>Gnaneswar</a:t>
            </a:r>
            <a:r>
              <a:rPr lang="en-US" sz="1600" kern="100" dirty="0">
                <a:solidFill>
                  <a:srgbClr val="000000"/>
                </a:solidFill>
                <a:effectLst/>
                <a:latin typeface="Times New Roman" panose="02020603050405020304" pitchFamily="18" charset="0"/>
                <a:ea typeface="Times New Roman" panose="02020603050405020304" pitchFamily="18" charset="0"/>
              </a:rPr>
              <a:t>; R. </a:t>
            </a:r>
            <a:r>
              <a:rPr lang="en-US" sz="1600" kern="100" dirty="0" err="1">
                <a:solidFill>
                  <a:srgbClr val="000000"/>
                </a:solidFill>
                <a:effectLst/>
                <a:latin typeface="Times New Roman" panose="02020603050405020304" pitchFamily="18" charset="0"/>
                <a:ea typeface="Times New Roman" panose="02020603050405020304" pitchFamily="18" charset="0"/>
              </a:rPr>
              <a:t>Dinesh;Y</a:t>
            </a:r>
            <a:r>
              <a:rPr lang="en-US" sz="1600" kern="100" dirty="0">
                <a:solidFill>
                  <a:srgbClr val="000000"/>
                </a:solidFill>
                <a:effectLst/>
                <a:latin typeface="Times New Roman" panose="02020603050405020304" pitchFamily="18" charset="0"/>
                <a:ea typeface="Times New Roman" panose="02020603050405020304" pitchFamily="18" charset="0"/>
              </a:rPr>
              <a:t>. Rohith Sai; R. Sai Suraj (2021). Heart Disease Prediction using Hybrid machine Learning Model. 6th International Conference on Inventive Computation Technologies (ICICT).</a:t>
            </a:r>
          </a:p>
          <a:p>
            <a:pPr marL="457200" marR="0" indent="0" algn="just">
              <a:lnSpc>
                <a:spcPct val="110000"/>
              </a:lnSpc>
              <a:spcBef>
                <a:spcPts val="0"/>
              </a:spcBef>
              <a:spcAft>
                <a:spcPts val="0"/>
              </a:spcAft>
              <a:buNone/>
            </a:pPr>
            <a:endParaRPr lang="en-US" sz="1600" kern="100" dirty="0">
              <a:solidFill>
                <a:srgbClr val="000000"/>
              </a:solidFill>
              <a:effectLst/>
              <a:latin typeface="Times New Roman" panose="02020603050405020304" pitchFamily="18" charset="0"/>
              <a:ea typeface="Times New Roman" panose="02020603050405020304" pitchFamily="18" charset="0"/>
            </a:endParaRPr>
          </a:p>
          <a:p>
            <a:pPr marL="457200" marR="0" indent="0" algn="just">
              <a:lnSpc>
                <a:spcPct val="110000"/>
              </a:lnSpc>
              <a:spcBef>
                <a:spcPts val="0"/>
              </a:spcBef>
              <a:spcAft>
                <a:spcPts val="0"/>
              </a:spcAft>
              <a:buNone/>
            </a:pPr>
            <a:r>
              <a:rPr lang="en-US" sz="1600" kern="100" dirty="0">
                <a:solidFill>
                  <a:srgbClr val="000000"/>
                </a:solidFill>
                <a:effectLst/>
                <a:latin typeface="Times New Roman" panose="02020603050405020304" pitchFamily="18" charset="0"/>
                <a:ea typeface="Times New Roman" panose="02020603050405020304" pitchFamily="18" charset="0"/>
              </a:rPr>
              <a:t>[6] Amin </a:t>
            </a:r>
            <a:r>
              <a:rPr lang="en-US" sz="1600" kern="100" dirty="0" err="1">
                <a:solidFill>
                  <a:srgbClr val="000000"/>
                </a:solidFill>
                <a:effectLst/>
                <a:latin typeface="Times New Roman" panose="02020603050405020304" pitchFamily="18" charset="0"/>
                <a:ea typeface="Times New Roman" panose="02020603050405020304" pitchFamily="18" charset="0"/>
              </a:rPr>
              <a:t>Ul</a:t>
            </a:r>
            <a:r>
              <a:rPr lang="en-US" sz="1600" kern="100" dirty="0">
                <a:solidFill>
                  <a:srgbClr val="000000"/>
                </a:solidFill>
                <a:effectLst/>
                <a:latin typeface="Times New Roman" panose="02020603050405020304" pitchFamily="18" charset="0"/>
                <a:ea typeface="Times New Roman" panose="02020603050405020304" pitchFamily="18" charset="0"/>
              </a:rPr>
              <a:t> Haq; </a:t>
            </a:r>
            <a:r>
              <a:rPr lang="en-US" sz="1600" kern="100" dirty="0" err="1">
                <a:solidFill>
                  <a:srgbClr val="000000"/>
                </a:solidFill>
                <a:effectLst/>
                <a:latin typeface="Times New Roman" panose="02020603050405020304" pitchFamily="18" charset="0"/>
                <a:ea typeface="Times New Roman" panose="02020603050405020304" pitchFamily="18" charset="0"/>
              </a:rPr>
              <a:t>Jianping</a:t>
            </a:r>
            <a:r>
              <a:rPr lang="en-US" sz="1600" kern="100" dirty="0">
                <a:solidFill>
                  <a:srgbClr val="000000"/>
                </a:solidFill>
                <a:effectLst/>
                <a:latin typeface="Times New Roman" panose="02020603050405020304" pitchFamily="18" charset="0"/>
                <a:ea typeface="Times New Roman" panose="02020603050405020304" pitchFamily="18" charset="0"/>
              </a:rPr>
              <a:t> Li; Muhammad Hammad Memon; Muhammad </a:t>
            </a:r>
            <a:r>
              <a:rPr lang="en-US" sz="1600" kern="100" dirty="0" err="1">
                <a:solidFill>
                  <a:srgbClr val="000000"/>
                </a:solidFill>
                <a:effectLst/>
                <a:latin typeface="Times New Roman" panose="02020603050405020304" pitchFamily="18" charset="0"/>
                <a:ea typeface="Times New Roman" panose="02020603050405020304" pitchFamily="18" charset="0"/>
              </a:rPr>
              <a:t>Hunain</a:t>
            </a:r>
            <a:r>
              <a:rPr lang="en-US" sz="1600" kern="100" dirty="0">
                <a:solidFill>
                  <a:srgbClr val="000000"/>
                </a:solidFill>
                <a:effectLst/>
                <a:latin typeface="Times New Roman" panose="02020603050405020304" pitchFamily="18" charset="0"/>
                <a:ea typeface="Times New Roman" panose="02020603050405020304" pitchFamily="18" charset="0"/>
              </a:rPr>
              <a:t> Memon (2019). Heart Disease Prediction System Using Model Of Machine Learning and Sequential Backward Selection Algorithm for Features Selection. IEEE 5th International Conference for Convergence in Technology (I2CT).</a:t>
            </a:r>
          </a:p>
        </p:txBody>
      </p:sp>
    </p:spTree>
    <p:extLst>
      <p:ext uri="{BB962C8B-B14F-4D97-AF65-F5344CB8AC3E}">
        <p14:creationId xmlns:p14="http://schemas.microsoft.com/office/powerpoint/2010/main" val="41369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4477853" y="2967335"/>
            <a:ext cx="3448508" cy="923330"/>
          </a:xfrm>
          <a:prstGeom prst="rect">
            <a:avLst/>
          </a:prstGeom>
        </p:spPr>
        <p:txBody>
          <a:bodyPr wrap="none">
            <a:spAutoFit/>
          </a:bodyPr>
          <a:lstStyle/>
          <a:p>
            <a:r>
              <a:rPr lang="en-US" sz="5400" b="1" dirty="0">
                <a:solidFill>
                  <a:srgbClr val="00B0F0"/>
                </a:solidFill>
                <a:latin typeface="Times New Roman" pitchFamily="18" charset="0"/>
                <a:cs typeface="Times New Roman" pitchFamily="18" charset="0"/>
              </a:rPr>
              <a:t>Thank You</a:t>
            </a:r>
            <a:endParaRPr lang="en-US" sz="5400" b="1" dirty="0">
              <a:solidFill>
                <a:srgbClr val="00B0F0"/>
              </a:solidFill>
            </a:endParaRPr>
          </a:p>
        </p:txBody>
      </p:sp>
    </p:spTree>
    <p:extLst>
      <p:ext uri="{BB962C8B-B14F-4D97-AF65-F5344CB8AC3E}">
        <p14:creationId xmlns:p14="http://schemas.microsoft.com/office/powerpoint/2010/main" val="35785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lstStyle/>
          <a:p>
            <a:r>
              <a:rPr lang="en-US" dirty="0">
                <a:solidFill>
                  <a:srgbClr val="00B0F0"/>
                </a:solidFill>
                <a:latin typeface="Times New Roman" pitchFamily="18" charset="0"/>
                <a:cs typeface="Times New Roman" pitchFamily="18" charset="0"/>
              </a:rPr>
              <a:t>Content</a:t>
            </a:r>
            <a:endParaRPr lang="en-IN" dirty="0">
              <a:solidFill>
                <a:srgbClr val="00B0F0"/>
              </a:solidFill>
              <a:latin typeface="Times New Roman" pitchFamily="18" charset="0"/>
              <a:cs typeface="Times New Roman" pitchFamily="18" charset="0"/>
            </a:endParaRPr>
          </a:p>
        </p:txBody>
      </p:sp>
      <p:sp>
        <p:nvSpPr>
          <p:cNvPr id="14" name="Content Placeholder 13"/>
          <p:cNvSpPr>
            <a:spLocks noGrp="1"/>
          </p:cNvSpPr>
          <p:nvPr>
            <p:ph idx="1"/>
          </p:nvPr>
        </p:nvSpPr>
        <p:spPr>
          <a:xfrm>
            <a:off x="1063957" y="1381836"/>
            <a:ext cx="9982200" cy="4572000"/>
          </a:xfrm>
        </p:spPr>
        <p:txBody>
          <a:bodyPr rtlCol="0">
            <a:noAutofit/>
          </a:bodyPr>
          <a:lstStyle/>
          <a:p>
            <a:r>
              <a:rPr lang="en-IN" dirty="0">
                <a:solidFill>
                  <a:schemeClr val="tx2"/>
                </a:solidFill>
                <a:latin typeface="Times New Roman" pitchFamily="18" charset="0"/>
                <a:cs typeface="Times New Roman" pitchFamily="18" charset="0"/>
              </a:rPr>
              <a:t>Introduction</a:t>
            </a:r>
          </a:p>
          <a:p>
            <a:r>
              <a:rPr lang="en-IN" dirty="0">
                <a:solidFill>
                  <a:schemeClr val="tx2"/>
                </a:solidFill>
                <a:latin typeface="Times New Roman" pitchFamily="18" charset="0"/>
                <a:cs typeface="Times New Roman" pitchFamily="18" charset="0"/>
              </a:rPr>
              <a:t>Workflow diagram</a:t>
            </a:r>
          </a:p>
          <a:p>
            <a:r>
              <a:rPr lang="en-IN" dirty="0">
                <a:solidFill>
                  <a:schemeClr val="tx2"/>
                </a:solidFill>
                <a:latin typeface="Times New Roman" pitchFamily="18" charset="0"/>
                <a:cs typeface="Times New Roman" pitchFamily="18" charset="0"/>
              </a:rPr>
              <a:t>Literature review</a:t>
            </a:r>
          </a:p>
          <a:p>
            <a:r>
              <a:rPr lang="en-IN" dirty="0">
                <a:solidFill>
                  <a:schemeClr val="tx2"/>
                </a:solidFill>
                <a:latin typeface="Times New Roman" pitchFamily="18" charset="0"/>
                <a:cs typeface="Times New Roman" pitchFamily="18" charset="0"/>
              </a:rPr>
              <a:t>Problem Statement</a:t>
            </a:r>
          </a:p>
          <a:p>
            <a:r>
              <a:rPr lang="en-IN" dirty="0">
                <a:solidFill>
                  <a:schemeClr val="tx2"/>
                </a:solidFill>
                <a:latin typeface="Times New Roman" pitchFamily="18" charset="0"/>
                <a:cs typeface="Times New Roman" pitchFamily="18" charset="0"/>
              </a:rPr>
              <a:t>Objective</a:t>
            </a:r>
          </a:p>
          <a:p>
            <a:r>
              <a:rPr lang="en-IN" dirty="0">
                <a:solidFill>
                  <a:schemeClr val="tx2"/>
                </a:solidFill>
                <a:latin typeface="Times New Roman" pitchFamily="18" charset="0"/>
                <a:cs typeface="Times New Roman" pitchFamily="18" charset="0"/>
              </a:rPr>
              <a:t>Proposed Work</a:t>
            </a:r>
          </a:p>
          <a:p>
            <a:r>
              <a:rPr lang="en-IN" dirty="0">
                <a:solidFill>
                  <a:schemeClr val="tx2"/>
                </a:solidFill>
                <a:latin typeface="Times New Roman" pitchFamily="18" charset="0"/>
                <a:cs typeface="Times New Roman" pitchFamily="18" charset="0"/>
              </a:rPr>
              <a:t>Result Analysis</a:t>
            </a:r>
          </a:p>
          <a:p>
            <a:r>
              <a:rPr lang="en-IN" dirty="0">
                <a:solidFill>
                  <a:schemeClr val="tx2"/>
                </a:solidFill>
                <a:latin typeface="Times New Roman" pitchFamily="18" charset="0"/>
                <a:cs typeface="Times New Roman" pitchFamily="18" charset="0"/>
              </a:rPr>
              <a:t>Conclusion</a:t>
            </a:r>
          </a:p>
          <a:p>
            <a:r>
              <a:rPr lang="en-IN" dirty="0">
                <a:solidFill>
                  <a:schemeClr val="tx2"/>
                </a:solidFill>
                <a:latin typeface="Times New Roman" pitchFamily="18" charset="0"/>
                <a:cs typeface="Times New Roman" pitchFamily="18" charset="0"/>
              </a:rPr>
              <a:t>Future Scope</a:t>
            </a:r>
          </a:p>
          <a:p>
            <a:r>
              <a:rPr lang="en-IN" dirty="0">
                <a:solidFill>
                  <a:schemeClr val="tx2"/>
                </a:solidFill>
                <a:latin typeface="Times New Roman" pitchFamily="18" charset="0"/>
                <a:cs typeface="Times New Roman" pitchFamily="18" charset="0"/>
              </a:rPr>
              <a:t>References</a:t>
            </a: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a:p>
            <a:pPr>
              <a:buNone/>
            </a:pP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Introduction</a:t>
            </a:r>
            <a:endParaRPr lang="en-US" dirty="0">
              <a:solidFill>
                <a:srgbClr val="00B0F0"/>
              </a:solidFill>
            </a:endParaRPr>
          </a:p>
        </p:txBody>
      </p:sp>
      <p:sp>
        <p:nvSpPr>
          <p:cNvPr id="3" name="Content Placeholder 13">
            <a:extLst>
              <a:ext uri="{FF2B5EF4-FFF2-40B4-BE49-F238E27FC236}">
                <a16:creationId xmlns:a16="http://schemas.microsoft.com/office/drawing/2014/main" id="{6E92E800-6518-7B12-B44A-39AB29690CFE}"/>
              </a:ext>
            </a:extLst>
          </p:cNvPr>
          <p:cNvSpPr>
            <a:spLocks noGrp="1"/>
          </p:cNvSpPr>
          <p:nvPr>
            <p:ph idx="1"/>
          </p:nvPr>
        </p:nvSpPr>
        <p:spPr>
          <a:xfrm>
            <a:off x="1063957" y="1381836"/>
            <a:ext cx="9982200" cy="4572000"/>
          </a:xfrm>
        </p:spPr>
        <p:txBody>
          <a:bodyPr rtlCol="0">
            <a:no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A lot of people suffer from cardiovascular diseases (CVDs), which even cost people their lives all around the world</a:t>
            </a:r>
          </a:p>
          <a:p>
            <a:r>
              <a:rPr lang="en-US" sz="2400" b="0" i="0" dirty="0">
                <a:solidFill>
                  <a:srgbClr val="333333"/>
                </a:solidFill>
                <a:effectLst/>
                <a:latin typeface="Times New Roman" panose="02020603050405020304" pitchFamily="18" charset="0"/>
                <a:cs typeface="Times New Roman" panose="02020603050405020304" pitchFamily="18" charset="0"/>
              </a:rPr>
              <a:t>Machine learning can be used to detect whether a person is suffering from a cardiovascular disease by considering certain attributes like chest pain, cholesterol level, age of the person and some other attributes</a:t>
            </a:r>
            <a:endParaRPr lang="en-US" sz="2400" dirty="0">
              <a:solidFill>
                <a:srgbClr val="333333"/>
              </a:solidFill>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Classification algorithms based on supervised learning which is a type of machine learning can make diagnoses of cardiovascular diseases easy.</a:t>
            </a:r>
            <a:endParaRPr lang="en-IN" sz="2400" dirty="0">
              <a:solidFill>
                <a:schemeClr val="tx2"/>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3002FE-48CF-D4A3-44AA-974F360340E3}"/>
              </a:ext>
            </a:extLst>
          </p:cNvPr>
          <p:cNvSpPr>
            <a:spLocks noGrp="1"/>
          </p:cNvSpPr>
          <p:nvPr>
            <p:ph type="title"/>
          </p:nvPr>
        </p:nvSpPr>
        <p:spPr>
          <a:xfrm>
            <a:off x="1104900" y="76200"/>
            <a:ext cx="9980682" cy="1096962"/>
          </a:xfrm>
        </p:spPr>
        <p:txBody>
          <a:bodyPr/>
          <a:lstStyle/>
          <a:p>
            <a:r>
              <a:rPr lang="en-US" dirty="0">
                <a:solidFill>
                  <a:srgbClr val="00B0F0"/>
                </a:solidFill>
              </a:rPr>
              <a:t>Basic Workflow :-</a:t>
            </a:r>
          </a:p>
        </p:txBody>
      </p:sp>
      <p:pic>
        <p:nvPicPr>
          <p:cNvPr id="6" name="Picture 5">
            <a:extLst>
              <a:ext uri="{FF2B5EF4-FFF2-40B4-BE49-F238E27FC236}">
                <a16:creationId xmlns:a16="http://schemas.microsoft.com/office/drawing/2014/main" id="{DAA4E831-7B23-FF19-10D4-65750C8FEC8A}"/>
              </a:ext>
            </a:extLst>
          </p:cNvPr>
          <p:cNvPicPr>
            <a:picLocks noChangeAspect="1"/>
          </p:cNvPicPr>
          <p:nvPr/>
        </p:nvPicPr>
        <p:blipFill>
          <a:blip r:embed="rId2"/>
          <a:stretch>
            <a:fillRect/>
          </a:stretch>
        </p:blipFill>
        <p:spPr>
          <a:xfrm>
            <a:off x="2372327" y="1622754"/>
            <a:ext cx="7445828" cy="4535449"/>
          </a:xfrm>
          <a:prstGeom prst="rect">
            <a:avLst/>
          </a:prstGeom>
        </p:spPr>
      </p:pic>
    </p:spTree>
    <p:extLst>
      <p:ext uri="{BB962C8B-B14F-4D97-AF65-F5344CB8AC3E}">
        <p14:creationId xmlns:p14="http://schemas.microsoft.com/office/powerpoint/2010/main" val="34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Literature Review</a:t>
            </a:r>
          </a:p>
        </p:txBody>
      </p:sp>
      <p:graphicFrame>
        <p:nvGraphicFramePr>
          <p:cNvPr id="5" name="Content Placeholder 4">
            <a:extLst>
              <a:ext uri="{FF2B5EF4-FFF2-40B4-BE49-F238E27FC236}">
                <a16:creationId xmlns:a16="http://schemas.microsoft.com/office/drawing/2014/main" id="{EF7C689E-EC1F-9DB3-B254-44DF7FFC82E9}"/>
              </a:ext>
            </a:extLst>
          </p:cNvPr>
          <p:cNvGraphicFramePr>
            <a:graphicFrameLocks noGrp="1"/>
          </p:cNvGraphicFramePr>
          <p:nvPr>
            <p:ph idx="1"/>
            <p:extLst>
              <p:ext uri="{D42A27DB-BD31-4B8C-83A1-F6EECF244321}">
                <p14:modId xmlns:p14="http://schemas.microsoft.com/office/powerpoint/2010/main" val="3073932913"/>
              </p:ext>
            </p:extLst>
          </p:nvPr>
        </p:nvGraphicFramePr>
        <p:xfrm>
          <a:off x="123648" y="1478902"/>
          <a:ext cx="11943185" cy="5312662"/>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1467381121"/>
                    </a:ext>
                  </a:extLst>
                </a:gridCol>
                <a:gridCol w="2397967">
                  <a:extLst>
                    <a:ext uri="{9D8B030D-6E8A-4147-A177-3AD203B41FA5}">
                      <a16:colId xmlns:a16="http://schemas.microsoft.com/office/drawing/2014/main" val="3317516323"/>
                    </a:ext>
                  </a:extLst>
                </a:gridCol>
                <a:gridCol w="2883159">
                  <a:extLst>
                    <a:ext uri="{9D8B030D-6E8A-4147-A177-3AD203B41FA5}">
                      <a16:colId xmlns:a16="http://schemas.microsoft.com/office/drawing/2014/main" val="782305654"/>
                    </a:ext>
                  </a:extLst>
                </a:gridCol>
                <a:gridCol w="2612572">
                  <a:extLst>
                    <a:ext uri="{9D8B030D-6E8A-4147-A177-3AD203B41FA5}">
                      <a16:colId xmlns:a16="http://schemas.microsoft.com/office/drawing/2014/main" val="503248072"/>
                    </a:ext>
                  </a:extLst>
                </a:gridCol>
                <a:gridCol w="2677886">
                  <a:extLst>
                    <a:ext uri="{9D8B030D-6E8A-4147-A177-3AD203B41FA5}">
                      <a16:colId xmlns:a16="http://schemas.microsoft.com/office/drawing/2014/main" val="1548684611"/>
                    </a:ext>
                  </a:extLst>
                </a:gridCol>
              </a:tblGrid>
              <a:tr h="609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 No.</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Publication Year</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Title</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Methodology</a:t>
                      </a: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1203761"/>
                  </a:ext>
                </a:extLst>
              </a:tr>
              <a:tr h="1361836">
                <a:tc>
                  <a:txBody>
                    <a:bodyPr/>
                    <a:lstStyle/>
                    <a:p>
                      <a:r>
                        <a:rPr lang="en-US"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2020</a:t>
                      </a: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Archana Singh; Rakesh Kumar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Heart Disease Prediction Using Machine Learning</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Algorithms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They summarized in total 4 algorithms namely SVM, Decision tree, Linear regression and KNN, where they on the basis of confusion matrix, they found the KNN to be the best.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3469306"/>
                  </a:ext>
                </a:extLst>
              </a:tr>
              <a:tr h="1217389">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2021</a:t>
                      </a: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Simran Verma; Abhishek Gupta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Effective Prediction of Heart Disease Using Data Mining and Machine Learning: A Review</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Focused mostly on NLP, tranning-testing reviews and data-set factors.</a:t>
                      </a:r>
                    </a:p>
                  </a:txBody>
                  <a:tcPr/>
                </a:tc>
                <a:extLst>
                  <a:ext uri="{0D108BD9-81ED-4DB2-BD59-A6C34878D82A}">
                    <a16:rowId xmlns:a16="http://schemas.microsoft.com/office/drawing/2014/main" val="407575608"/>
                  </a:ext>
                </a:extLst>
              </a:tr>
              <a:tr h="2114430">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US" sz="1400" dirty="0">
                          <a:latin typeface="Times New Roman" panose="02020603050405020304" pitchFamily="18" charset="0"/>
                          <a:cs typeface="Times New Roman" panose="02020603050405020304" pitchFamily="18" charset="0"/>
                        </a:rPr>
                        <a:t>2020</a:t>
                      </a: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Halima El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Hamdaoui</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Saïd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Boujraf</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Nour El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Houda</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Chaoui</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A Clinical support system for Prediction of Heart Disease using Machine Learning Techniques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Their research gives point to point explanation of the results showed that NB achieved the highest accuracy compared to other algorithms using both validation techniques. Despite the accuracy is decreased when they applied the cross-validation.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7176336"/>
                  </a:ext>
                </a:extLst>
              </a:tr>
            </a:tbl>
          </a:graphicData>
        </a:graphic>
      </p:graphicFrame>
    </p:spTree>
    <p:extLst>
      <p:ext uri="{BB962C8B-B14F-4D97-AF65-F5344CB8AC3E}">
        <p14:creationId xmlns:p14="http://schemas.microsoft.com/office/powerpoint/2010/main" val="366526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50AE19A2-4B57-AF07-B499-90F191B4D6F9}"/>
              </a:ext>
            </a:extLst>
          </p:cNvPr>
          <p:cNvGraphicFramePr>
            <a:graphicFrameLocks/>
          </p:cNvGraphicFramePr>
          <p:nvPr>
            <p:extLst>
              <p:ext uri="{D42A27DB-BD31-4B8C-83A1-F6EECF244321}">
                <p14:modId xmlns:p14="http://schemas.microsoft.com/office/powerpoint/2010/main" val="2291169297"/>
              </p:ext>
            </p:extLst>
          </p:nvPr>
        </p:nvGraphicFramePr>
        <p:xfrm>
          <a:off x="124407" y="85129"/>
          <a:ext cx="11943185" cy="6645166"/>
        </p:xfrm>
        <a:graphic>
          <a:graphicData uri="http://schemas.openxmlformats.org/drawingml/2006/table">
            <a:tbl>
              <a:tblPr firstRow="1" bandRow="1">
                <a:tableStyleId>{5C22544A-7EE6-4342-B048-85BDC9FD1C3A}</a:tableStyleId>
              </a:tblPr>
              <a:tblGrid>
                <a:gridCol w="1415144">
                  <a:extLst>
                    <a:ext uri="{9D8B030D-6E8A-4147-A177-3AD203B41FA5}">
                      <a16:colId xmlns:a16="http://schemas.microsoft.com/office/drawing/2014/main" val="1467381121"/>
                    </a:ext>
                  </a:extLst>
                </a:gridCol>
                <a:gridCol w="2090057">
                  <a:extLst>
                    <a:ext uri="{9D8B030D-6E8A-4147-A177-3AD203B41FA5}">
                      <a16:colId xmlns:a16="http://schemas.microsoft.com/office/drawing/2014/main" val="3317516323"/>
                    </a:ext>
                  </a:extLst>
                </a:gridCol>
                <a:gridCol w="2127380">
                  <a:extLst>
                    <a:ext uri="{9D8B030D-6E8A-4147-A177-3AD203B41FA5}">
                      <a16:colId xmlns:a16="http://schemas.microsoft.com/office/drawing/2014/main" val="782305654"/>
                    </a:ext>
                  </a:extLst>
                </a:gridCol>
                <a:gridCol w="2911151">
                  <a:extLst>
                    <a:ext uri="{9D8B030D-6E8A-4147-A177-3AD203B41FA5}">
                      <a16:colId xmlns:a16="http://schemas.microsoft.com/office/drawing/2014/main" val="503248072"/>
                    </a:ext>
                  </a:extLst>
                </a:gridCol>
                <a:gridCol w="3399453">
                  <a:extLst>
                    <a:ext uri="{9D8B030D-6E8A-4147-A177-3AD203B41FA5}">
                      <a16:colId xmlns:a16="http://schemas.microsoft.com/office/drawing/2014/main" val="1548684611"/>
                    </a:ext>
                  </a:extLst>
                </a:gridCol>
              </a:tblGrid>
              <a:tr h="5440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 No.</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Publication Year</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Title</a:t>
                      </a:r>
                    </a:p>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Methodology</a:t>
                      </a:r>
                    </a:p>
                    <a:p>
                      <a:pPr algn="ct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1203761"/>
                  </a:ext>
                </a:extLst>
              </a:tr>
              <a:tr h="2390841">
                <a:tc>
                  <a:txBody>
                    <a:bodyPr/>
                    <a:lstStyle/>
                    <a:p>
                      <a:r>
                        <a:rPr lang="en-US" sz="1400" dirty="0">
                          <a:latin typeface="Times New Roman" panose="02020603050405020304" pitchFamily="18" charset="0"/>
                          <a:cs typeface="Times New Roman" panose="02020603050405020304" pitchFamily="18" charset="0"/>
                        </a:rPr>
                        <a:t>4.</a:t>
                      </a:r>
                    </a:p>
                  </a:txBody>
                  <a:tcPr/>
                </a:tc>
                <a:tc>
                  <a:txBody>
                    <a:bodyPr/>
                    <a:lstStyle/>
                    <a:p>
                      <a:r>
                        <a:rPr lang="en-US" sz="1400" dirty="0">
                          <a:latin typeface="Times New Roman" panose="02020603050405020304" pitchFamily="18" charset="0"/>
                          <a:cs typeface="Times New Roman" panose="02020603050405020304" pitchFamily="18" charset="0"/>
                        </a:rPr>
                        <a:t>2020</a:t>
                      </a: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 Sujatha; K. Mahalakshmi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Performance Evaluation of Supervised Machine Learning Algorithms in Prediction of Heart Disease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research work, heart disease is predicted using decision tree, naïve bayes, SVM, KNN, Logistic Regression and random forest. The classifiers are implemented using Python 3.7 on Heart disease dataset form Kaggle website. From the experimental results it is found that the random forest classifier is more accurate compared to Decision Tree, SVM, Naïve Bayes, Logistic regression and KNN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3469306"/>
                  </a:ext>
                </a:extLst>
              </a:tr>
              <a:tr h="1554046">
                <a:tc>
                  <a:txBody>
                    <a:bodyPr/>
                    <a:lstStyle/>
                    <a:p>
                      <a:r>
                        <a:rPr lang="en-US" sz="1400" dirty="0">
                          <a:latin typeface="Times New Roman" panose="02020603050405020304" pitchFamily="18" charset="0"/>
                          <a:cs typeface="Times New Roman" panose="02020603050405020304" pitchFamily="18" charset="0"/>
                        </a:rPr>
                        <a:t>5.</a:t>
                      </a:r>
                    </a:p>
                  </a:txBody>
                  <a:tcPr/>
                </a:tc>
                <a:tc>
                  <a:txBody>
                    <a:bodyPr/>
                    <a:lstStyle/>
                    <a:p>
                      <a:r>
                        <a:rPr lang="en-US" sz="1400" dirty="0">
                          <a:latin typeface="Times New Roman" panose="02020603050405020304" pitchFamily="18" charset="0"/>
                          <a:cs typeface="Times New Roman" panose="02020603050405020304" pitchFamily="18" charset="0"/>
                        </a:rPr>
                        <a:t>2021</a:t>
                      </a: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M. Kavitha; G.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Gnaneswar</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R.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Dinesh;Y</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Rohith Sai</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Heart Disease Prediction using Hybrid machine Learning Model</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proposed work uses a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TkInter</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Python designed application for the heart disease prediction. The proposed system using combinations of Decision Tree and Random forest for heart disease prediction as a hybrid model. Cleveland database is used for this study.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575608"/>
                  </a:ext>
                </a:extLst>
              </a:tr>
              <a:tr h="2125317">
                <a:tc>
                  <a:txBody>
                    <a:bodyPr/>
                    <a:lstStyle/>
                    <a:p>
                      <a:r>
                        <a:rPr lang="en-US" sz="1400" dirty="0">
                          <a:latin typeface="Times New Roman" panose="02020603050405020304" pitchFamily="18" charset="0"/>
                          <a:cs typeface="Times New Roman" panose="02020603050405020304" pitchFamily="18" charset="0"/>
                        </a:rPr>
                        <a:t>6.</a:t>
                      </a:r>
                    </a:p>
                  </a:txBody>
                  <a:tcPr/>
                </a:tc>
                <a:tc>
                  <a:txBody>
                    <a:bodyPr/>
                    <a:lstStyle/>
                    <a:p>
                      <a:r>
                        <a:rPr lang="en-US" sz="1400" dirty="0">
                          <a:latin typeface="Times New Roman" panose="02020603050405020304" pitchFamily="18" charset="0"/>
                          <a:cs typeface="Times New Roman" panose="02020603050405020304" pitchFamily="18" charset="0"/>
                        </a:rPr>
                        <a:t>2019</a:t>
                      </a: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Amin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Ul</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Haq;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Jianping</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Li; Muhammad Hammad Memon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Heart Disease Prediction System Using Model Of Machine Learning and Sequential Backward Selection Algorithm for Features Selection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Cleveland heart disease dataset was in this study and 70% for training and 30 % for testing of the dataset. The accuracy metric used for performance evaluation of the system. The experimental results shows that the use of SBS algorithm to choose the appropriate number of features that can be used for better classification accuracy using K-Nearest Neighbor.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7176336"/>
                  </a:ext>
                </a:extLst>
              </a:tr>
            </a:tbl>
          </a:graphicData>
        </a:graphic>
      </p:graphicFrame>
    </p:spTree>
    <p:extLst>
      <p:ext uri="{BB962C8B-B14F-4D97-AF65-F5344CB8AC3E}">
        <p14:creationId xmlns:p14="http://schemas.microsoft.com/office/powerpoint/2010/main" val="237896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nSpc>
                <a:spcPct val="150000"/>
              </a:lnSpc>
            </a:pPr>
            <a:r>
              <a:rPr lang="en-US" b="1" dirty="0">
                <a:solidFill>
                  <a:srgbClr val="00B0F0"/>
                </a:solidFill>
                <a:latin typeface="Times New Roman" pitchFamily="18" charset="0"/>
                <a:cs typeface="Times New Roman" pitchFamily="18" charset="0"/>
              </a:rPr>
              <a:t>Problem Statement</a:t>
            </a:r>
          </a:p>
        </p:txBody>
      </p:sp>
      <p:sp>
        <p:nvSpPr>
          <p:cNvPr id="3" name="Content Placeholder 13">
            <a:extLst>
              <a:ext uri="{FF2B5EF4-FFF2-40B4-BE49-F238E27FC236}">
                <a16:creationId xmlns:a16="http://schemas.microsoft.com/office/drawing/2014/main" id="{95D24EB8-6007-7950-ED75-C5F11179BC4E}"/>
              </a:ext>
            </a:extLst>
          </p:cNvPr>
          <p:cNvSpPr>
            <a:spLocks noGrp="1"/>
          </p:cNvSpPr>
          <p:nvPr>
            <p:ph idx="1"/>
          </p:nvPr>
        </p:nvSpPr>
        <p:spPr>
          <a:xfrm>
            <a:off x="1063957" y="1381836"/>
            <a:ext cx="9982200" cy="4572000"/>
          </a:xfrm>
        </p:spPr>
        <p:txBody>
          <a:bodyPr rtlCol="0">
            <a:noAutofit/>
          </a:bodyPr>
          <a:lstStyle/>
          <a:p>
            <a:r>
              <a:rPr lang="en-US" sz="2400" b="0" dirty="0">
                <a:solidFill>
                  <a:schemeClr val="tx2"/>
                </a:solidFill>
                <a:effectLst/>
                <a:latin typeface="Times New Roman" panose="02020603050405020304" pitchFamily="18" charset="0"/>
                <a:cs typeface="Times New Roman" panose="02020603050405020304" pitchFamily="18" charset="0"/>
              </a:rPr>
              <a:t>Given clinical parameters about a patient such as age, sex, chest pain, resting blood pressure, fasting blood sugar, and many more ,we can predict whether they have any sort of heart disease?</a:t>
            </a:r>
          </a:p>
          <a:p>
            <a:pPr>
              <a:buNone/>
            </a:pP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98635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nSpc>
                <a:spcPct val="150000"/>
              </a:lnSpc>
            </a:pPr>
            <a:r>
              <a:rPr lang="en-US" altLang="zh-CN" b="1" dirty="0">
                <a:solidFill>
                  <a:srgbClr val="00B0F0"/>
                </a:solidFill>
                <a:latin typeface="Times New Roman" pitchFamily="18" charset="0"/>
                <a:cs typeface="Times New Roman" pitchFamily="18" charset="0"/>
              </a:rPr>
              <a:t>Objectives</a:t>
            </a:r>
          </a:p>
        </p:txBody>
      </p:sp>
      <p:sp>
        <p:nvSpPr>
          <p:cNvPr id="3" name="Content Placeholder 13">
            <a:extLst>
              <a:ext uri="{FF2B5EF4-FFF2-40B4-BE49-F238E27FC236}">
                <a16:creationId xmlns:a16="http://schemas.microsoft.com/office/drawing/2014/main" id="{8CB6C133-B7BF-8134-4416-9F57E3B30F85}"/>
              </a:ext>
            </a:extLst>
          </p:cNvPr>
          <p:cNvSpPr>
            <a:spLocks noGrp="1"/>
          </p:cNvSpPr>
          <p:nvPr>
            <p:ph idx="1"/>
          </p:nvPr>
        </p:nvSpPr>
        <p:spPr>
          <a:xfrm>
            <a:off x="1063957" y="1381836"/>
            <a:ext cx="9982200" cy="4572000"/>
          </a:xfrm>
        </p:spPr>
        <p:txBody>
          <a:bodyPr rtlCol="0">
            <a:noAutofit/>
          </a:bodyPr>
          <a:lstStyle/>
          <a:p>
            <a:r>
              <a:rPr lang="en-US" sz="2400" b="0" i="0" dirty="0">
                <a:solidFill>
                  <a:schemeClr val="tx2"/>
                </a:solidFill>
                <a:effectLst/>
                <a:latin typeface="Times New Roman" panose="02020603050405020304" pitchFamily="18" charset="0"/>
                <a:cs typeface="Times New Roman" panose="02020603050405020304" pitchFamily="18" charset="0"/>
              </a:rPr>
              <a:t>The objective of this project is to check whether the patient is likely to be diagnosed with any cardiovascular heart diseases based on their medical attributes such as gender, age, chest pain, fasting sugar level, etc</a:t>
            </a:r>
            <a:r>
              <a:rPr lang="en-US" sz="2400" dirty="0">
                <a:solidFill>
                  <a:schemeClr val="tx2"/>
                </a:solidFill>
                <a:latin typeface="Times New Roman" panose="02020603050405020304" pitchFamily="18" charset="0"/>
                <a:cs typeface="Times New Roman" panose="02020603050405020304" pitchFamily="18" charset="0"/>
              </a:rPr>
              <a:t>.</a:t>
            </a:r>
          </a:p>
          <a:p>
            <a:r>
              <a:rPr lang="en-US" sz="2400" b="0" i="0" dirty="0">
                <a:solidFill>
                  <a:schemeClr val="tx2"/>
                </a:solidFill>
                <a:effectLst/>
                <a:latin typeface="Times New Roman" panose="02020603050405020304" pitchFamily="18" charset="0"/>
                <a:cs typeface="Times New Roman" panose="02020603050405020304" pitchFamily="18" charset="0"/>
              </a:rPr>
              <a:t>T</a:t>
            </a:r>
            <a:r>
              <a:rPr lang="en-US" sz="2400" dirty="0">
                <a:solidFill>
                  <a:schemeClr val="tx2"/>
                </a:solidFill>
                <a:latin typeface="Times New Roman" panose="02020603050405020304" pitchFamily="18" charset="0"/>
                <a:cs typeface="Times New Roman" panose="02020603050405020304" pitchFamily="18" charset="0"/>
              </a:rPr>
              <a:t>o increase the accuracy rate and efficiency of the machine learning algorithms using hyperpameter tuning.</a:t>
            </a:r>
            <a:endParaRPr lang="en-US" sz="2400" b="0" i="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35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9600" y="1371600"/>
            <a:ext cx="10972800"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defRPr/>
            </a:pPr>
            <a:endParaRPr lang="en-US" altLang="zh-CN" sz="2800" dirty="0">
              <a:solidFill>
                <a:schemeClr val="tx1"/>
              </a:solidFill>
              <a:latin typeface="+mj-lt"/>
            </a:endParaRPr>
          </a:p>
        </p:txBody>
      </p:sp>
      <p:sp>
        <p:nvSpPr>
          <p:cNvPr id="5" name="Rectangle 2"/>
          <p:cNvSpPr txBox="1">
            <a:spLocks noChangeArrowheads="1"/>
          </p:cNvSpPr>
          <p:nvPr/>
        </p:nvSpPr>
        <p:spPr>
          <a:xfrm>
            <a:off x="1132114" y="227984"/>
            <a:ext cx="1000936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buClr>
                <a:schemeClr val="bg2">
                  <a:lumMod val="25000"/>
                </a:schemeClr>
              </a:buClr>
            </a:pPr>
            <a:r>
              <a:rPr lang="en-US" altLang="zh-CN" sz="2800" b="1" dirty="0">
                <a:solidFill>
                  <a:srgbClr val="00B0F0"/>
                </a:solidFill>
                <a:latin typeface="Times New Roman" pitchFamily="18" charset="0"/>
                <a:cs typeface="Times New Roman" pitchFamily="18" charset="0"/>
              </a:rPr>
              <a:t>Proposed Work</a:t>
            </a:r>
          </a:p>
        </p:txBody>
      </p:sp>
      <p:sp>
        <p:nvSpPr>
          <p:cNvPr id="10" name="Content Placeholder 9">
            <a:extLst>
              <a:ext uri="{FF2B5EF4-FFF2-40B4-BE49-F238E27FC236}">
                <a16:creationId xmlns:a16="http://schemas.microsoft.com/office/drawing/2014/main" id="{678D8592-F9D3-2647-DE3E-60C2ABA21A95}"/>
              </a:ext>
            </a:extLst>
          </p:cNvPr>
          <p:cNvSpPr>
            <a:spLocks noGrp="1"/>
          </p:cNvSpPr>
          <p:nvPr>
            <p:ph idx="1"/>
          </p:nvPr>
        </p:nvSpPr>
        <p:spPr/>
        <p:txBody>
          <a:bodyPr/>
          <a:lstStyle/>
          <a:p>
            <a:r>
              <a:rPr lang="en-US" sz="2400" dirty="0">
                <a:solidFill>
                  <a:schemeClr val="tx2"/>
                </a:solidFill>
                <a:latin typeface="Times New Roman" panose="02020603050405020304" pitchFamily="18" charset="0"/>
                <a:cs typeface="Times New Roman" panose="02020603050405020304" pitchFamily="18" charset="0"/>
              </a:rPr>
              <a:t>We aim on to create an efficient ML model for the prediction using different ML algorithms w.r.t their accuracy rate.</a:t>
            </a:r>
          </a:p>
          <a:p>
            <a:r>
              <a:rPr lang="en-US" sz="2400" dirty="0">
                <a:solidFill>
                  <a:schemeClr val="tx2"/>
                </a:solidFill>
                <a:latin typeface="Times New Roman" panose="02020603050405020304" pitchFamily="18" charset="0"/>
                <a:cs typeface="Times New Roman" panose="02020603050405020304" pitchFamily="18" charset="0"/>
              </a:rPr>
              <a:t>To Make a user-friendly interface for users based on our defined model with all the informativeness required.</a:t>
            </a:r>
          </a:p>
          <a:p>
            <a:r>
              <a:rPr lang="en-US" sz="2400" dirty="0">
                <a:solidFill>
                  <a:schemeClr val="tx2"/>
                </a:solidFill>
                <a:latin typeface="Times New Roman" panose="02020603050405020304" pitchFamily="18" charset="0"/>
                <a:cs typeface="Times New Roman" panose="02020603050405020304" pitchFamily="18" charset="0"/>
              </a:rPr>
              <a:t>Deploy the trained model publicly if we get an accuracy which varies between 0.85~0.99%.</a:t>
            </a:r>
          </a:p>
        </p:txBody>
      </p:sp>
    </p:spTree>
    <p:extLst>
      <p:ext uri="{BB962C8B-B14F-4D97-AF65-F5344CB8AC3E}">
        <p14:creationId xmlns:p14="http://schemas.microsoft.com/office/powerpoint/2010/main" val="333909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hD predefense PPT Mangesh Ghonge 2018">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2786043_TF03431380" id="{07BF4009-79A5-4904-9F0A-8BB88901F77F}" vid="{E001E2E9-9C41-4174-AA22-D51AC64C486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PhD predefense PPT Mangesh Ghonge 2018</Template>
  <TotalTime>0</TotalTime>
  <Words>1342</Words>
  <Application>Microsoft Office PowerPoint</Application>
  <PresentationFormat>Widescreen</PresentationFormat>
  <Paragraphs>131</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Euphemia</vt:lpstr>
      <vt:lpstr>Plantagenet Cherokee</vt:lpstr>
      <vt:lpstr>Times New Roman</vt:lpstr>
      <vt:lpstr>Wingdings</vt:lpstr>
      <vt:lpstr>PhD predefense PPT Mangesh Ghonge 2018</vt:lpstr>
      <vt:lpstr>Heart Disease Prediction using Machine Learning</vt:lpstr>
      <vt:lpstr>Content</vt:lpstr>
      <vt:lpstr>Introduction</vt:lpstr>
      <vt:lpstr>Basic Workflow :-</vt:lpstr>
      <vt:lpstr>Literature Review</vt:lpstr>
      <vt:lpstr>PowerPoint Presentation</vt:lpstr>
      <vt:lpstr>Problem Statement</vt:lpstr>
      <vt:lpstr>Objectives</vt:lpstr>
      <vt:lpstr>PowerPoint Presentation</vt:lpstr>
      <vt:lpstr>Results Analysis</vt:lpstr>
      <vt:lpstr>         </vt:lpstr>
      <vt:lpstr>Future Scope</vt:lpstr>
      <vt:lpstr>Temporary UI with all the Features</vt:lpstr>
      <vt:lpstr>Authors Publication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2018-02-16T09:59:41Z</dcterms:created>
  <dcterms:modified xsi:type="dcterms:W3CDTF">2023-11-16T17:55:20Z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