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7" r:id="rId10"/>
    <p:sldId id="268" r:id="rId11"/>
    <p:sldId id="269" r:id="rId12"/>
    <p:sldId id="263" r:id="rId13"/>
    <p:sldId id="264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2067"/>
            <a:ext cx="7772400" cy="1470025"/>
          </a:xfrm>
        </p:spPr>
        <p:txBody>
          <a:bodyPr/>
          <a:lstStyle/>
          <a:p>
            <a:r>
              <a:rPr b="1" dirty="0"/>
              <a:t>Machine Learning Engineer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77678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Tachyon Systems</a:t>
            </a:r>
            <a:r>
              <a:rPr lang="en-IN" dirty="0">
                <a:solidFill>
                  <a:schemeClr val="tx1"/>
                </a:solidFill>
              </a:rPr>
              <a:t> – Task 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3F3D-1E18-30FE-657C-DB27AC7EE3A8}"/>
              </a:ext>
            </a:extLst>
          </p:cNvPr>
          <p:cNvSpPr txBox="1"/>
          <p:nvPr/>
        </p:nvSpPr>
        <p:spPr>
          <a:xfrm>
            <a:off x="6335486" y="5769820"/>
            <a:ext cx="600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- Lokesh L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Calibri (Body)"/>
              </a:rPr>
              <a:t>Cloud</a:t>
            </a:r>
            <a:r>
              <a:rPr sz="2800" b="1" dirty="0"/>
              <a:t> ML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Why Cloud?</a:t>
            </a:r>
            <a:r>
              <a:rPr lang="en-IN" sz="2400" dirty="0"/>
              <a:t> Scalability, managed infrastructure, pre-built tools.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/>
              <a:t>AWS SageMaker:</a:t>
            </a:r>
            <a:r>
              <a:rPr lang="en-IN" sz="2400" dirty="0"/>
              <a:t> End-to-end platform for building, training, and deploying models.</a:t>
            </a:r>
          </a:p>
          <a:p>
            <a:r>
              <a:rPr lang="en-IN" sz="2400" b="1" dirty="0"/>
              <a:t>Azure ML Studio:</a:t>
            </a:r>
            <a:r>
              <a:rPr lang="en-IN" sz="2400" dirty="0"/>
              <a:t> Similar suite of tools integrated with the Microsoft Azure ecosystem.</a:t>
            </a:r>
          </a:p>
          <a:p>
            <a:r>
              <a:rPr lang="en-IN" sz="2400" b="1" dirty="0"/>
              <a:t>Key Services:</a:t>
            </a:r>
            <a:r>
              <a:rPr lang="en-IN" sz="2400" dirty="0"/>
              <a:t> Notebooks, automated training, hyperparameter tuning, one-click deployment.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98" y="553771"/>
            <a:ext cx="8229600" cy="1143000"/>
          </a:xfrm>
        </p:spPr>
        <p:txBody>
          <a:bodyPr>
            <a:normAutofit/>
          </a:bodyPr>
          <a:lstStyle/>
          <a:p>
            <a:r>
              <a:rPr sz="2800" b="1" dirty="0"/>
              <a:t>ML 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81" y="195633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The "API-First" Approach:</a:t>
            </a:r>
            <a:r>
              <a:rPr lang="en-US" sz="2400" dirty="0"/>
              <a:t> Leveraging powerful models without training them from scratch.</a:t>
            </a:r>
          </a:p>
          <a:p>
            <a:r>
              <a:rPr lang="en-US" sz="2400" b="1" dirty="0"/>
              <a:t>OpenAI API:</a:t>
            </a:r>
            <a:r>
              <a:rPr lang="en-US" sz="2400" dirty="0"/>
              <a:t> Access to GPT-4, ChatGPT, DALL-E.</a:t>
            </a:r>
          </a:p>
          <a:p>
            <a:r>
              <a:rPr lang="en-US" sz="2400" b="1" dirty="0"/>
              <a:t>Hugging Face:</a:t>
            </a:r>
            <a:r>
              <a:rPr lang="en-US" sz="2400" dirty="0"/>
              <a:t> A hub for thousands of open-source models (text, image, audio).</a:t>
            </a:r>
          </a:p>
          <a:p>
            <a:r>
              <a:rPr lang="en-US" sz="2400" b="1" dirty="0"/>
              <a:t>Anthropic (Claude):</a:t>
            </a:r>
            <a:r>
              <a:rPr lang="en-US" sz="2400" dirty="0"/>
              <a:t> Focus on safety and constitutional AI.</a:t>
            </a:r>
          </a:p>
          <a:p>
            <a:r>
              <a:rPr lang="en-US" sz="2400" b="1" dirty="0"/>
              <a:t>Use Case:</a:t>
            </a:r>
            <a:r>
              <a:rPr lang="en-US" sz="2400" dirty="0"/>
              <a:t> Quickly adding a chatbot or summarization feature to an app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Calibri (Body)"/>
              </a:rPr>
              <a:t>System Design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709057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b="1" dirty="0"/>
              <a:t>Awareness:</a:t>
            </a:r>
            <a:r>
              <a:rPr lang="en-IN" sz="2400" dirty="0"/>
              <a:t> An ML system is more than a model. It's a pipeline.</a:t>
            </a:r>
          </a:p>
          <a:p>
            <a:r>
              <a:rPr lang="en-IN" sz="2400" b="1" dirty="0"/>
              <a:t>Components:</a:t>
            </a:r>
            <a:r>
              <a:rPr lang="en-IN" sz="2400" dirty="0"/>
              <a:t> Data ingestion, feature store, model training pipeline, model registry, serving API (e.g., using </a:t>
            </a:r>
            <a:r>
              <a:rPr lang="en-IN" sz="2400" dirty="0" err="1"/>
              <a:t>FastAPI</a:t>
            </a:r>
            <a:r>
              <a:rPr lang="en-IN" sz="2400" dirty="0"/>
              <a:t>), monitoring.</a:t>
            </a:r>
          </a:p>
          <a:p>
            <a:r>
              <a:rPr lang="en-IN" sz="2400" b="1" dirty="0"/>
              <a:t>Goal:</a:t>
            </a:r>
            <a:r>
              <a:rPr lang="en-IN" sz="2400" dirty="0"/>
              <a:t> Create a reproducible, scalable, and automated workflow.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Containers &amp; Deployment</a:t>
            </a:r>
            <a:r>
              <a:rPr lang="en-IN" sz="2800" b="1" dirty="0"/>
              <a:t> &amp; </a:t>
            </a:r>
            <a:r>
              <a:rPr lang="en-IN" sz="2800" b="1" dirty="0" err="1"/>
              <a:t>MLOps</a:t>
            </a:r>
            <a:br>
              <a:rPr lang="en-IN" sz="2800" b="1" dirty="0"/>
            </a:b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201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b="1" dirty="0"/>
              <a:t>Containers (Docker):</a:t>
            </a:r>
            <a:r>
              <a:rPr lang="en-IN" sz="2400" dirty="0"/>
              <a:t> Package your model, code, and dependencies into a portable container. Ensures it runs the same everywhere.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/>
              <a:t>Deployment Options:</a:t>
            </a:r>
            <a:r>
              <a:rPr lang="en-IN" sz="2400" dirty="0"/>
              <a:t> Serverless (AWS Lambda) for event-driven tasks, Kubernetes for complex microservices.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 err="1"/>
              <a:t>MLOps</a:t>
            </a:r>
            <a:r>
              <a:rPr lang="en-IN" sz="2400" b="1" dirty="0"/>
              <a:t>:</a:t>
            </a:r>
            <a:r>
              <a:rPr lang="en-IN" sz="2400" dirty="0"/>
              <a:t> </a:t>
            </a:r>
            <a:r>
              <a:rPr lang="en-US" sz="2400" dirty="0" err="1"/>
              <a:t>MLOps</a:t>
            </a:r>
            <a:r>
              <a:rPr lang="en-US" sz="2400" dirty="0"/>
              <a:t> is like CI/CD for ML. It automates testing, training, and deployment, and monitors models for drift (performance drop over time). A/B testing compares two versions to see which performs better in real-world use.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573" y="450297"/>
            <a:ext cx="8229600" cy="1143000"/>
          </a:xfrm>
        </p:spPr>
        <p:txBody>
          <a:bodyPr>
            <a:normAutofit/>
          </a:bodyPr>
          <a:lstStyle/>
          <a:p>
            <a:r>
              <a:rPr sz="2800" b="1" dirty="0"/>
              <a:t>Security in ML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74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Awareness:</a:t>
            </a:r>
            <a:r>
              <a:rPr lang="en-US" sz="2400" dirty="0"/>
              <a:t> ML systems have unique security concerns.</a:t>
            </a:r>
          </a:p>
          <a:p>
            <a:r>
              <a:rPr lang="en-US" sz="2400" b="1" dirty="0"/>
              <a:t>Key Areas:</a:t>
            </a:r>
            <a:endParaRPr lang="en-US" sz="2400" dirty="0"/>
          </a:p>
          <a:p>
            <a:pPr lvl="1"/>
            <a:r>
              <a:rPr lang="en-US" sz="2400" b="1" dirty="0"/>
              <a:t>Data Privacy:</a:t>
            </a:r>
            <a:r>
              <a:rPr lang="en-US" sz="2400" dirty="0"/>
              <a:t> Protecting PII (Personally Identifiable Information) during training and inference.</a:t>
            </a:r>
          </a:p>
          <a:p>
            <a:pPr lvl="1"/>
            <a:r>
              <a:rPr lang="en-US" sz="2400" b="1" dirty="0"/>
              <a:t>Model Theft:</a:t>
            </a:r>
            <a:r>
              <a:rPr lang="en-US" sz="2400" dirty="0"/>
              <a:t> Securing API endpoints from unauthorized access.</a:t>
            </a:r>
          </a:p>
          <a:p>
            <a:pPr lvl="1"/>
            <a:r>
              <a:rPr lang="en-US" sz="2400" b="1" dirty="0"/>
              <a:t>Adversarial Attacks:</a:t>
            </a:r>
            <a:r>
              <a:rPr lang="en-US" sz="2400" dirty="0"/>
              <a:t> Inputs designed to fool the model.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E52020-D81B-D45A-9098-9AFBEA503415}"/>
              </a:ext>
            </a:extLst>
          </p:cNvPr>
          <p:cNvSpPr txBox="1"/>
          <p:nvPr/>
        </p:nvSpPr>
        <p:spPr>
          <a:xfrm>
            <a:off x="3169691" y="2515237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64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84" y="41615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Agenda</a:t>
            </a:r>
            <a:endParaRPr sz="3200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DF141E-A093-1506-6EDC-43D39397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9727"/>
            <a:ext cx="8229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Introduction to Machine Learning Engineering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Core ML Concepts (Fundamentals)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 Supervised Learning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 Unsupervised Learning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 Reinforcement Learning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Data Preprocessing</a:t>
            </a:r>
            <a:endParaRPr lang="en-US" altLang="en-US" sz="2400" dirty="0">
              <a:latin typeface="Calibri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Cleaning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Feature Engineering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Scaling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Model Development &amp; Evaluation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Training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Evaluation Metrics: Accuracy, Precision, Recall, F1, MSE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Calibri (Body)"/>
              </a:rPr>
              <a:t>Role of a Machine Learning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82" y="1325165"/>
            <a:ext cx="8229600" cy="4525963"/>
          </a:xfrm>
        </p:spPr>
        <p:txBody>
          <a:bodyPr>
            <a:normAutofit/>
          </a:bodyPr>
          <a:lstStyle/>
          <a:p>
            <a:endParaRPr lang="en-IN" sz="2400" dirty="0">
              <a:latin typeface="Calibri (Body)"/>
            </a:endParaRPr>
          </a:p>
          <a:p>
            <a:pPr marL="0" indent="0">
              <a:buNone/>
            </a:pPr>
            <a:r>
              <a:rPr lang="en-IN" sz="2400" b="1" dirty="0">
                <a:latin typeface="Calibri (Body)"/>
              </a:rPr>
              <a:t>Machine Learning Engineer </a:t>
            </a:r>
            <a:r>
              <a:rPr lang="en-IN" sz="2400" dirty="0">
                <a:latin typeface="Calibri (Body)"/>
              </a:rPr>
              <a:t>: </a:t>
            </a:r>
            <a:r>
              <a:rPr lang="en-US" sz="2400" dirty="0"/>
              <a:t>A Machine Learning Engineer builds AI models and turns data into smart applications that work efficiently in real-world scenarios.</a:t>
            </a:r>
          </a:p>
          <a:p>
            <a:pPr marL="0" indent="0">
              <a:buNone/>
            </a:pPr>
            <a:endParaRPr lang="en-IN" sz="2400" dirty="0">
              <a:latin typeface="Calibri (Body)"/>
            </a:endParaRPr>
          </a:p>
          <a:p>
            <a:r>
              <a:rPr sz="2400" dirty="0">
                <a:latin typeface="Calibri (Body)"/>
              </a:rPr>
              <a:t> Builds ML models &amp; AI systems</a:t>
            </a:r>
          </a:p>
          <a:p>
            <a:r>
              <a:rPr sz="2400" dirty="0">
                <a:latin typeface="Calibri (Body)"/>
              </a:rPr>
              <a:t> Prepares and processes data</a:t>
            </a:r>
          </a:p>
          <a:p>
            <a:r>
              <a:rPr sz="2400" dirty="0">
                <a:latin typeface="Calibri (Body)"/>
              </a:rPr>
              <a:t> Trains, evaluates, and deploys models</a:t>
            </a:r>
          </a:p>
          <a:p>
            <a:r>
              <a:rPr sz="2400" dirty="0">
                <a:latin typeface="Calibri (Body)"/>
              </a:rPr>
              <a:t> Works with both traditional ML and modern Generative AI</a:t>
            </a:r>
          </a:p>
          <a:p>
            <a:r>
              <a:rPr sz="2400" dirty="0">
                <a:latin typeface="Calibri (Body)"/>
              </a:rPr>
              <a:t> Ensures scalability, monitoring, and 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021"/>
            <a:ext cx="8229600" cy="1143000"/>
          </a:xfrm>
        </p:spPr>
        <p:txBody>
          <a:bodyPr>
            <a:normAutofit/>
          </a:bodyPr>
          <a:lstStyle/>
          <a:p>
            <a:r>
              <a:rPr sz="3200" b="1" dirty="0"/>
              <a:t>ML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29" y="190511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Supervised Learning:</a:t>
            </a:r>
            <a:r>
              <a:rPr lang="en-US" sz="2400" dirty="0"/>
              <a:t> Learns from labeled data to map inputs to outputs. Example: Spam detection (Email -&gt; Spam/Ham).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Unsupervised Learning:</a:t>
            </a:r>
            <a:r>
              <a:rPr lang="en-US" sz="2400" dirty="0"/>
              <a:t> Finds patterns in unlabeled data. Example: Customer segmentation.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Reinforcement Learning:</a:t>
            </a:r>
            <a:r>
              <a:rPr lang="en-US" sz="2400" dirty="0"/>
              <a:t> Learns by interacting with an environment using feedback. Example: Training a game-playing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69" y="322765"/>
            <a:ext cx="8229600" cy="1143000"/>
          </a:xfrm>
        </p:spPr>
        <p:txBody>
          <a:bodyPr>
            <a:normAutofit/>
          </a:bodyPr>
          <a:lstStyle/>
          <a:p>
            <a:r>
              <a:rPr sz="3200" b="1" dirty="0">
                <a:latin typeface="Calibri (Body)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79751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Emphasize that 80% of the work is data preparation.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Key Steps:</a:t>
            </a:r>
            <a:endParaRPr lang="en-US" sz="2400" dirty="0"/>
          </a:p>
          <a:p>
            <a:pPr lvl="1"/>
            <a:r>
              <a:rPr lang="en-US" sz="2400" b="1" dirty="0"/>
              <a:t>Cleaning:</a:t>
            </a:r>
            <a:r>
              <a:rPr lang="en-US" sz="2400" dirty="0"/>
              <a:t> Handle missing values, remove duplicates, deal with outliers.</a:t>
            </a:r>
          </a:p>
          <a:p>
            <a:pPr lvl="1"/>
            <a:r>
              <a:rPr lang="en-US" sz="2400" b="1" dirty="0"/>
              <a:t>Feature Engineering</a:t>
            </a:r>
            <a:r>
              <a:rPr lang="en-US" sz="2400" dirty="0"/>
              <a:t> </a:t>
            </a:r>
            <a:r>
              <a:rPr lang="en-US" sz="2400" b="1" dirty="0"/>
              <a:t>:</a:t>
            </a:r>
            <a:r>
              <a:rPr lang="en-US" sz="2400" dirty="0"/>
              <a:t> Transform raw data into meaningful inputs (like extracting day-of-week, creating ratios, encoding categories).</a:t>
            </a:r>
          </a:p>
          <a:p>
            <a:pPr lvl="1"/>
            <a:r>
              <a:rPr lang="en-US" sz="2400" b="1" dirty="0"/>
              <a:t>Scaling/Normalization:</a:t>
            </a:r>
            <a:r>
              <a:rPr lang="en-US" sz="2400" dirty="0"/>
              <a:t> Ensuring features are on a similar scale for models like SVM or Neural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96" y="290197"/>
            <a:ext cx="8229600" cy="1143000"/>
          </a:xfrm>
        </p:spPr>
        <p:txBody>
          <a:bodyPr>
            <a:normAutofit/>
          </a:bodyPr>
          <a:lstStyle/>
          <a:p>
            <a:r>
              <a:rPr sz="3200" b="1" dirty="0">
                <a:latin typeface="Calibri (Body)"/>
              </a:rPr>
              <a:t>Model Development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29" y="105176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b="1" dirty="0"/>
              <a:t>Model Training:</a:t>
            </a:r>
            <a:r>
              <a:rPr lang="en-IN" sz="2400" dirty="0"/>
              <a:t> </a:t>
            </a:r>
            <a:r>
              <a:rPr lang="en-US" sz="2400" dirty="0"/>
              <a:t>Teaching a machine learning model to learn patterns from data and make accurate predictions</a:t>
            </a:r>
            <a:r>
              <a:rPr lang="en-IN" sz="2400" dirty="0"/>
              <a:t>. </a:t>
            </a:r>
            <a:r>
              <a:rPr lang="en-US" sz="2400" dirty="0"/>
              <a:t>Training ML models (scikit-learn, TensorFlow, </a:t>
            </a:r>
            <a:r>
              <a:rPr lang="en-US" sz="2400" dirty="0" err="1"/>
              <a:t>PyTorch</a:t>
            </a:r>
            <a:r>
              <a:rPr lang="en-US" sz="2400" dirty="0"/>
              <a:t>)</a:t>
            </a:r>
          </a:p>
          <a:p>
            <a:r>
              <a:rPr lang="en-IN" sz="2400" b="1" dirty="0"/>
              <a:t>Splitting datasets </a:t>
            </a:r>
            <a:r>
              <a:rPr lang="en-IN" sz="2400" dirty="0"/>
              <a:t>– training, validation, testing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/>
              <a:t>Evaluation Metrics  for Classification :</a:t>
            </a:r>
            <a:endParaRPr lang="en-IN" sz="2400" dirty="0"/>
          </a:p>
          <a:p>
            <a:pPr lvl="1"/>
            <a:r>
              <a:rPr lang="en-IN" sz="2400" b="1" dirty="0"/>
              <a:t>Accuracy:</a:t>
            </a:r>
            <a:r>
              <a:rPr lang="en-IN" sz="2400" dirty="0"/>
              <a:t> Overall correctness. (Good for balanced datasets)</a:t>
            </a:r>
          </a:p>
          <a:p>
            <a:pPr lvl="1"/>
            <a:r>
              <a:rPr lang="en-IN" sz="2400" b="1" dirty="0"/>
              <a:t>Precision &amp; Recall:</a:t>
            </a:r>
            <a:r>
              <a:rPr lang="en-IN" sz="2400" dirty="0"/>
              <a:t> Crucial for imbalanced datasets (e.g., fraud detection).</a:t>
            </a:r>
          </a:p>
          <a:p>
            <a:pPr lvl="1"/>
            <a:r>
              <a:rPr lang="en-IN" sz="2400" b="1" dirty="0"/>
              <a:t>F1-Score:</a:t>
            </a:r>
            <a:r>
              <a:rPr lang="en-IN" sz="2400" dirty="0"/>
              <a:t> The harmonic mean of Precision and Recall.</a:t>
            </a:r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62F5C-AFA6-B751-BBA0-8C99C2CC81A1}"/>
              </a:ext>
            </a:extLst>
          </p:cNvPr>
          <p:cNvSpPr txBox="1"/>
          <p:nvPr/>
        </p:nvSpPr>
        <p:spPr>
          <a:xfrm>
            <a:off x="664030" y="1279382"/>
            <a:ext cx="80227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Evaluation Metrics for Regression :</a:t>
            </a:r>
          </a:p>
          <a:p>
            <a:pPr>
              <a:buNone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MAE (Mean Absolute Error):</a:t>
            </a:r>
            <a:r>
              <a:rPr lang="en-US" sz="2400" dirty="0"/>
              <a:t> Average difference between predicted and actual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MSE (Mean Squared Error):</a:t>
            </a:r>
            <a:r>
              <a:rPr lang="en-US" sz="2400" dirty="0"/>
              <a:t> Average squared difference; penalizing larger errors more heavily.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RMSE (Root MSE):</a:t>
            </a:r>
            <a:r>
              <a:rPr lang="en-US" sz="2400" dirty="0"/>
              <a:t> Square root of MSE; error in the same units as the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R² Score:</a:t>
            </a:r>
            <a:r>
              <a:rPr lang="en-US" sz="2400" dirty="0"/>
              <a:t> How well the model explains the data; closer to 1 is better.</a:t>
            </a:r>
          </a:p>
        </p:txBody>
      </p:sp>
    </p:spTree>
    <p:extLst>
      <p:ext uri="{BB962C8B-B14F-4D97-AF65-F5344CB8AC3E}">
        <p14:creationId xmlns:p14="http://schemas.microsoft.com/office/powerpoint/2010/main" val="248853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23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 (Body)"/>
              </a:rPr>
              <a:t>The Rise of Large Language Models (LLMs)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30" y="181424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What are LLMs?</a:t>
            </a:r>
            <a:r>
              <a:rPr lang="en-US" sz="2400" dirty="0"/>
              <a:t> Neural networks trained on vast amounts of text data.</a:t>
            </a:r>
          </a:p>
          <a:p>
            <a:r>
              <a:rPr lang="en-US" sz="2400" b="1" dirty="0"/>
              <a:t>Key Models:</a:t>
            </a:r>
            <a:endParaRPr lang="en-US" sz="2400" dirty="0"/>
          </a:p>
          <a:p>
            <a:pPr lvl="1"/>
            <a:r>
              <a:rPr lang="en-US" sz="2400" b="1" dirty="0"/>
              <a:t>GPT (OpenAI):</a:t>
            </a:r>
            <a:r>
              <a:rPr lang="en-US" sz="2400" dirty="0"/>
              <a:t> Generative Pre-trained Transformer, powering ChatGPT.</a:t>
            </a:r>
          </a:p>
          <a:p>
            <a:pPr lvl="1"/>
            <a:r>
              <a:rPr lang="en-US" sz="2400" b="1" dirty="0" err="1"/>
              <a:t>LLaMA</a:t>
            </a:r>
            <a:r>
              <a:rPr lang="en-US" sz="2400" b="1" dirty="0"/>
              <a:t> (Meta):</a:t>
            </a:r>
            <a:r>
              <a:rPr lang="en-US" sz="2400" dirty="0"/>
              <a:t> Open-weight model, efficient for its size.</a:t>
            </a:r>
          </a:p>
          <a:p>
            <a:pPr lvl="1"/>
            <a:r>
              <a:rPr lang="en-US" sz="2400" b="1" dirty="0"/>
              <a:t>Mistral AI:</a:t>
            </a:r>
            <a:r>
              <a:rPr lang="en-US" sz="2400" dirty="0"/>
              <a:t> Known for high performance with open models.</a:t>
            </a:r>
          </a:p>
          <a:p>
            <a:r>
              <a:rPr lang="en-US" sz="2400" b="1" dirty="0"/>
              <a:t>Key Ability:</a:t>
            </a:r>
            <a:r>
              <a:rPr lang="en-US" sz="2400" dirty="0"/>
              <a:t> Generative AI - creating new content, not just classifying.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38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Beyond </a:t>
            </a:r>
            <a:r>
              <a:rPr lang="en-US" sz="2800" b="1" dirty="0">
                <a:latin typeface="Calibri (Body)"/>
              </a:rPr>
              <a:t>Basic</a:t>
            </a:r>
            <a:r>
              <a:rPr lang="en-US" sz="2800" b="1" dirty="0"/>
              <a:t> LLMs - Retrieval-Augmented Generation (RAG)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03" y="1324111"/>
            <a:ext cx="8229600" cy="4641147"/>
          </a:xfrm>
        </p:spPr>
        <p:txBody>
          <a:bodyPr>
            <a:noAutofit/>
          </a:bodyPr>
          <a:lstStyle/>
          <a:p>
            <a:r>
              <a:rPr lang="en-US" sz="2400" b="1" dirty="0"/>
              <a:t>The Problem:</a:t>
            </a:r>
            <a:r>
              <a:rPr lang="en-US" sz="2400" dirty="0"/>
              <a:t> LLMs can hallucinate (make up facts) and lack domain-specific knowledge.</a:t>
            </a:r>
          </a:p>
          <a:p>
            <a:r>
              <a:rPr lang="en-US" sz="2400" b="1" dirty="0"/>
              <a:t>The RAG Solution:</a:t>
            </a:r>
            <a:endParaRPr lang="en-US" sz="2400" dirty="0"/>
          </a:p>
          <a:p>
            <a:pPr lvl="1"/>
            <a:r>
              <a:rPr lang="en-US" sz="2400" b="1" dirty="0"/>
              <a:t>Retrieval:</a:t>
            </a:r>
            <a:r>
              <a:rPr lang="en-US" sz="2400" dirty="0"/>
              <a:t> Use a user's query to search a knowledge base (e.g., company documents) converted into </a:t>
            </a:r>
            <a:r>
              <a:rPr lang="en-US" sz="2400" b="1" dirty="0"/>
              <a:t>embeddings</a:t>
            </a:r>
            <a:r>
              <a:rPr lang="en-US" sz="2400" dirty="0"/>
              <a:t> stored in a </a:t>
            </a:r>
            <a:r>
              <a:rPr lang="en-US" sz="2400" b="1" dirty="0"/>
              <a:t>vector database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Augmentation:</a:t>
            </a:r>
            <a:r>
              <a:rPr lang="en-US" sz="2400" dirty="0"/>
              <a:t> The retrieved relevant information is added to the original prompt.</a:t>
            </a:r>
          </a:p>
          <a:p>
            <a:pPr lvl="1"/>
            <a:r>
              <a:rPr lang="en-US" sz="2400" b="1" dirty="0"/>
              <a:t>Generation:</a:t>
            </a:r>
            <a:r>
              <a:rPr lang="en-US" sz="2400" dirty="0"/>
              <a:t> The LLM generates an answer grounded in the provided context.</a:t>
            </a:r>
          </a:p>
          <a:p>
            <a:r>
              <a:rPr lang="en-US" sz="2400" b="1" dirty="0"/>
              <a:t>Benefit:</a:t>
            </a:r>
            <a:r>
              <a:rPr lang="en-US" sz="2400" dirty="0"/>
              <a:t> More accurate, factual, and domain-aware responses.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907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(Body)</vt:lpstr>
      <vt:lpstr>Office Theme</vt:lpstr>
      <vt:lpstr>Machine Learning Engineer </vt:lpstr>
      <vt:lpstr>Agenda</vt:lpstr>
      <vt:lpstr>Role of a Machine Learning Engineer</vt:lpstr>
      <vt:lpstr>ML Fundamentals</vt:lpstr>
      <vt:lpstr>Data Preprocessing</vt:lpstr>
      <vt:lpstr>Model Development &amp; Evaluation</vt:lpstr>
      <vt:lpstr>PowerPoint Presentation</vt:lpstr>
      <vt:lpstr>The Rise of Large Language Models (LLMs)</vt:lpstr>
      <vt:lpstr>Beyond Basic LLMs - Retrieval-Augmented Generation (RAG) </vt:lpstr>
      <vt:lpstr>Cloud ML Platforms</vt:lpstr>
      <vt:lpstr>ML API Integration</vt:lpstr>
      <vt:lpstr>System Design for ML</vt:lpstr>
      <vt:lpstr>Containers &amp; Deployment &amp; MLOps </vt:lpstr>
      <vt:lpstr>Security in ML Pipelines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Lokesh L</cp:lastModifiedBy>
  <cp:revision>22</cp:revision>
  <dcterms:created xsi:type="dcterms:W3CDTF">2013-01-27T09:14:16Z</dcterms:created>
  <dcterms:modified xsi:type="dcterms:W3CDTF">2025-09-30T12:48:07Z</dcterms:modified>
  <cp:category/>
</cp:coreProperties>
</file>