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82" r:id="rId5"/>
    <p:sldId id="297" r:id="rId6"/>
    <p:sldId id="298" r:id="rId7"/>
    <p:sldId id="299" r:id="rId8"/>
    <p:sldId id="29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p:scale>
          <a:sx n="123" d="100"/>
          <a:sy n="123" d="100"/>
        </p:scale>
        <p:origin x="-114"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3/27/2021</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3/27/2021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867139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1936256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66434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418961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xmlns=""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xmlns=""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xmlns=""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xmlns=""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xmlns=""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xmlns=""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xmlns=""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xmlns=""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xmlns=""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xmlns=""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xmlns=""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xmlns=""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xmlns=""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xmlns=""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xmlns=""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xmlns=""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xmlns=""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xmlns=""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xmlns=""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xmlns=""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xmlns=""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xmlns=""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xmlns=""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xmlns=""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xmlns=""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xmlns=""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xmlns=""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xmlns=""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xmlns=""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xmlns=""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xmlns=""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xmlns=""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xmlns=""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xmlns=""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xmlns=""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xmlns=""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xmlns=""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xmlns=""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xmlns=""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xmlns=""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E2F2BFDF-E9F2-4569-A9F2-E1FFCB7FB82D}"/>
              </a:ext>
            </a:extLst>
          </p:cNvPr>
          <p:cNvSpPr txBox="1"/>
          <p:nvPr/>
        </p:nvSpPr>
        <p:spPr>
          <a:xfrm>
            <a:off x="5205663" y="3739309"/>
            <a:ext cx="1879577" cy="404658"/>
          </a:xfrm>
          <a:prstGeom prst="rect">
            <a:avLst/>
          </a:prstGeom>
          <a:noFill/>
        </p:spPr>
        <p:txBody>
          <a:bodyPr wrap="square" lIns="0" tIns="36000" rIns="0" bIns="0" rtlCol="0">
            <a:spAutoFit/>
          </a:bodyPr>
          <a:lstStyle/>
          <a:p>
            <a:pPr algn="r">
              <a:lnSpc>
                <a:spcPts val="1400"/>
              </a:lnSpc>
            </a:pPr>
            <a:r>
              <a:rPr lang="en-US" sz="1600" b="1" spc="-100" dirty="0">
                <a:solidFill>
                  <a:schemeClr val="tx1">
                    <a:lumMod val="50000"/>
                    <a:lumOff val="50000"/>
                  </a:schemeClr>
                </a:solidFill>
                <a:latin typeface="Corbel" panose="020B0503020204020204" pitchFamily="34" charset="0"/>
              </a:rPr>
              <a:t>PROJECT</a:t>
            </a:r>
            <a:r>
              <a:rPr lang="en-US" sz="1600" b="1" spc="-100" dirty="0">
                <a:solidFill>
                  <a:schemeClr val="accent1"/>
                </a:solidFill>
                <a:latin typeface="Corbel" panose="020B0503020204020204" pitchFamily="34" charset="0"/>
              </a:rPr>
              <a:t/>
            </a:r>
            <a:br>
              <a:rPr lang="en-US" sz="1600" b="1" spc="-100" dirty="0">
                <a:solidFill>
                  <a:schemeClr val="accent1"/>
                </a:solidFill>
                <a:latin typeface="Corbel" panose="020B0503020204020204" pitchFamily="34" charset="0"/>
              </a:rPr>
            </a:br>
            <a:r>
              <a:rPr lang="en-US" sz="1400" b="1" spc="-100" baseline="0" dirty="0">
                <a:solidFill>
                  <a:schemeClr val="tx1"/>
                </a:solidFill>
                <a:latin typeface="Corbel" panose="020B0503020204020204" pitchFamily="34" charset="0"/>
              </a:rPr>
              <a:t>REVIEW 1</a:t>
            </a:r>
            <a:endParaRPr lang="en-US" sz="1600" b="1" spc="-100" baseline="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286990" y="4143967"/>
            <a:ext cx="6798250" cy="2227699"/>
          </a:xfrm>
        </p:spPr>
        <p:txBody>
          <a:bodyPr/>
          <a:lstStyle/>
          <a:p>
            <a:r>
              <a:rPr lang="en-US" dirty="0"/>
              <a:t>Data visualization cse3020</a:t>
            </a:r>
          </a:p>
        </p:txBody>
      </p:sp>
      <p:pic>
        <p:nvPicPr>
          <p:cNvPr id="7" name="Picture Placeholder 6" descr="Wood piece cut through the middle">
            <a:extLst>
              <a:ext uri="{FF2B5EF4-FFF2-40B4-BE49-F238E27FC236}">
                <a16:creationId xmlns:a16="http://schemas.microsoft.com/office/drawing/2014/main" xmlns=""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p:txBody>
          <a:bodyPr/>
          <a:lstStyle/>
          <a:p>
            <a:r>
              <a:rPr lang="en-US" dirty="0"/>
              <a:t>Lokesh K. 18BCE1239</a:t>
            </a:r>
          </a:p>
          <a:p>
            <a:endParaRPr lang="en-US"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E97DD16A-80BC-48FA-AAEC-433C8994E771}"/>
              </a:ext>
            </a:extLst>
          </p:cNvPr>
          <p:cNvSpPr txBox="1"/>
          <p:nvPr/>
        </p:nvSpPr>
        <p:spPr>
          <a:xfrm>
            <a:off x="497150" y="541538"/>
            <a:ext cx="11221374" cy="5509200"/>
          </a:xfrm>
          <a:prstGeom prst="rect">
            <a:avLst/>
          </a:prstGeom>
          <a:noFill/>
        </p:spPr>
        <p:txBody>
          <a:bodyPr wrap="square" rtlCol="0">
            <a:spAutoFit/>
          </a:bodyPr>
          <a:lstStyle/>
          <a:p>
            <a:r>
              <a:rPr lang="en-US" sz="4000" b="1" dirty="0"/>
              <a:t>Title – The Analysis of FIFA 21 Players Dataset</a:t>
            </a:r>
          </a:p>
          <a:p>
            <a:endParaRPr lang="en-US" sz="2400" b="1" dirty="0"/>
          </a:p>
          <a:p>
            <a:r>
              <a:rPr lang="en-US" sz="2400" b="1" dirty="0"/>
              <a:t>Domain: Sports </a:t>
            </a:r>
          </a:p>
          <a:p>
            <a:endParaRPr lang="en-US" sz="2400" b="1" dirty="0"/>
          </a:p>
          <a:p>
            <a:r>
              <a:rPr lang="en-US" sz="2400" b="1" dirty="0"/>
              <a:t>Abstract: </a:t>
            </a:r>
          </a:p>
          <a:p>
            <a:endParaRPr lang="en-US" sz="2400" b="1" dirty="0"/>
          </a:p>
          <a:p>
            <a:r>
              <a:rPr lang="en-US" sz="2400" b="1" dirty="0"/>
              <a:t>	</a:t>
            </a:r>
            <a:r>
              <a:rPr lang="en-US" sz="2400" dirty="0"/>
              <a:t>Football is one of the most watched sports worldwide. The </a:t>
            </a:r>
            <a:r>
              <a:rPr lang="en-US" sz="2400" dirty="0" err="1"/>
              <a:t>Fifa</a:t>
            </a:r>
            <a:r>
              <a:rPr lang="en-US" sz="2400" dirty="0"/>
              <a:t> 21 is a football simulation game developed by the EA Sports. The interesting and most exciting event in a football season is the transfer window, teams try to figure out the players to cash in on to bolster their team strength. In recent football histories, there have been transfers that have resulted in loss for the team management, as they invest on the wrong players. Any team would want the players they invest on to help achieve the club goals. Proper analysis and research on the players and can help achieve the proper transfer.</a:t>
            </a:r>
            <a:endParaRPr lang="en-US" sz="2400" b="1" dirty="0"/>
          </a:p>
          <a:p>
            <a:endParaRPr lang="en-US" sz="2400" dirty="0"/>
          </a:p>
        </p:txBody>
      </p:sp>
    </p:spTree>
    <p:extLst>
      <p:ext uri="{BB962C8B-B14F-4D97-AF65-F5344CB8AC3E}">
        <p14:creationId xmlns:p14="http://schemas.microsoft.com/office/powerpoint/2010/main" val="387282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E97DD16A-80BC-48FA-AAEC-433C8994E771}"/>
              </a:ext>
            </a:extLst>
          </p:cNvPr>
          <p:cNvSpPr txBox="1"/>
          <p:nvPr/>
        </p:nvSpPr>
        <p:spPr>
          <a:xfrm>
            <a:off x="485313" y="319596"/>
            <a:ext cx="11221374" cy="7109639"/>
          </a:xfrm>
          <a:prstGeom prst="rect">
            <a:avLst/>
          </a:prstGeom>
          <a:noFill/>
        </p:spPr>
        <p:txBody>
          <a:bodyPr wrap="square" rtlCol="0">
            <a:spAutoFit/>
          </a:bodyPr>
          <a:lstStyle/>
          <a:p>
            <a:r>
              <a:rPr lang="en-US" sz="2400" b="1" dirty="0"/>
              <a:t>Problem Statement: </a:t>
            </a:r>
          </a:p>
          <a:p>
            <a:endParaRPr lang="en-US" sz="2400" b="1" dirty="0"/>
          </a:p>
          <a:p>
            <a:r>
              <a:rPr lang="en-US" sz="2400" dirty="0"/>
              <a:t>The major problem, the clubs face, Is making investments in wrong players, who don’t play </a:t>
            </a:r>
            <a:r>
              <a:rPr lang="en-US" sz="2400" dirty="0" err="1"/>
              <a:t>upto</a:t>
            </a:r>
            <a:r>
              <a:rPr lang="en-US" sz="2400" dirty="0"/>
              <a:t> their potential. Also with emergence of young players with prospect future and high market value, teams face difficulties in making the decision to invest on the right individual. In this project we will try to find the best player the club could invest for a given budget constraint and his expected value.</a:t>
            </a:r>
          </a:p>
          <a:p>
            <a:endParaRPr lang="en-US" sz="2400" dirty="0"/>
          </a:p>
          <a:p>
            <a:r>
              <a:rPr lang="en-US" sz="2400" b="1" dirty="0"/>
              <a:t>Objective Of the Project: </a:t>
            </a:r>
          </a:p>
          <a:p>
            <a:endParaRPr lang="en-US" sz="2400" b="1" dirty="0"/>
          </a:p>
          <a:p>
            <a:r>
              <a:rPr lang="en-US" sz="2400" dirty="0"/>
              <a:t>The objective of the project is to find answers to questions such as.</a:t>
            </a:r>
          </a:p>
          <a:p>
            <a:endParaRPr lang="en-US" sz="2400" dirty="0"/>
          </a:p>
          <a:p>
            <a:pPr marL="457200" indent="-457200">
              <a:buAutoNum type="arabicPeriod"/>
            </a:pPr>
            <a:r>
              <a:rPr lang="en-US" sz="2400" dirty="0"/>
              <a:t>Which Clubs are economical</a:t>
            </a:r>
          </a:p>
          <a:p>
            <a:pPr marL="457200" indent="-457200">
              <a:buAutoNum type="arabicPeriod"/>
            </a:pPr>
            <a:r>
              <a:rPr lang="en-US" sz="2400" dirty="0"/>
              <a:t>Is Age a factor for overall rating</a:t>
            </a:r>
          </a:p>
          <a:p>
            <a:pPr marL="457200" indent="-457200">
              <a:buAutoNum type="arabicPeriod"/>
            </a:pPr>
            <a:r>
              <a:rPr lang="en-US" sz="2400" dirty="0"/>
              <a:t>Do players skill set influence his potential</a:t>
            </a:r>
          </a:p>
          <a:p>
            <a:endParaRPr lang="en-US" sz="2400" dirty="0"/>
          </a:p>
          <a:p>
            <a:r>
              <a:rPr lang="en-US" sz="2400" dirty="0"/>
              <a:t>Can we predict the market value, to acquire the best players within the given budget.</a:t>
            </a:r>
          </a:p>
          <a:p>
            <a:pPr marL="457200" indent="-457200">
              <a:buAutoNum type="arabicPeriod"/>
            </a:pPr>
            <a:endParaRPr lang="en-US" sz="2400" dirty="0"/>
          </a:p>
          <a:p>
            <a:endParaRPr lang="en-US" sz="2400" dirty="0"/>
          </a:p>
        </p:txBody>
      </p:sp>
    </p:spTree>
    <p:extLst>
      <p:ext uri="{BB962C8B-B14F-4D97-AF65-F5344CB8AC3E}">
        <p14:creationId xmlns:p14="http://schemas.microsoft.com/office/powerpoint/2010/main" val="402177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E97DD16A-80BC-48FA-AAEC-433C8994E771}"/>
              </a:ext>
            </a:extLst>
          </p:cNvPr>
          <p:cNvSpPr txBox="1"/>
          <p:nvPr/>
        </p:nvSpPr>
        <p:spPr>
          <a:xfrm>
            <a:off x="485313" y="319596"/>
            <a:ext cx="11221374" cy="6001643"/>
          </a:xfrm>
          <a:prstGeom prst="rect">
            <a:avLst/>
          </a:prstGeom>
          <a:noFill/>
        </p:spPr>
        <p:txBody>
          <a:bodyPr wrap="square" rtlCol="0">
            <a:spAutoFit/>
          </a:bodyPr>
          <a:lstStyle/>
          <a:p>
            <a:endParaRPr lang="en-US" sz="2400" dirty="0">
              <a:latin typeface="Segoe UI" panose="020B0502040204020203" pitchFamily="34" charset="0"/>
            </a:endParaRPr>
          </a:p>
          <a:p>
            <a:r>
              <a:rPr lang="en-US" sz="2400" b="1" dirty="0"/>
              <a:t>Methodologies :</a:t>
            </a:r>
          </a:p>
          <a:p>
            <a:endParaRPr lang="en-US" sz="2400" dirty="0"/>
          </a:p>
          <a:p>
            <a:pPr marL="457200" indent="-457200">
              <a:buAutoNum type="arabicPeriod"/>
            </a:pPr>
            <a:r>
              <a:rPr lang="en-US" sz="2400" i="0" dirty="0">
                <a:effectLst/>
              </a:rPr>
              <a:t>Linear Regression</a:t>
            </a:r>
          </a:p>
          <a:p>
            <a:pPr marL="457200" indent="-457200">
              <a:buAutoNum type="arabicPeriod"/>
            </a:pPr>
            <a:r>
              <a:rPr lang="en-US" sz="2400" dirty="0"/>
              <a:t>Clustering</a:t>
            </a:r>
          </a:p>
          <a:p>
            <a:pPr marL="457200" indent="-457200">
              <a:buAutoNum type="arabicPeriod"/>
            </a:pPr>
            <a:r>
              <a:rPr lang="en-US" sz="2400" i="0" dirty="0">
                <a:effectLst/>
              </a:rPr>
              <a:t>Classification</a:t>
            </a:r>
          </a:p>
          <a:p>
            <a:r>
              <a:rPr lang="en-US" sz="2400" b="1" dirty="0"/>
              <a:t> </a:t>
            </a:r>
          </a:p>
          <a:p>
            <a:r>
              <a:rPr lang="en-US" sz="2400" b="1" dirty="0"/>
              <a:t>Expected Outcome:</a:t>
            </a:r>
          </a:p>
          <a:p>
            <a:endParaRPr lang="en-US" sz="2400" b="1" dirty="0"/>
          </a:p>
          <a:p>
            <a:r>
              <a:rPr lang="en-US" sz="2400" b="0" i="0" dirty="0">
                <a:effectLst/>
                <a:latin typeface="Segoe UI" panose="020B0502040204020203" pitchFamily="34" charset="0"/>
              </a:rPr>
              <a:t>The final goal is to predict the market value of players using regression, classification and clustering and compare results. In this way, our model could help club managers detect underrated football players and make more informed decisions on players recruitment.</a:t>
            </a:r>
          </a:p>
          <a:p>
            <a:endParaRPr lang="en-US" sz="2400" b="1" dirty="0"/>
          </a:p>
          <a:p>
            <a:pPr marL="457200" indent="-457200">
              <a:buAutoNum type="arabicPeriod"/>
            </a:pPr>
            <a:endParaRPr lang="en-US" sz="2400" dirty="0"/>
          </a:p>
          <a:p>
            <a:endParaRPr lang="en-US" sz="2400" dirty="0"/>
          </a:p>
        </p:txBody>
      </p:sp>
    </p:spTree>
    <p:extLst>
      <p:ext uri="{BB962C8B-B14F-4D97-AF65-F5344CB8AC3E}">
        <p14:creationId xmlns:p14="http://schemas.microsoft.com/office/powerpoint/2010/main" val="322146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A9B84F2-038B-4854-A0FC-528F85AAF9D9}"/>
              </a:ext>
            </a:extLst>
          </p:cNvPr>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2.xml><?xml version="1.0" encoding="utf-8"?>
<ds:datastoreItem xmlns:ds="http://schemas.openxmlformats.org/officeDocument/2006/customXml" ds:itemID="{96100F67-BC3D-46B4-8D39-802DC9D7F2EB}">
  <ds:schemaRefs>
    <ds:schemaRef ds:uri="http://purl.org/dc/elements/1.1/"/>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442</TotalTime>
  <Words>213</Words>
  <Application>Microsoft Office PowerPoint</Application>
  <PresentationFormat>Custom</PresentationFormat>
  <Paragraphs>39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Data visualization cse3020</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of Data  analytics CSE3506</dc:title>
  <dc:creator>ALAN JEREMIAH IMMANUEL</dc:creator>
  <cp:lastModifiedBy>Windows User</cp:lastModifiedBy>
  <cp:revision>6</cp:revision>
  <dcterms:created xsi:type="dcterms:W3CDTF">2021-03-17T07:37:26Z</dcterms:created>
  <dcterms:modified xsi:type="dcterms:W3CDTF">2021-03-27T04:57:28Z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