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6" r:id="rId9"/>
    <p:sldId id="263" r:id="rId10"/>
    <p:sldId id="264" r:id="rId11"/>
    <p:sldId id="265"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150DD41E-4702-4E38-BCD0-CF432F45A835}" type="datetimeFigureOut">
              <a:rPr lang="en-US" smtClean="0"/>
              <a:pPr/>
              <a:t>8/30/2020</a:t>
            </a:fld>
            <a:endParaRPr lang="en-US"/>
          </a:p>
        </p:txBody>
      </p:sp>
      <p:sp>
        <p:nvSpPr>
          <p:cNvPr id="16" name="Slide Number Placeholder 15"/>
          <p:cNvSpPr>
            <a:spLocks noGrp="1"/>
          </p:cNvSpPr>
          <p:nvPr>
            <p:ph type="sldNum" sz="quarter" idx="11"/>
          </p:nvPr>
        </p:nvSpPr>
        <p:spPr/>
        <p:txBody>
          <a:bodyPr/>
          <a:lstStyle/>
          <a:p>
            <a:fld id="{A4C96BEF-B64B-4A5A-A4AF-0C64C9EDAA4E}"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50DD41E-4702-4E38-BCD0-CF432F45A835}"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96BEF-B64B-4A5A-A4AF-0C64C9EDAA4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50DD41E-4702-4E38-BCD0-CF432F45A835}"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96BEF-B64B-4A5A-A4AF-0C64C9EDAA4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150DD41E-4702-4E38-BCD0-CF432F45A835}" type="datetimeFigureOut">
              <a:rPr lang="en-US" smtClean="0"/>
              <a:pPr/>
              <a:t>8/30/2020</a:t>
            </a:fld>
            <a:endParaRPr lang="en-US"/>
          </a:p>
        </p:txBody>
      </p:sp>
      <p:sp>
        <p:nvSpPr>
          <p:cNvPr id="15" name="Slide Number Placeholder 14"/>
          <p:cNvSpPr>
            <a:spLocks noGrp="1"/>
          </p:cNvSpPr>
          <p:nvPr>
            <p:ph type="sldNum" sz="quarter" idx="15"/>
          </p:nvPr>
        </p:nvSpPr>
        <p:spPr/>
        <p:txBody>
          <a:bodyPr/>
          <a:lstStyle>
            <a:lvl1pPr algn="ctr">
              <a:defRPr/>
            </a:lvl1pPr>
          </a:lstStyle>
          <a:p>
            <a:fld id="{A4C96BEF-B64B-4A5A-A4AF-0C64C9EDAA4E}" type="slidenum">
              <a:rPr lang="en-US" smtClean="0"/>
              <a:pPr/>
              <a:t>‹#›</a:t>
            </a:fld>
            <a:endParaRPr lang="en-US"/>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50DD41E-4702-4E38-BCD0-CF432F45A835}"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96BEF-B64B-4A5A-A4AF-0C64C9EDAA4E}" type="slidenum">
              <a:rPr lang="en-US" smtClean="0"/>
              <a:pPr/>
              <a:t>‹#›</a:t>
            </a:fld>
            <a:endParaRPr lang="en-US"/>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50DD41E-4702-4E38-BCD0-CF432F45A835}" type="datetimeFigureOut">
              <a:rPr lang="en-US" smtClean="0"/>
              <a:pPr/>
              <a:t>8/30/2020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C96BEF-B64B-4A5A-A4AF-0C64C9EDAA4E}"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A4C96BEF-B64B-4A5A-A4AF-0C64C9EDAA4E}" type="slidenum">
              <a:rPr lang="en-US" smtClean="0"/>
              <a:pPr/>
              <a:t>‹#›</a:t>
            </a:fld>
            <a:endParaRPr lang="en-US"/>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150DD41E-4702-4E38-BCD0-CF432F45A835}" type="datetimeFigureOut">
              <a:rPr lang="en-US" smtClean="0"/>
              <a:pPr/>
              <a:t>8/30/2020</a:t>
            </a:fld>
            <a:endParaRPr lang="en-US"/>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50DD41E-4702-4E38-BCD0-CF432F45A835}" type="datetimeFigureOut">
              <a:rPr lang="en-US" smtClean="0"/>
              <a:pPr/>
              <a:t>8/30/2020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C96BEF-B64B-4A5A-A4AF-0C64C9EDAA4E}"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0DD41E-4702-4E38-BCD0-CF432F45A835}" type="datetimeFigureOut">
              <a:rPr lang="en-US" smtClean="0"/>
              <a:pPr/>
              <a:t>8/30/2020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C96BEF-B64B-4A5A-A4AF-0C64C9EDAA4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150DD41E-4702-4E38-BCD0-CF432F45A835}" type="datetimeFigureOut">
              <a:rPr lang="en-US" smtClean="0"/>
              <a:pPr/>
              <a:t>8/30/2020</a:t>
            </a:fld>
            <a:endParaRPr lang="en-US"/>
          </a:p>
        </p:txBody>
      </p:sp>
      <p:sp>
        <p:nvSpPr>
          <p:cNvPr id="9" name="Slide Number Placeholder 8"/>
          <p:cNvSpPr>
            <a:spLocks noGrp="1"/>
          </p:cNvSpPr>
          <p:nvPr>
            <p:ph type="sldNum" sz="quarter" idx="15"/>
          </p:nvPr>
        </p:nvSpPr>
        <p:spPr/>
        <p:txBody>
          <a:bodyPr/>
          <a:lstStyle/>
          <a:p>
            <a:fld id="{A4C96BEF-B64B-4A5A-A4AF-0C64C9EDAA4E}" type="slidenum">
              <a:rPr lang="en-US" smtClean="0"/>
              <a:pPr/>
              <a:t>‹#›</a:t>
            </a:fld>
            <a:endParaRPr lang="en-US"/>
          </a:p>
        </p:txBody>
      </p:sp>
      <p:sp>
        <p:nvSpPr>
          <p:cNvPr id="10" name="Footer Placeholder 9"/>
          <p:cNvSpPr>
            <a:spLocks noGrp="1"/>
          </p:cNvSpPr>
          <p:nvPr>
            <p:ph type="ftr" sz="quarter" idx="16"/>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150DD41E-4702-4E38-BCD0-CF432F45A835}" type="datetimeFigureOut">
              <a:rPr lang="en-US" smtClean="0"/>
              <a:pPr/>
              <a:t>8/30/2020</a:t>
            </a:fld>
            <a:endParaRPr lang="en-US"/>
          </a:p>
        </p:txBody>
      </p:sp>
      <p:sp>
        <p:nvSpPr>
          <p:cNvPr id="9" name="Slide Number Placeholder 8"/>
          <p:cNvSpPr>
            <a:spLocks noGrp="1"/>
          </p:cNvSpPr>
          <p:nvPr>
            <p:ph type="sldNum" sz="quarter" idx="11"/>
          </p:nvPr>
        </p:nvSpPr>
        <p:spPr/>
        <p:txBody>
          <a:bodyPr/>
          <a:lstStyle/>
          <a:p>
            <a:fld id="{A4C96BEF-B64B-4A5A-A4AF-0C64C9EDAA4E}"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150DD41E-4702-4E38-BCD0-CF432F45A835}" type="datetimeFigureOut">
              <a:rPr lang="en-US" smtClean="0"/>
              <a:pPr/>
              <a:t>8/30/2020</a:t>
            </a:fld>
            <a:endParaRPr lang="en-US"/>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A4C96BEF-B64B-4A5A-A4AF-0C64C9EDAA4E}" type="slidenum">
              <a:rPr lang="en-US" smtClean="0"/>
              <a:pPr/>
              <a:t>‹#›</a:t>
            </a:fld>
            <a:endParaRPr lang="en-US"/>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3699804"/>
            <a:ext cx="8305800" cy="1710396"/>
          </a:xfrm>
        </p:spPr>
        <p:txBody>
          <a:bodyPr/>
          <a:lstStyle/>
          <a:p>
            <a:r>
              <a:rPr lang="en-US" sz="2400" dirty="0" smtClean="0"/>
              <a:t>BY</a:t>
            </a:r>
          </a:p>
          <a:p>
            <a:r>
              <a:rPr lang="en-US" sz="2400" dirty="0" smtClean="0"/>
              <a:t>NAME-C.K.M.GANESAN</a:t>
            </a:r>
          </a:p>
          <a:p>
            <a:r>
              <a:rPr lang="en-US" sz="2400" dirty="0" smtClean="0"/>
              <a:t>REGNO-18BCE1266</a:t>
            </a:r>
            <a:endParaRPr lang="en-US" sz="2400" dirty="0"/>
          </a:p>
        </p:txBody>
      </p:sp>
      <p:sp>
        <p:nvSpPr>
          <p:cNvPr id="2" name="Title 1"/>
          <p:cNvSpPr>
            <a:spLocks noGrp="1"/>
          </p:cNvSpPr>
          <p:nvPr>
            <p:ph type="ctrTitle"/>
          </p:nvPr>
        </p:nvSpPr>
        <p:spPr>
          <a:xfrm>
            <a:off x="457200" y="914400"/>
            <a:ext cx="8305800" cy="1981200"/>
          </a:xfrm>
        </p:spPr>
        <p:txBody>
          <a:bodyPr/>
          <a:lstStyle/>
          <a:p>
            <a:r>
              <a:rPr smtClean="0"/>
              <a:t>BLACK </a:t>
            </a:r>
            <a:r>
              <a:rPr smtClean="0"/>
              <a:t>FRIDAY </a:t>
            </a:r>
            <a:r>
              <a:rPr smtClean="0"/>
              <a:t>SALES PREDICTION</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smtClean="0"/>
              <a:t>The data given is fully explored using various tools available and the following are the main conclusions drawn</a:t>
            </a:r>
          </a:p>
          <a:p>
            <a:pPr>
              <a:buNone/>
            </a:pPr>
            <a:r>
              <a:rPr lang="en-US" dirty="0" smtClean="0"/>
              <a:t>1.Purchase amount is higher whenever there is a lot of products of second categories are brought</a:t>
            </a:r>
          </a:p>
          <a:p>
            <a:pPr>
              <a:buNone/>
            </a:pPr>
            <a:r>
              <a:rPr lang="en-US" dirty="0" smtClean="0"/>
              <a:t>2.The purchase amount on an average is higher among married people especially women</a:t>
            </a:r>
          </a:p>
          <a:p>
            <a:pPr>
              <a:buNone/>
            </a:pPr>
            <a:r>
              <a:rPr lang="en-US" dirty="0" smtClean="0"/>
              <a:t>3.Product category 3 is bought majorly among the 0-17 year age group</a:t>
            </a:r>
          </a:p>
          <a:p>
            <a:pPr>
              <a:buNone/>
            </a:pPr>
            <a:r>
              <a:rPr lang="en-US" dirty="0" smtClean="0"/>
              <a:t>4.There is a pattern noted between city b people and category 2 </a:t>
            </a:r>
            <a:r>
              <a:rPr lang="en-US" dirty="0" err="1" smtClean="0"/>
              <a:t>products.Among</a:t>
            </a:r>
            <a:r>
              <a:rPr lang="en-US" dirty="0" smtClean="0"/>
              <a:t> the cities these people use this product a lot.</a:t>
            </a:r>
          </a:p>
          <a:p>
            <a:pPr>
              <a:buNone/>
            </a:pPr>
            <a:r>
              <a:rPr lang="en-US" dirty="0" smtClean="0"/>
              <a:t>5.A majority amount of sales are made by men of the age group 26-35</a:t>
            </a:r>
          </a:p>
          <a:p>
            <a:pPr>
              <a:buNone/>
            </a:pPr>
            <a:endParaRPr lang="en-US" dirty="0" smtClean="0"/>
          </a:p>
          <a:p>
            <a:pPr>
              <a:buNone/>
            </a:pPr>
            <a:endParaRPr lang="en-US" dirty="0" smtClean="0"/>
          </a:p>
        </p:txBody>
      </p:sp>
      <p:sp>
        <p:nvSpPr>
          <p:cNvPr id="3" name="Title 2"/>
          <p:cNvSpPr>
            <a:spLocks noGrp="1"/>
          </p:cNvSpPr>
          <p:nvPr>
            <p:ph type="title"/>
          </p:nvPr>
        </p:nvSpPr>
        <p:spPr/>
        <p:txBody>
          <a:bodyPr/>
          <a:lstStyle/>
          <a:p>
            <a:r>
              <a:rPr smtClean="0"/>
              <a:t>DESCRIPTIVE ANALYSIS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3400" y="2286000"/>
            <a:ext cx="8229600" cy="1219200"/>
          </a:xfrm>
        </p:spPr>
        <p:txBody>
          <a:bodyPr/>
          <a:lstStyle/>
          <a:p>
            <a:pPr algn="ctr"/>
            <a:r>
              <a:rPr smtClean="0"/>
              <a:t>THANK  YOU</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dirty="0" smtClean="0"/>
              <a:t>A retail company “ABC Private Limited” wants to understand the customer purchase </a:t>
            </a:r>
            <a:r>
              <a:rPr lang="en-US" dirty="0" err="1" smtClean="0"/>
              <a:t>behaviour</a:t>
            </a:r>
            <a:r>
              <a:rPr lang="en-US" dirty="0" smtClean="0"/>
              <a:t> (specifically, purchase amount) against various products of different categories. They have shared purchase summary of various customers for selected high volume products from last </a:t>
            </a:r>
            <a:r>
              <a:rPr lang="en-US" dirty="0" err="1" smtClean="0"/>
              <a:t>month.The</a:t>
            </a:r>
            <a:r>
              <a:rPr lang="en-US" dirty="0" smtClean="0"/>
              <a:t> data set also contains customer demographics (age, gender, marital status, </a:t>
            </a:r>
            <a:r>
              <a:rPr lang="en-US" dirty="0" err="1" smtClean="0"/>
              <a:t>city_type</a:t>
            </a:r>
            <a:r>
              <a:rPr lang="en-US" dirty="0" smtClean="0"/>
              <a:t>, </a:t>
            </a:r>
            <a:r>
              <a:rPr lang="en-US" dirty="0" err="1" smtClean="0"/>
              <a:t>stay_in_current_city</a:t>
            </a:r>
            <a:r>
              <a:rPr lang="en-US" dirty="0" smtClean="0"/>
              <a:t>), product details (</a:t>
            </a:r>
            <a:r>
              <a:rPr lang="en-US" dirty="0" err="1" smtClean="0"/>
              <a:t>product_id</a:t>
            </a:r>
            <a:r>
              <a:rPr lang="en-US" dirty="0" smtClean="0"/>
              <a:t> and product category) and Total </a:t>
            </a:r>
            <a:r>
              <a:rPr lang="en-US" dirty="0" err="1" smtClean="0"/>
              <a:t>purchase_amount</a:t>
            </a:r>
            <a:r>
              <a:rPr lang="en-US" dirty="0" smtClean="0"/>
              <a:t> from last month. </a:t>
            </a:r>
          </a:p>
          <a:p>
            <a:r>
              <a:rPr lang="en-US" dirty="0" smtClean="0"/>
              <a:t>This is a regression problem. The dataset has 550,069 rows and 12 columns.</a:t>
            </a:r>
          </a:p>
          <a:p>
            <a:r>
              <a:rPr lang="en-US" dirty="0" smtClean="0"/>
              <a:t>Problem: Predict purchase amount</a:t>
            </a:r>
          </a:p>
          <a:p>
            <a:r>
              <a:rPr lang="en-US" dirty="0" smtClean="0"/>
              <a:t>The model performance will be evaluated on the basis of the prediction of the purchase amount for the test data (test.csv), which contains similar data-points as train except for their purchase amount. </a:t>
            </a:r>
          </a:p>
          <a:p>
            <a:endParaRPr lang="en-US" dirty="0"/>
          </a:p>
        </p:txBody>
      </p:sp>
      <p:sp>
        <p:nvSpPr>
          <p:cNvPr id="3" name="Title 2"/>
          <p:cNvSpPr>
            <a:spLocks noGrp="1"/>
          </p:cNvSpPr>
          <p:nvPr>
            <p:ph type="title"/>
          </p:nvPr>
        </p:nvSpPr>
        <p:spPr/>
        <p:txBody>
          <a:bodyPr/>
          <a:lstStyle/>
          <a:p>
            <a:r>
              <a:rPr smtClean="0"/>
              <a:t>ABOUT THE PROBLEM</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smtClean="0"/>
              <a:t>STRUCTURE OF DATASET</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457200" y="1566756"/>
            <a:ext cx="8229600" cy="4486488"/>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sz="2800" smtClean="0"/>
              <a:t>METRICS  TESTED FOR A SUBMISSION </a:t>
            </a:r>
            <a:r>
              <a:rPr lang="en-US" sz="2800" dirty="0" smtClean="0"/>
              <a:t>–</a:t>
            </a:r>
            <a:r>
              <a:rPr sz="2800" smtClean="0"/>
              <a:t>USED BY SOLUTION CHECKER</a:t>
            </a:r>
            <a:endParaRPr lang="en-US" sz="2800" dirty="0"/>
          </a:p>
        </p:txBody>
      </p:sp>
      <p:sp>
        <p:nvSpPr>
          <p:cNvPr id="4" name="Content Placeholder 3"/>
          <p:cNvSpPr>
            <a:spLocks noGrp="1"/>
          </p:cNvSpPr>
          <p:nvPr>
            <p:ph idx="1"/>
          </p:nvPr>
        </p:nvSpPr>
        <p:spPr>
          <a:xfrm>
            <a:off x="457200" y="1524000"/>
            <a:ext cx="8305800" cy="2590800"/>
          </a:xfrm>
        </p:spPr>
        <p:txBody>
          <a:bodyPr>
            <a:normAutofit/>
          </a:bodyPr>
          <a:lstStyle/>
          <a:p>
            <a:pPr>
              <a:buNone/>
            </a:pPr>
            <a:r>
              <a:rPr lang="en-US" dirty="0" smtClean="0"/>
              <a:t>The system on its end has the actual purchase amount for the test dataset, against which my predictions will be evaluated. Submissions are scored on the root mean squared error (RMSE). RMSE is very common and is a suitable general-purpose error metric. Compared to the Mean Absolute Error, RMSE punishes large errors:</a:t>
            </a:r>
          </a:p>
        </p:txBody>
      </p:sp>
      <p:pic>
        <p:nvPicPr>
          <p:cNvPr id="2053" name="Picture 5"/>
          <p:cNvPicPr>
            <a:picLocks noChangeAspect="1" noChangeArrowheads="1"/>
          </p:cNvPicPr>
          <p:nvPr/>
        </p:nvPicPr>
        <p:blipFill>
          <a:blip r:embed="rId2"/>
          <a:srcRect/>
          <a:stretch>
            <a:fillRect/>
          </a:stretch>
        </p:blipFill>
        <p:spPr bwMode="auto">
          <a:xfrm>
            <a:off x="2895600" y="4419600"/>
            <a:ext cx="3133725" cy="981075"/>
          </a:xfrm>
          <a:prstGeom prst="rect">
            <a:avLst/>
          </a:prstGeom>
          <a:noFill/>
          <a:ln w="9525">
            <a:noFill/>
            <a:miter lim="800000"/>
            <a:headEnd/>
            <a:tailEnd/>
          </a:ln>
          <a:effectLst/>
        </p:spPr>
      </p:pic>
      <p:sp>
        <p:nvSpPr>
          <p:cNvPr id="10" name="TextBox 9"/>
          <p:cNvSpPr txBox="1"/>
          <p:nvPr/>
        </p:nvSpPr>
        <p:spPr>
          <a:xfrm>
            <a:off x="1447800" y="5715000"/>
            <a:ext cx="7696200" cy="369332"/>
          </a:xfrm>
          <a:prstGeom prst="rect">
            <a:avLst/>
          </a:prstGeom>
          <a:noFill/>
        </p:spPr>
        <p:txBody>
          <a:bodyPr wrap="square" rtlCol="0">
            <a:spAutoFit/>
          </a:bodyPr>
          <a:lstStyle/>
          <a:p>
            <a:r>
              <a:rPr lang="en-US" dirty="0" smtClean="0"/>
              <a:t>Where y hat is the predicted value and y is the original value.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smtClean="0"/>
              <a:t>OTHER  METRICS </a:t>
            </a:r>
            <a:endParaRPr lang="en-US" dirty="0"/>
          </a:p>
        </p:txBody>
      </p:sp>
      <p:sp>
        <p:nvSpPr>
          <p:cNvPr id="4" name="Content Placeholder 3"/>
          <p:cNvSpPr>
            <a:spLocks noGrp="1"/>
          </p:cNvSpPr>
          <p:nvPr>
            <p:ph idx="1"/>
          </p:nvPr>
        </p:nvSpPr>
        <p:spPr>
          <a:xfrm>
            <a:off x="457200" y="1600200"/>
            <a:ext cx="8305800" cy="1524000"/>
          </a:xfrm>
        </p:spPr>
        <p:txBody>
          <a:bodyPr>
            <a:normAutofit fontScale="70000" lnSpcReduction="20000"/>
          </a:bodyPr>
          <a:lstStyle/>
          <a:p>
            <a:pPr>
              <a:buNone/>
            </a:pPr>
            <a:r>
              <a:rPr lang="en-US" b="1" dirty="0" smtClean="0"/>
              <a:t>R-squared</a:t>
            </a:r>
            <a:r>
              <a:rPr lang="en-US" dirty="0" smtClean="0"/>
              <a:t> (R2), which is the proportion of variation in the outcome that is explained by the predictor variables. In multiple regression models, R2 corresponds to the squared correlation between the observed outcome values and the predicted values by the model. The Higher the R-squared, the better the mode</a:t>
            </a:r>
          </a:p>
          <a:p>
            <a:pPr>
              <a:buNone/>
            </a:pPr>
            <a:r>
              <a:rPr lang="en-US" dirty="0" smtClean="0"/>
              <a:t>l</a:t>
            </a:r>
          </a:p>
        </p:txBody>
      </p:sp>
      <p:pic>
        <p:nvPicPr>
          <p:cNvPr id="3075" name="Picture 3"/>
          <p:cNvPicPr>
            <a:picLocks noChangeAspect="1" noChangeArrowheads="1"/>
          </p:cNvPicPr>
          <p:nvPr/>
        </p:nvPicPr>
        <p:blipFill>
          <a:blip r:embed="rId2"/>
          <a:srcRect/>
          <a:stretch>
            <a:fillRect/>
          </a:stretch>
        </p:blipFill>
        <p:spPr bwMode="auto">
          <a:xfrm>
            <a:off x="2971800" y="2667000"/>
            <a:ext cx="2847975" cy="866775"/>
          </a:xfrm>
          <a:prstGeom prst="rect">
            <a:avLst/>
          </a:prstGeom>
          <a:noFill/>
          <a:ln w="9525">
            <a:noFill/>
            <a:miter lim="800000"/>
            <a:headEnd/>
            <a:tailEnd/>
          </a:ln>
          <a:effectLst/>
        </p:spPr>
      </p:pic>
      <p:sp>
        <p:nvSpPr>
          <p:cNvPr id="9" name="TextBox 8"/>
          <p:cNvSpPr txBox="1"/>
          <p:nvPr/>
        </p:nvSpPr>
        <p:spPr>
          <a:xfrm>
            <a:off x="381000" y="3810000"/>
            <a:ext cx="8382000" cy="1200329"/>
          </a:xfrm>
          <a:prstGeom prst="rect">
            <a:avLst/>
          </a:prstGeom>
          <a:noFill/>
        </p:spPr>
        <p:txBody>
          <a:bodyPr wrap="square" rtlCol="0">
            <a:spAutoFit/>
          </a:bodyPr>
          <a:lstStyle/>
          <a:p>
            <a:r>
              <a:rPr lang="en-US" b="1" dirty="0"/>
              <a:t>Residual Standard Error</a:t>
            </a:r>
            <a:r>
              <a:rPr lang="en-US" dirty="0"/>
              <a:t> (RSE), also known as the </a:t>
            </a:r>
            <a:r>
              <a:rPr lang="en-US" i="1" dirty="0"/>
              <a:t>model sigma</a:t>
            </a:r>
            <a:r>
              <a:rPr lang="en-US" dirty="0"/>
              <a:t>, is a variant of the RMSE adjusted for the number of predictors in the model. The lower the RSE, the better the model. In practice, the difference between RMSE and RSE is very small, particularly for large multivariate data.</a:t>
            </a:r>
          </a:p>
        </p:txBody>
      </p:sp>
      <p:pic>
        <p:nvPicPr>
          <p:cNvPr id="3076" name="Picture 4"/>
          <p:cNvPicPr>
            <a:picLocks noChangeAspect="1" noChangeArrowheads="1"/>
          </p:cNvPicPr>
          <p:nvPr/>
        </p:nvPicPr>
        <p:blipFill>
          <a:blip r:embed="rId3"/>
          <a:srcRect/>
          <a:stretch>
            <a:fillRect/>
          </a:stretch>
        </p:blipFill>
        <p:spPr bwMode="auto">
          <a:xfrm>
            <a:off x="1828800" y="5029200"/>
            <a:ext cx="5943600" cy="1057275"/>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sz="2800" smtClean="0"/>
              <a:t>ALGORITHMS  USED  FOR BUILDING THE MODEL</a:t>
            </a:r>
            <a:endParaRPr lang="en-US" sz="2800" dirty="0"/>
          </a:p>
        </p:txBody>
      </p:sp>
      <p:sp>
        <p:nvSpPr>
          <p:cNvPr id="4" name="Content Placeholder 3"/>
          <p:cNvSpPr>
            <a:spLocks noGrp="1"/>
          </p:cNvSpPr>
          <p:nvPr>
            <p:ph idx="1"/>
          </p:nvPr>
        </p:nvSpPr>
        <p:spPr>
          <a:xfrm>
            <a:off x="381000" y="1447800"/>
            <a:ext cx="8305800" cy="1524000"/>
          </a:xfrm>
        </p:spPr>
        <p:txBody>
          <a:bodyPr>
            <a:normAutofit fontScale="70000" lnSpcReduction="20000"/>
          </a:bodyPr>
          <a:lstStyle/>
          <a:p>
            <a:pPr>
              <a:buNone/>
            </a:pPr>
            <a:r>
              <a:rPr lang="en-US" b="1" dirty="0" smtClean="0"/>
              <a:t>Random forests</a:t>
            </a:r>
            <a:r>
              <a:rPr lang="en-US" dirty="0" smtClean="0"/>
              <a:t> or </a:t>
            </a:r>
            <a:r>
              <a:rPr lang="en-US" b="1" dirty="0" smtClean="0"/>
              <a:t>random decision forests</a:t>
            </a:r>
            <a:r>
              <a:rPr lang="en-US" dirty="0" smtClean="0"/>
              <a:t> are an ensemble learning method for classification, regression and other tasks that operate by constructing a multitude of decision trees at training time and outputting the class that is the mode of the classes (classification) or mean prediction (regression) of the individual trees. Random decision forests correct for decision trees' habit of </a:t>
            </a:r>
            <a:r>
              <a:rPr lang="en-US" dirty="0" err="1" smtClean="0"/>
              <a:t>overfitting</a:t>
            </a:r>
            <a:r>
              <a:rPr lang="en-US" dirty="0" smtClean="0"/>
              <a:t> to their training set </a:t>
            </a:r>
          </a:p>
        </p:txBody>
      </p:sp>
      <p:pic>
        <p:nvPicPr>
          <p:cNvPr id="5122" name="Picture 2"/>
          <p:cNvPicPr>
            <a:picLocks noChangeAspect="1" noChangeArrowheads="1"/>
          </p:cNvPicPr>
          <p:nvPr/>
        </p:nvPicPr>
        <p:blipFill>
          <a:blip r:embed="rId2"/>
          <a:srcRect/>
          <a:stretch>
            <a:fillRect/>
          </a:stretch>
        </p:blipFill>
        <p:spPr bwMode="auto">
          <a:xfrm>
            <a:off x="1371600" y="2895600"/>
            <a:ext cx="5943600" cy="3772535"/>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3"/>
          <p:cNvSpPr txBox="1">
            <a:spLocks/>
          </p:cNvSpPr>
          <p:nvPr/>
        </p:nvSpPr>
        <p:spPr>
          <a:xfrm>
            <a:off x="228600" y="533400"/>
            <a:ext cx="8534400" cy="1447800"/>
          </a:xfrm>
          <a:prstGeom prst="rect">
            <a:avLst/>
          </a:prstGeom>
        </p:spPr>
        <p:txBody>
          <a:bodyPr vert="horz">
            <a:normAutofit fontScale="25000" lnSpcReduction="20000"/>
          </a:bodyPr>
          <a:lstStyle/>
          <a:p>
            <a:pPr marL="274320" lvl="0" indent="-274320">
              <a:spcBef>
                <a:spcPts val="600"/>
              </a:spcBef>
              <a:buClr>
                <a:schemeClr val="accent2"/>
              </a:buClr>
              <a:buSzPct val="85000"/>
            </a:pPr>
            <a:r>
              <a:rPr lang="en-US" sz="6400" dirty="0" smtClean="0"/>
              <a:t>    </a:t>
            </a:r>
            <a:r>
              <a:rPr lang="en-US" sz="6400" dirty="0"/>
              <a:t> </a:t>
            </a:r>
            <a:r>
              <a:rPr lang="en-US" sz="6400" b="1" dirty="0"/>
              <a:t>S</a:t>
            </a:r>
            <a:r>
              <a:rPr lang="en-US" sz="6400" b="1" dirty="0" smtClean="0"/>
              <a:t>upport-vector </a:t>
            </a:r>
            <a:r>
              <a:rPr lang="en-US" sz="6400" b="1" dirty="0"/>
              <a:t>machines</a:t>
            </a:r>
            <a:r>
              <a:rPr lang="en-US" sz="6400" dirty="0"/>
              <a:t> (</a:t>
            </a:r>
            <a:r>
              <a:rPr lang="en-US" sz="6400" b="1" dirty="0"/>
              <a:t>SVMs</a:t>
            </a:r>
            <a:r>
              <a:rPr lang="en-US" sz="6400" dirty="0"/>
              <a:t>, also </a:t>
            </a:r>
            <a:r>
              <a:rPr lang="en-US" sz="6400" b="1" dirty="0"/>
              <a:t>support-vector </a:t>
            </a:r>
            <a:r>
              <a:rPr lang="en-US" sz="6400" b="1" dirty="0" smtClean="0"/>
              <a:t>networks</a:t>
            </a:r>
            <a:r>
              <a:rPr lang="en-US" sz="6400" dirty="0" smtClean="0"/>
              <a:t>) </a:t>
            </a:r>
            <a:r>
              <a:rPr lang="en-US" sz="6400" dirty="0"/>
              <a:t>are supervised learning models with associated learning algorithms that analyze data </a:t>
            </a:r>
            <a:r>
              <a:rPr lang="en-US" sz="6400" dirty="0" smtClean="0"/>
              <a:t>used for classification and regression analysis.</a:t>
            </a:r>
            <a:r>
              <a:rPr lang="en-US" sz="6400" dirty="0"/>
              <a:t>   The Support Vector Regression (SVR) uses the same principles as the SVM for classification, with only a few minor differences. First of all, because output is a real number it becomes very difficult to predict the information at hand, which has infinite possibilities. In the case of regression, a margin of tolerance (epsilon) is set in approximation to the SVM which would have already requested from the problem. But besides this fact, there is also a more complicated reason, the algorithm is more complicated therefore to be taken in consideration. However, the main idea is always the same: to minimize error, individualizing the </a:t>
            </a:r>
            <a:r>
              <a:rPr lang="en-US" sz="6400" dirty="0" err="1"/>
              <a:t>hyperplane</a:t>
            </a:r>
            <a:r>
              <a:rPr lang="en-US" sz="6400" dirty="0"/>
              <a:t> which maximizes the margin, keeping in mind that part of the error is tolerated</a:t>
            </a:r>
            <a:endParaRPr kumimoji="0" lang="en-US" sz="64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4098" name="Picture 2"/>
          <p:cNvPicPr>
            <a:picLocks noChangeAspect="1" noChangeArrowheads="1"/>
          </p:cNvPicPr>
          <p:nvPr/>
        </p:nvPicPr>
        <p:blipFill>
          <a:blip r:embed="rId2"/>
          <a:srcRect/>
          <a:stretch>
            <a:fillRect/>
          </a:stretch>
        </p:blipFill>
        <p:spPr bwMode="auto">
          <a:xfrm>
            <a:off x="2362200" y="2971800"/>
            <a:ext cx="3957637" cy="3420908"/>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sz="2400" dirty="0" smtClean="0"/>
              <a:t>Data collection:- The datasets used in the project are taken from the website which had this problem statement</a:t>
            </a:r>
          </a:p>
          <a:p>
            <a:pPr fontAlgn="base"/>
            <a:r>
              <a:rPr lang="en-US" sz="2400" dirty="0" smtClean="0"/>
              <a:t>Dealing with missing values:-First let’s take a look at the missing values. If number of observations with missing values are much lower than the total number of observations, then there’s not much loss of information by dropping them</a:t>
            </a:r>
          </a:p>
          <a:p>
            <a:pPr fontAlgn="base"/>
            <a:r>
              <a:rPr lang="en-US" sz="2400" dirty="0" smtClean="0"/>
              <a:t>Data Exploration:-The relationship between each of the features and how features are dependent to the final result are calculated using the data visualization options such as </a:t>
            </a:r>
            <a:r>
              <a:rPr lang="en-US" sz="2400" dirty="0" err="1" smtClean="0"/>
              <a:t>ggplot</a:t>
            </a:r>
            <a:r>
              <a:rPr lang="en-US" sz="2400" dirty="0" smtClean="0"/>
              <a:t> etc and each of the characteristics are </a:t>
            </a:r>
            <a:r>
              <a:rPr lang="en-US" sz="2400" dirty="0" err="1" smtClean="0"/>
              <a:t>analysed</a:t>
            </a:r>
            <a:r>
              <a:rPr lang="en-US" sz="2400" dirty="0" smtClean="0"/>
              <a:t> before using them to build the model</a:t>
            </a:r>
          </a:p>
          <a:p>
            <a:pPr fontAlgn="base"/>
            <a:endParaRPr lang="en-US" sz="2000" dirty="0" smtClean="0"/>
          </a:p>
          <a:p>
            <a:endParaRPr lang="en-US" dirty="0"/>
          </a:p>
        </p:txBody>
      </p:sp>
      <p:sp>
        <p:nvSpPr>
          <p:cNvPr id="3" name="Title 2"/>
          <p:cNvSpPr>
            <a:spLocks noGrp="1"/>
          </p:cNvSpPr>
          <p:nvPr>
            <p:ph type="title"/>
          </p:nvPr>
        </p:nvSpPr>
        <p:spPr/>
        <p:txBody>
          <a:bodyPr/>
          <a:lstStyle/>
          <a:p>
            <a:r>
              <a:rPr smtClean="0"/>
              <a:t>DATA PREPARATION</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600" dirty="0" smtClean="0"/>
              <a:t>Many real world data is dirty and needs to be cleaned before used in code. The process of cleaning a dataset is called Data Preprocessing.</a:t>
            </a:r>
          </a:p>
          <a:p>
            <a:r>
              <a:rPr lang="en-US" sz="1600" dirty="0" smtClean="0"/>
              <a:t>Preprocessing of data includes below steps : </a:t>
            </a:r>
          </a:p>
          <a:p>
            <a:r>
              <a:rPr lang="en-US" sz="1600" dirty="0" smtClean="0"/>
              <a:t>1. Taking care of missing data:-Check for null values – if  null values are </a:t>
            </a:r>
            <a:r>
              <a:rPr lang="en-US" sz="1600" dirty="0" err="1" smtClean="0"/>
              <a:t>dound</a:t>
            </a:r>
            <a:r>
              <a:rPr lang="en-US" sz="1600" dirty="0" smtClean="0"/>
              <a:t> they are replaced by columns mean value. </a:t>
            </a:r>
          </a:p>
          <a:p>
            <a:r>
              <a:rPr lang="en-US" sz="1600" dirty="0" smtClean="0"/>
              <a:t>2. </a:t>
            </a:r>
            <a:r>
              <a:rPr lang="en-US" sz="1600" dirty="0" err="1" smtClean="0"/>
              <a:t>Catgorical</a:t>
            </a:r>
            <a:r>
              <a:rPr lang="en-US" sz="1600" dirty="0" smtClean="0"/>
              <a:t> Data:- Categorical data is non numeric data which belongs to specific set of categories. Like the City column the dataset. These are converted into numerical labels </a:t>
            </a:r>
          </a:p>
          <a:p>
            <a:r>
              <a:rPr lang="en-US" sz="1600" dirty="0" smtClean="0"/>
              <a:t>3. Splitting data into training and test data sets :- When the dataset is presented to us to do machine learning stuff we need some data as part of training and some to test the model after the learning stage is </a:t>
            </a:r>
            <a:r>
              <a:rPr lang="en-US" sz="1600" dirty="0" err="1" smtClean="0"/>
              <a:t>done.In</a:t>
            </a:r>
            <a:r>
              <a:rPr lang="en-US" sz="1600" dirty="0" smtClean="0"/>
              <a:t> this project a whole dataset is </a:t>
            </a:r>
            <a:r>
              <a:rPr lang="en-US" sz="1600" dirty="0" err="1" smtClean="0"/>
              <a:t>alloted</a:t>
            </a:r>
            <a:r>
              <a:rPr lang="en-US" sz="1600" dirty="0" smtClean="0"/>
              <a:t> for training and values for testing are given </a:t>
            </a:r>
            <a:r>
              <a:rPr lang="en-US" sz="1600" dirty="0" err="1" smtClean="0"/>
              <a:t>seperately</a:t>
            </a:r>
            <a:r>
              <a:rPr lang="en-US" sz="1600" dirty="0" smtClean="0"/>
              <a:t>.</a:t>
            </a:r>
          </a:p>
          <a:p>
            <a:r>
              <a:rPr lang="en-US" sz="1600" dirty="0" smtClean="0"/>
              <a:t>4. Feature scaling:- Feature scaling is needed when different features has different ranges, for example Age and Purchase </a:t>
            </a:r>
            <a:r>
              <a:rPr lang="en-US" sz="1600" dirty="0" err="1" smtClean="0"/>
              <a:t>Column.They</a:t>
            </a:r>
            <a:r>
              <a:rPr lang="en-US" sz="1600" dirty="0" smtClean="0"/>
              <a:t> have very different ranges but when we training a model, which is basically trying to fit some line(in linear regression) then the error is trying to be </a:t>
            </a:r>
            <a:r>
              <a:rPr lang="en-US" sz="1600" dirty="0" err="1" smtClean="0"/>
              <a:t>minimized,to</a:t>
            </a:r>
            <a:r>
              <a:rPr lang="en-US" sz="1600" dirty="0" smtClean="0"/>
              <a:t> minimize the error the </a:t>
            </a:r>
            <a:r>
              <a:rPr lang="en-US" sz="1600" dirty="0" err="1" smtClean="0"/>
              <a:t>euclidian</a:t>
            </a:r>
            <a:r>
              <a:rPr lang="en-US" sz="1600" dirty="0" smtClean="0"/>
              <a:t> distance is minimized using some algorithm(gradient descent )</a:t>
            </a:r>
          </a:p>
          <a:p>
            <a:endParaRPr lang="en-US" sz="1600" dirty="0" smtClean="0"/>
          </a:p>
          <a:p>
            <a:endParaRPr lang="en-US" sz="1600" dirty="0"/>
          </a:p>
        </p:txBody>
      </p:sp>
      <p:sp>
        <p:nvSpPr>
          <p:cNvPr id="3" name="Title 2"/>
          <p:cNvSpPr>
            <a:spLocks noGrp="1"/>
          </p:cNvSpPr>
          <p:nvPr>
            <p:ph type="title"/>
          </p:nvPr>
        </p:nvSpPr>
        <p:spPr/>
        <p:txBody>
          <a:bodyPr>
            <a:normAutofit/>
          </a:bodyPr>
          <a:lstStyle/>
          <a:p>
            <a:r>
              <a:rPr smtClean="0"/>
              <a:t>Data Preprocessing</a:t>
            </a:r>
            <a:endParaRPr 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622</TotalTime>
  <Words>595</Words>
  <Application>Microsoft Office PowerPoint</Application>
  <PresentationFormat>On-screen Show (4:3)</PresentationFormat>
  <Paragraphs>39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Paper</vt:lpstr>
      <vt:lpstr>BLACK FRIDAY SALES PREDICTION</vt:lpstr>
      <vt:lpstr>ABOUT THE PROBLEM</vt:lpstr>
      <vt:lpstr>STRUCTURE OF DATASET</vt:lpstr>
      <vt:lpstr>METRICS  TESTED FOR A SUBMISSION –USED BY SOLUTION CHECKER</vt:lpstr>
      <vt:lpstr>OTHER  METRICS </vt:lpstr>
      <vt:lpstr>ALGORITHMS  USED  FOR BUILDING THE MODEL</vt:lpstr>
      <vt:lpstr>Slide 7</vt:lpstr>
      <vt:lpstr>DATA PREPARATION</vt:lpstr>
      <vt:lpstr>Data Preprocessing</vt:lpstr>
      <vt:lpstr>DESCRIPTIVE ANALYSIS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BLACK MARKET SALES PREDICTION</dc:title>
  <dc:creator>dell</dc:creator>
  <cp:lastModifiedBy>dell</cp:lastModifiedBy>
  <cp:revision>3</cp:revision>
  <dcterms:created xsi:type="dcterms:W3CDTF">2020-08-28T18:44:55Z</dcterms:created>
  <dcterms:modified xsi:type="dcterms:W3CDTF">2020-08-30T13:25:50Z</dcterms:modified>
</cp:coreProperties>
</file>