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Instrument Sans Medium" panose="020B0604020202020204" charset="0"/>
      <p:regular r:id="rId13"/>
    </p:embeddedFont>
    <p:embeddedFont>
      <p:font typeface="Instrument Sans Semi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689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A2A2D">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72209" y="681276"/>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CBCCCE"/>
                </a:solidFill>
                <a:latin typeface="Instrument Sans Semi Bold" pitchFamily="34" charset="0"/>
                <a:ea typeface="Instrument Sans Semi Bold" pitchFamily="34" charset="-122"/>
                <a:cs typeface="Instrument Sans Semi Bold" pitchFamily="34" charset="-120"/>
              </a:rPr>
              <a:t>Errors in Digitization in GIS and Automatic Methods for Their Elimination</a:t>
            </a:r>
            <a:endParaRPr lang="en-US" sz="4450" dirty="0"/>
          </a:p>
        </p:txBody>
      </p:sp>
      <p:sp>
        <p:nvSpPr>
          <p:cNvPr id="3" name="Text 1"/>
          <p:cNvSpPr/>
          <p:nvPr/>
        </p:nvSpPr>
        <p:spPr>
          <a:xfrm>
            <a:off x="793789" y="3121364"/>
            <a:ext cx="11595215" cy="3680879"/>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This presentation explores the challenges of digitizing spatial data in Geographic Information Systems (GIS), focusing on common errors and the latest automated methods for their detection and correction. We will review error types, methodologies, real-world results, and practical recommendations for improving data integrity and efficiency in GIS workflows.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788676"/>
            <a:ext cx="8887897" cy="708779"/>
          </a:xfrm>
          <a:prstGeom prst="rect">
            <a:avLst/>
          </a:prstGeom>
          <a:noFill/>
          <a:ln/>
        </p:spPr>
        <p:txBody>
          <a:bodyPr wrap="none" lIns="0" tIns="0" rIns="0" bIns="0" rtlCol="0" anchor="t"/>
          <a:lstStyle/>
          <a:p>
            <a:pPr marL="0" indent="0" algn="l">
              <a:lnSpc>
                <a:spcPts val="5550"/>
              </a:lnSpc>
              <a:buNone/>
            </a:pPr>
            <a:r>
              <a:rPr lang="en-US" sz="4450" dirty="0">
                <a:solidFill>
                  <a:srgbClr val="CBCCCE"/>
                </a:solidFill>
                <a:latin typeface="Instrument Sans Semi Bold" pitchFamily="34" charset="0"/>
                <a:ea typeface="Instrument Sans Semi Bold" pitchFamily="34" charset="-122"/>
                <a:cs typeface="Instrument Sans Semi Bold" pitchFamily="34" charset="-120"/>
              </a:rPr>
              <a:t>Conclusion and Future Directions</a:t>
            </a:r>
            <a:endParaRPr lang="en-US" sz="4450" dirty="0"/>
          </a:p>
        </p:txBody>
      </p:sp>
      <p:sp>
        <p:nvSpPr>
          <p:cNvPr id="3" name="Shape 1"/>
          <p:cNvSpPr/>
          <p:nvPr/>
        </p:nvSpPr>
        <p:spPr>
          <a:xfrm>
            <a:off x="793790" y="2837617"/>
            <a:ext cx="170021" cy="853321"/>
          </a:xfrm>
          <a:prstGeom prst="roundRect">
            <a:avLst>
              <a:gd name="adj" fmla="val 56033"/>
            </a:avLst>
          </a:prstGeom>
          <a:solidFill>
            <a:srgbClr val="3D3D42"/>
          </a:solidFill>
          <a:ln w="7620">
            <a:solidFill>
              <a:srgbClr val="56565B"/>
            </a:solidFill>
            <a:prstDash val="solid"/>
          </a:ln>
        </p:spPr>
      </p:sp>
      <p:sp>
        <p:nvSpPr>
          <p:cNvPr id="4" name="Text 2"/>
          <p:cNvSpPr/>
          <p:nvPr/>
        </p:nvSpPr>
        <p:spPr>
          <a:xfrm>
            <a:off x="1303973" y="283761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Summary</a:t>
            </a:r>
            <a:endParaRPr lang="en-US" sz="2200" dirty="0"/>
          </a:p>
        </p:txBody>
      </p:sp>
      <p:sp>
        <p:nvSpPr>
          <p:cNvPr id="5" name="Text 3"/>
          <p:cNvSpPr/>
          <p:nvPr/>
        </p:nvSpPr>
        <p:spPr>
          <a:xfrm>
            <a:off x="1303973" y="3328035"/>
            <a:ext cx="12532638"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Digitization errors in GIS can undermine spatial analysis and decision-making if left uncorrected.</a:t>
            </a:r>
            <a:endParaRPr lang="en-US" sz="1750" dirty="0"/>
          </a:p>
        </p:txBody>
      </p:sp>
      <p:sp>
        <p:nvSpPr>
          <p:cNvPr id="6" name="Shape 4"/>
          <p:cNvSpPr/>
          <p:nvPr/>
        </p:nvSpPr>
        <p:spPr>
          <a:xfrm>
            <a:off x="1133951" y="3917752"/>
            <a:ext cx="170021" cy="853321"/>
          </a:xfrm>
          <a:prstGeom prst="roundRect">
            <a:avLst>
              <a:gd name="adj" fmla="val 56033"/>
            </a:avLst>
          </a:prstGeom>
          <a:solidFill>
            <a:srgbClr val="3D3D42"/>
          </a:solidFill>
          <a:ln w="7620">
            <a:solidFill>
              <a:srgbClr val="56565B"/>
            </a:solidFill>
            <a:prstDash val="solid"/>
          </a:ln>
        </p:spPr>
      </p:sp>
      <p:sp>
        <p:nvSpPr>
          <p:cNvPr id="7" name="Text 5"/>
          <p:cNvSpPr/>
          <p:nvPr/>
        </p:nvSpPr>
        <p:spPr>
          <a:xfrm>
            <a:off x="1644134" y="39177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Automated Solutions</a:t>
            </a:r>
            <a:endParaRPr lang="en-US" sz="2200" dirty="0"/>
          </a:p>
        </p:txBody>
      </p:sp>
      <p:sp>
        <p:nvSpPr>
          <p:cNvPr id="8" name="Text 6"/>
          <p:cNvSpPr/>
          <p:nvPr/>
        </p:nvSpPr>
        <p:spPr>
          <a:xfrm>
            <a:off x="1644134" y="4408170"/>
            <a:ext cx="12192476"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Rule-based and primitive-based methods correct over 95% of errors, improving data quality and scalability.</a:t>
            </a:r>
            <a:endParaRPr lang="en-US" sz="1750" dirty="0"/>
          </a:p>
        </p:txBody>
      </p:sp>
      <p:sp>
        <p:nvSpPr>
          <p:cNvPr id="9" name="Shape 7"/>
          <p:cNvSpPr/>
          <p:nvPr/>
        </p:nvSpPr>
        <p:spPr>
          <a:xfrm>
            <a:off x="1474232" y="4997887"/>
            <a:ext cx="170021" cy="1216223"/>
          </a:xfrm>
          <a:prstGeom prst="roundRect">
            <a:avLst>
              <a:gd name="adj" fmla="val 56033"/>
            </a:avLst>
          </a:prstGeom>
          <a:solidFill>
            <a:srgbClr val="3D3D42"/>
          </a:solidFill>
          <a:ln w="7620">
            <a:solidFill>
              <a:srgbClr val="56565B"/>
            </a:solidFill>
            <a:prstDash val="solid"/>
          </a:ln>
        </p:spPr>
      </p:sp>
      <p:sp>
        <p:nvSpPr>
          <p:cNvPr id="10" name="Text 8"/>
          <p:cNvSpPr/>
          <p:nvPr/>
        </p:nvSpPr>
        <p:spPr>
          <a:xfrm>
            <a:off x="1984415" y="499788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Path Forward</a:t>
            </a:r>
            <a:endParaRPr lang="en-US" sz="2200" dirty="0"/>
          </a:p>
        </p:txBody>
      </p:sp>
      <p:sp>
        <p:nvSpPr>
          <p:cNvPr id="11" name="Text 9"/>
          <p:cNvSpPr/>
          <p:nvPr/>
        </p:nvSpPr>
        <p:spPr>
          <a:xfrm>
            <a:off x="1984415" y="5488305"/>
            <a:ext cx="11852196"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Adopting automated correction as a standard, with human review for edge cases, will enhance GIS reliability across disciplines.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080855"/>
            <a:ext cx="10583227" cy="708779"/>
          </a:xfrm>
          <a:prstGeom prst="rect">
            <a:avLst/>
          </a:prstGeom>
          <a:noFill/>
          <a:ln/>
        </p:spPr>
        <p:txBody>
          <a:bodyPr wrap="none" lIns="0" tIns="0" rIns="0" bIns="0" rtlCol="0" anchor="t"/>
          <a:lstStyle/>
          <a:p>
            <a:pPr marL="0" indent="0" algn="l">
              <a:lnSpc>
                <a:spcPts val="5550"/>
              </a:lnSpc>
              <a:buNone/>
            </a:pPr>
            <a:r>
              <a:rPr lang="en-US" sz="4450" dirty="0">
                <a:solidFill>
                  <a:srgbClr val="CBCCCE"/>
                </a:solidFill>
                <a:latin typeface="Instrument Sans Semi Bold" pitchFamily="34" charset="0"/>
                <a:ea typeface="Instrument Sans Semi Bold" pitchFamily="34" charset="-122"/>
                <a:cs typeface="Instrument Sans Semi Bold" pitchFamily="34" charset="-120"/>
              </a:rPr>
              <a:t>Understanding Digitization Errors in GIS</a:t>
            </a:r>
            <a:endParaRPr lang="en-US" sz="4450" dirty="0"/>
          </a:p>
        </p:txBody>
      </p:sp>
      <p:sp>
        <p:nvSpPr>
          <p:cNvPr id="3" name="Text 1"/>
          <p:cNvSpPr/>
          <p:nvPr/>
        </p:nvSpPr>
        <p:spPr>
          <a:xfrm>
            <a:off x="793790" y="3356610"/>
            <a:ext cx="3959304" cy="354330"/>
          </a:xfrm>
          <a:prstGeom prst="rect">
            <a:avLst/>
          </a:prstGeom>
          <a:noFill/>
          <a:ln/>
        </p:spPr>
        <p:txBody>
          <a:bodyPr wrap="none" lIns="0" tIns="0" rIns="0" bIns="0" rtlCol="0" anchor="t"/>
          <a:lstStyle/>
          <a:p>
            <a:pPr marL="0" indent="0" algn="l">
              <a:lnSpc>
                <a:spcPts val="2750"/>
              </a:lnSpc>
              <a:buNone/>
            </a:pPr>
            <a:r>
              <a:rPr lang="en-US" sz="2200" dirty="0">
                <a:solidFill>
                  <a:srgbClr val="CBCCCE"/>
                </a:solidFill>
                <a:latin typeface="Instrument Sans Semi Bold" pitchFamily="34" charset="0"/>
                <a:ea typeface="Instrument Sans Semi Bold" pitchFamily="34" charset="-122"/>
                <a:cs typeface="Instrument Sans Semi Bold" pitchFamily="34" charset="-120"/>
              </a:rPr>
              <a:t>Geometric/Topological Errors</a:t>
            </a:r>
            <a:endParaRPr lang="en-US" sz="2200" dirty="0"/>
          </a:p>
        </p:txBody>
      </p:sp>
      <p:sp>
        <p:nvSpPr>
          <p:cNvPr id="4" name="Text 2"/>
          <p:cNvSpPr/>
          <p:nvPr/>
        </p:nvSpPr>
        <p:spPr>
          <a:xfrm>
            <a:off x="793790"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Dangle errors</a:t>
            </a:r>
            <a:endParaRPr lang="en-US" sz="1750" dirty="0"/>
          </a:p>
        </p:txBody>
      </p:sp>
      <p:sp>
        <p:nvSpPr>
          <p:cNvPr id="5" name="Text 3"/>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Overshoots &amp; undershoots</a:t>
            </a:r>
            <a:endParaRPr lang="en-US" sz="1750" dirty="0"/>
          </a:p>
        </p:txBody>
      </p:sp>
      <p:sp>
        <p:nvSpPr>
          <p:cNvPr id="6" name="Text 4"/>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Sliver polygons</a:t>
            </a:r>
            <a:endParaRPr lang="en-US" sz="1750" dirty="0"/>
          </a:p>
        </p:txBody>
      </p:sp>
      <p:sp>
        <p:nvSpPr>
          <p:cNvPr id="7" name="Text 5"/>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Intersection &amp; near element errors</a:t>
            </a:r>
            <a:endParaRPr lang="en-US" sz="1750" dirty="0"/>
          </a:p>
        </p:txBody>
      </p:sp>
      <p:sp>
        <p:nvSpPr>
          <p:cNvPr id="8" name="Text 6"/>
          <p:cNvSpPr/>
          <p:nvPr/>
        </p:nvSpPr>
        <p:spPr>
          <a:xfrm>
            <a:off x="793790" y="570654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Duplicate or zero-length features</a:t>
            </a:r>
            <a:endParaRPr lang="en-US" sz="1750" dirty="0"/>
          </a:p>
        </p:txBody>
      </p:sp>
      <p:sp>
        <p:nvSpPr>
          <p:cNvPr id="9" name="Text 7"/>
          <p:cNvSpPr/>
          <p:nvPr/>
        </p:nvSpPr>
        <p:spPr>
          <a:xfrm>
            <a:off x="7599521" y="3356610"/>
            <a:ext cx="3380065" cy="354330"/>
          </a:xfrm>
          <a:prstGeom prst="rect">
            <a:avLst/>
          </a:prstGeom>
          <a:noFill/>
          <a:ln/>
        </p:spPr>
        <p:txBody>
          <a:bodyPr wrap="none" lIns="0" tIns="0" rIns="0" bIns="0" rtlCol="0" anchor="t"/>
          <a:lstStyle/>
          <a:p>
            <a:pPr marL="0" indent="0" algn="l">
              <a:lnSpc>
                <a:spcPts val="2750"/>
              </a:lnSpc>
              <a:buNone/>
            </a:pPr>
            <a:r>
              <a:rPr lang="en-US" sz="2200" dirty="0">
                <a:solidFill>
                  <a:srgbClr val="CBCCCE"/>
                </a:solidFill>
                <a:latin typeface="Instrument Sans Semi Bold" pitchFamily="34" charset="0"/>
                <a:ea typeface="Instrument Sans Semi Bold" pitchFamily="34" charset="-122"/>
                <a:cs typeface="Instrument Sans Semi Bold" pitchFamily="34" charset="-120"/>
              </a:rPr>
              <a:t>Attribute &amp; Logical Errors</a:t>
            </a:r>
            <a:endParaRPr lang="en-US" sz="2200" dirty="0"/>
          </a:p>
        </p:txBody>
      </p:sp>
      <p:sp>
        <p:nvSpPr>
          <p:cNvPr id="10" name="Text 8"/>
          <p:cNvSpPr/>
          <p:nvPr/>
        </p:nvSpPr>
        <p:spPr>
          <a:xfrm>
            <a:off x="7599521"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Missing or duplicate identifiers</a:t>
            </a:r>
            <a:endParaRPr lang="en-US" sz="1750" dirty="0"/>
          </a:p>
        </p:txBody>
      </p:sp>
      <p:sp>
        <p:nvSpPr>
          <p:cNvPr id="11" name="Text 9"/>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Multiple IDs in one feature</a:t>
            </a:r>
            <a:endParaRPr lang="en-US" sz="1750" dirty="0"/>
          </a:p>
        </p:txBody>
      </p:sp>
      <p:sp>
        <p:nvSpPr>
          <p:cNvPr id="12" name="Text 10"/>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Labels outside boundaries</a:t>
            </a:r>
            <a:endParaRPr lang="en-US" sz="1750" dirty="0"/>
          </a:p>
        </p:txBody>
      </p:sp>
      <p:sp>
        <p:nvSpPr>
          <p:cNvPr id="13" name="Text 11"/>
          <p:cNvSpPr/>
          <p:nvPr/>
        </p:nvSpPr>
        <p:spPr>
          <a:xfrm>
            <a:off x="7599521"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Overlapping polygons &amp; gaps</a:t>
            </a:r>
            <a:endParaRPr lang="en-US" sz="1750" dirty="0"/>
          </a:p>
        </p:txBody>
      </p:sp>
      <p:sp>
        <p:nvSpPr>
          <p:cNvPr id="14" name="Text 12"/>
          <p:cNvSpPr/>
          <p:nvPr/>
        </p:nvSpPr>
        <p:spPr>
          <a:xfrm>
            <a:off x="7599521" y="570654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Self-intersecting features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48189"/>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CBCCCE"/>
                </a:solidFill>
                <a:latin typeface="Instrument Sans Semi Bold" pitchFamily="34" charset="0"/>
                <a:ea typeface="Instrument Sans Semi Bold" pitchFamily="34" charset="-122"/>
                <a:cs typeface="Instrument Sans Semi Bold" pitchFamily="34" charset="-120"/>
              </a:rPr>
              <a:t>Methodology: Primitive-Based Editing Approach</a:t>
            </a:r>
            <a:endParaRPr lang="en-US" sz="4450" dirty="0"/>
          </a:p>
        </p:txBody>
      </p:sp>
      <p:sp>
        <p:nvSpPr>
          <p:cNvPr id="4" name="Shape 1"/>
          <p:cNvSpPr/>
          <p:nvPr/>
        </p:nvSpPr>
        <p:spPr>
          <a:xfrm>
            <a:off x="6280190" y="2761059"/>
            <a:ext cx="510302" cy="510302"/>
          </a:xfrm>
          <a:prstGeom prst="roundRect">
            <a:avLst>
              <a:gd name="adj" fmla="val 18669"/>
            </a:avLst>
          </a:prstGeom>
          <a:solidFill>
            <a:srgbClr val="3D3D42"/>
          </a:solidFill>
          <a:ln w="7620">
            <a:solidFill>
              <a:srgbClr val="56565B"/>
            </a:solidFill>
            <a:prstDash val="solid"/>
          </a:ln>
        </p:spPr>
      </p:sp>
      <p:sp>
        <p:nvSpPr>
          <p:cNvPr id="5" name="Text 2"/>
          <p:cNvSpPr/>
          <p:nvPr/>
        </p:nvSpPr>
        <p:spPr>
          <a:xfrm>
            <a:off x="6365260" y="2803565"/>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Instrument Sans Semi Bold" pitchFamily="34" charset="0"/>
                <a:ea typeface="Instrument Sans Semi Bold" pitchFamily="34" charset="-122"/>
                <a:cs typeface="Instrument Sans Semi Bold" pitchFamily="34" charset="-120"/>
              </a:rPr>
              <a:t>1</a:t>
            </a:r>
            <a:endParaRPr lang="en-US" sz="2650" dirty="0"/>
          </a:p>
        </p:txBody>
      </p:sp>
      <p:sp>
        <p:nvSpPr>
          <p:cNvPr id="6" name="Text 3"/>
          <p:cNvSpPr/>
          <p:nvPr/>
        </p:nvSpPr>
        <p:spPr>
          <a:xfrm>
            <a:off x="7017306" y="2761059"/>
            <a:ext cx="2845118"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Object-Based Editing</a:t>
            </a:r>
            <a:endParaRPr lang="en-US" sz="2200" dirty="0"/>
          </a:p>
        </p:txBody>
      </p:sp>
      <p:sp>
        <p:nvSpPr>
          <p:cNvPr id="7" name="Text 4"/>
          <p:cNvSpPr/>
          <p:nvPr/>
        </p:nvSpPr>
        <p:spPr>
          <a:xfrm>
            <a:off x="7017306" y="3251478"/>
            <a:ext cx="2927747" cy="1451610"/>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Edits entire objects in CAD, but is resource-intensive and complex for large datasets.</a:t>
            </a:r>
            <a:endParaRPr lang="en-US" sz="1750" dirty="0"/>
          </a:p>
        </p:txBody>
      </p:sp>
      <p:sp>
        <p:nvSpPr>
          <p:cNvPr id="8" name="Shape 5"/>
          <p:cNvSpPr/>
          <p:nvPr/>
        </p:nvSpPr>
        <p:spPr>
          <a:xfrm>
            <a:off x="10171867" y="2761059"/>
            <a:ext cx="510302" cy="510302"/>
          </a:xfrm>
          <a:prstGeom prst="roundRect">
            <a:avLst>
              <a:gd name="adj" fmla="val 18669"/>
            </a:avLst>
          </a:prstGeom>
          <a:solidFill>
            <a:srgbClr val="3D3D42"/>
          </a:solidFill>
          <a:ln w="7620">
            <a:solidFill>
              <a:srgbClr val="56565B"/>
            </a:solidFill>
            <a:prstDash val="solid"/>
          </a:ln>
        </p:spPr>
      </p:sp>
      <p:sp>
        <p:nvSpPr>
          <p:cNvPr id="9" name="Text 6"/>
          <p:cNvSpPr/>
          <p:nvPr/>
        </p:nvSpPr>
        <p:spPr>
          <a:xfrm>
            <a:off x="10256937" y="2803565"/>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Instrument Sans Semi Bold" pitchFamily="34" charset="0"/>
                <a:ea typeface="Instrument Sans Semi Bold" pitchFamily="34" charset="-122"/>
                <a:cs typeface="Instrument Sans Semi Bold" pitchFamily="34" charset="-120"/>
              </a:rPr>
              <a:t>2</a:t>
            </a:r>
            <a:endParaRPr lang="en-US" sz="2650" dirty="0"/>
          </a:p>
        </p:txBody>
      </p:sp>
      <p:sp>
        <p:nvSpPr>
          <p:cNvPr id="10" name="Text 7"/>
          <p:cNvSpPr/>
          <p:nvPr/>
        </p:nvSpPr>
        <p:spPr>
          <a:xfrm>
            <a:off x="10908983" y="2761059"/>
            <a:ext cx="2927747" cy="708660"/>
          </a:xfrm>
          <a:prstGeom prst="rect">
            <a:avLst/>
          </a:prstGeom>
          <a:noFill/>
          <a:ln/>
        </p:spPr>
        <p:txBody>
          <a:bodyPr wrap="squar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Primitive-Based Editing</a:t>
            </a:r>
            <a:endParaRPr lang="en-US" sz="2200" dirty="0"/>
          </a:p>
        </p:txBody>
      </p:sp>
      <p:sp>
        <p:nvSpPr>
          <p:cNvPr id="11" name="Text 8"/>
          <p:cNvSpPr/>
          <p:nvPr/>
        </p:nvSpPr>
        <p:spPr>
          <a:xfrm>
            <a:off x="10908983" y="3605808"/>
            <a:ext cx="2927747" cy="217741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Preferred method: breaks objects into segments and centroids, enabling ongoing topology validation and faster error detection.</a:t>
            </a:r>
            <a:endParaRPr lang="en-US" sz="1750" dirty="0"/>
          </a:p>
        </p:txBody>
      </p:sp>
      <p:sp>
        <p:nvSpPr>
          <p:cNvPr id="12" name="Shape 9"/>
          <p:cNvSpPr/>
          <p:nvPr/>
        </p:nvSpPr>
        <p:spPr>
          <a:xfrm>
            <a:off x="6280190" y="6265188"/>
            <a:ext cx="510302" cy="510302"/>
          </a:xfrm>
          <a:prstGeom prst="roundRect">
            <a:avLst>
              <a:gd name="adj" fmla="val 18669"/>
            </a:avLst>
          </a:prstGeom>
          <a:solidFill>
            <a:srgbClr val="3D3D42"/>
          </a:solidFill>
          <a:ln w="7620">
            <a:solidFill>
              <a:srgbClr val="56565B"/>
            </a:solidFill>
            <a:prstDash val="solid"/>
          </a:ln>
        </p:spPr>
      </p:sp>
      <p:sp>
        <p:nvSpPr>
          <p:cNvPr id="13" name="Text 10"/>
          <p:cNvSpPr/>
          <p:nvPr/>
        </p:nvSpPr>
        <p:spPr>
          <a:xfrm>
            <a:off x="6365260" y="630769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CFD0D8"/>
                </a:solidFill>
                <a:latin typeface="Instrument Sans Semi Bold" pitchFamily="34" charset="0"/>
                <a:ea typeface="Instrument Sans Semi Bold" pitchFamily="34" charset="-122"/>
                <a:cs typeface="Instrument Sans Semi Bold" pitchFamily="34" charset="-120"/>
              </a:rPr>
              <a:t>3</a:t>
            </a:r>
            <a:endParaRPr lang="en-US" sz="2650" dirty="0"/>
          </a:p>
        </p:txBody>
      </p:sp>
      <p:sp>
        <p:nvSpPr>
          <p:cNvPr id="14" name="Text 11"/>
          <p:cNvSpPr/>
          <p:nvPr/>
        </p:nvSpPr>
        <p:spPr>
          <a:xfrm>
            <a:off x="7017306" y="626518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Adopted Workflow</a:t>
            </a:r>
            <a:endParaRPr lang="en-US" sz="2200" dirty="0"/>
          </a:p>
        </p:txBody>
      </p:sp>
      <p:sp>
        <p:nvSpPr>
          <p:cNvPr id="15" name="Text 12"/>
          <p:cNvSpPr/>
          <p:nvPr/>
        </p:nvSpPr>
        <p:spPr>
          <a:xfrm>
            <a:off x="7017306" y="6755606"/>
            <a:ext cx="6819305"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Focuses on editing primitives for efficiency, especially in large-scale cadastral and land parcel datasets.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09136" y="557213"/>
            <a:ext cx="9890879" cy="633174"/>
          </a:xfrm>
          <a:prstGeom prst="rect">
            <a:avLst/>
          </a:prstGeom>
          <a:noFill/>
          <a:ln/>
        </p:spPr>
        <p:txBody>
          <a:bodyPr wrap="none" lIns="0" tIns="0" rIns="0" bIns="0" rtlCol="0" anchor="t"/>
          <a:lstStyle/>
          <a:p>
            <a:pPr marL="0" indent="0" algn="l">
              <a:lnSpc>
                <a:spcPts val="4950"/>
              </a:lnSpc>
              <a:buNone/>
            </a:pPr>
            <a:r>
              <a:rPr lang="en-US" sz="3950" dirty="0">
                <a:solidFill>
                  <a:srgbClr val="CBCCCE"/>
                </a:solidFill>
                <a:latin typeface="Instrument Sans Semi Bold" pitchFamily="34" charset="0"/>
                <a:ea typeface="Instrument Sans Semi Bold" pitchFamily="34" charset="-122"/>
                <a:cs typeface="Instrument Sans Semi Bold" pitchFamily="34" charset="-120"/>
              </a:rPr>
              <a:t>Workflow: From Data Import to Validation</a:t>
            </a:r>
            <a:endParaRPr lang="en-US" sz="3950" dirty="0"/>
          </a:p>
        </p:txBody>
      </p:sp>
      <p:pic>
        <p:nvPicPr>
          <p:cNvPr id="3" name="Image 0" descr="preencoded.png"/>
          <p:cNvPicPr>
            <a:picLocks noChangeAspect="1"/>
          </p:cNvPicPr>
          <p:nvPr/>
        </p:nvPicPr>
        <p:blipFill>
          <a:blip r:embed="rId3"/>
          <a:stretch>
            <a:fillRect/>
          </a:stretch>
        </p:blipFill>
        <p:spPr>
          <a:xfrm>
            <a:off x="709136" y="1595557"/>
            <a:ext cx="1013103" cy="1215747"/>
          </a:xfrm>
          <a:prstGeom prst="rect">
            <a:avLst/>
          </a:prstGeom>
        </p:spPr>
      </p:pic>
      <p:sp>
        <p:nvSpPr>
          <p:cNvPr id="4" name="Text 1"/>
          <p:cNvSpPr/>
          <p:nvPr/>
        </p:nvSpPr>
        <p:spPr>
          <a:xfrm>
            <a:off x="2026087" y="1798082"/>
            <a:ext cx="3627120" cy="316468"/>
          </a:xfrm>
          <a:prstGeom prst="rect">
            <a:avLst/>
          </a:prstGeom>
          <a:noFill/>
          <a:ln/>
        </p:spPr>
        <p:txBody>
          <a:bodyPr wrap="none" lIns="0" tIns="0" rIns="0" bIns="0" rtlCol="0" anchor="t"/>
          <a:lstStyle/>
          <a:p>
            <a:pPr marL="0" indent="0" algn="l">
              <a:lnSpc>
                <a:spcPts val="2450"/>
              </a:lnSpc>
              <a:buNone/>
            </a:pPr>
            <a:r>
              <a:rPr lang="en-US" sz="1950" dirty="0">
                <a:solidFill>
                  <a:srgbClr val="CFD0D8"/>
                </a:solidFill>
                <a:latin typeface="Instrument Sans Semi Bold" pitchFamily="34" charset="0"/>
                <a:ea typeface="Instrument Sans Semi Bold" pitchFamily="34" charset="-122"/>
                <a:cs typeface="Instrument Sans Semi Bold" pitchFamily="34" charset="-120"/>
              </a:rPr>
              <a:t>Data Import &amp; Standardization</a:t>
            </a:r>
            <a:endParaRPr lang="en-US" sz="1950" dirty="0"/>
          </a:p>
        </p:txBody>
      </p:sp>
      <p:sp>
        <p:nvSpPr>
          <p:cNvPr id="5" name="Text 2"/>
          <p:cNvSpPr/>
          <p:nvPr/>
        </p:nvSpPr>
        <p:spPr>
          <a:xfrm>
            <a:off x="2026087" y="2236113"/>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CFD0D8"/>
                </a:solidFill>
                <a:latin typeface="Instrument Sans Medium" pitchFamily="34" charset="0"/>
                <a:ea typeface="Instrument Sans Medium" pitchFamily="34" charset="-122"/>
                <a:cs typeface="Instrument Sans Medium" pitchFamily="34" charset="-120"/>
              </a:rPr>
              <a:t>Gather data in SHP, XML/GML, or CSV; transform to a common coordinate system and assign unique IDs.</a:t>
            </a:r>
            <a:endParaRPr lang="en-US" sz="1550" dirty="0"/>
          </a:p>
        </p:txBody>
      </p:sp>
      <p:pic>
        <p:nvPicPr>
          <p:cNvPr id="6" name="Image 1" descr="preencoded.png"/>
          <p:cNvPicPr>
            <a:picLocks noChangeAspect="1"/>
          </p:cNvPicPr>
          <p:nvPr/>
        </p:nvPicPr>
        <p:blipFill>
          <a:blip r:embed="rId4"/>
          <a:stretch>
            <a:fillRect/>
          </a:stretch>
        </p:blipFill>
        <p:spPr>
          <a:xfrm>
            <a:off x="709136" y="2811304"/>
            <a:ext cx="1013103" cy="1215747"/>
          </a:xfrm>
          <a:prstGeom prst="rect">
            <a:avLst/>
          </a:prstGeom>
        </p:spPr>
      </p:pic>
      <p:sp>
        <p:nvSpPr>
          <p:cNvPr id="7" name="Text 3"/>
          <p:cNvSpPr/>
          <p:nvPr/>
        </p:nvSpPr>
        <p:spPr>
          <a:xfrm>
            <a:off x="2026087" y="3013829"/>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CFD0D8"/>
                </a:solidFill>
                <a:latin typeface="Instrument Sans Semi Bold" pitchFamily="34" charset="0"/>
                <a:ea typeface="Instrument Sans Semi Bold" pitchFamily="34" charset="-122"/>
                <a:cs typeface="Instrument Sans Semi Bold" pitchFamily="34" charset="-120"/>
              </a:rPr>
              <a:t>Decomposition</a:t>
            </a:r>
            <a:endParaRPr lang="en-US" sz="1950" dirty="0"/>
          </a:p>
        </p:txBody>
      </p:sp>
      <p:sp>
        <p:nvSpPr>
          <p:cNvPr id="8" name="Text 4"/>
          <p:cNvSpPr/>
          <p:nvPr/>
        </p:nvSpPr>
        <p:spPr>
          <a:xfrm>
            <a:off x="2026087" y="3451860"/>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CFD0D8"/>
                </a:solidFill>
                <a:latin typeface="Instrument Sans Medium" pitchFamily="34" charset="0"/>
                <a:ea typeface="Instrument Sans Medium" pitchFamily="34" charset="-122"/>
                <a:cs typeface="Instrument Sans Medium" pitchFamily="34" charset="-120"/>
              </a:rPr>
              <a:t>Convert features into line segments and centroids for efficient processing.</a:t>
            </a:r>
            <a:endParaRPr lang="en-US" sz="1550" dirty="0"/>
          </a:p>
        </p:txBody>
      </p:sp>
      <p:pic>
        <p:nvPicPr>
          <p:cNvPr id="9" name="Image 2" descr="preencoded.png"/>
          <p:cNvPicPr>
            <a:picLocks noChangeAspect="1"/>
          </p:cNvPicPr>
          <p:nvPr/>
        </p:nvPicPr>
        <p:blipFill>
          <a:blip r:embed="rId5"/>
          <a:stretch>
            <a:fillRect/>
          </a:stretch>
        </p:blipFill>
        <p:spPr>
          <a:xfrm>
            <a:off x="709136" y="4027051"/>
            <a:ext cx="1013103" cy="1215747"/>
          </a:xfrm>
          <a:prstGeom prst="rect">
            <a:avLst/>
          </a:prstGeom>
        </p:spPr>
      </p:pic>
      <p:sp>
        <p:nvSpPr>
          <p:cNvPr id="10" name="Text 5"/>
          <p:cNvSpPr/>
          <p:nvPr/>
        </p:nvSpPr>
        <p:spPr>
          <a:xfrm>
            <a:off x="2026087" y="4229576"/>
            <a:ext cx="2535912" cy="316468"/>
          </a:xfrm>
          <a:prstGeom prst="rect">
            <a:avLst/>
          </a:prstGeom>
          <a:noFill/>
          <a:ln/>
        </p:spPr>
        <p:txBody>
          <a:bodyPr wrap="none" lIns="0" tIns="0" rIns="0" bIns="0" rtlCol="0" anchor="t"/>
          <a:lstStyle/>
          <a:p>
            <a:pPr marL="0" indent="0" algn="l">
              <a:lnSpc>
                <a:spcPts val="2450"/>
              </a:lnSpc>
              <a:buNone/>
            </a:pPr>
            <a:r>
              <a:rPr lang="en-US" sz="1950" dirty="0">
                <a:solidFill>
                  <a:srgbClr val="CFD0D8"/>
                </a:solidFill>
                <a:latin typeface="Instrument Sans Semi Bold" pitchFamily="34" charset="0"/>
                <a:ea typeface="Instrument Sans Semi Bold" pitchFamily="34" charset="-122"/>
                <a:cs typeface="Instrument Sans Semi Bold" pitchFamily="34" charset="-120"/>
              </a:rPr>
              <a:t>Topology Verification</a:t>
            </a:r>
            <a:endParaRPr lang="en-US" sz="1950" dirty="0"/>
          </a:p>
        </p:txBody>
      </p:sp>
      <p:sp>
        <p:nvSpPr>
          <p:cNvPr id="11" name="Text 6"/>
          <p:cNvSpPr/>
          <p:nvPr/>
        </p:nvSpPr>
        <p:spPr>
          <a:xfrm>
            <a:off x="2026087" y="4667607"/>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CFD0D8"/>
                </a:solidFill>
                <a:latin typeface="Instrument Sans Medium" pitchFamily="34" charset="0"/>
                <a:ea typeface="Instrument Sans Medium" pitchFamily="34" charset="-122"/>
                <a:cs typeface="Instrument Sans Medium" pitchFamily="34" charset="-120"/>
              </a:rPr>
              <a:t>Classify and detect geometric, attribute, and logical errors using algorithms.</a:t>
            </a:r>
            <a:endParaRPr lang="en-US" sz="1550" dirty="0"/>
          </a:p>
        </p:txBody>
      </p:sp>
      <p:pic>
        <p:nvPicPr>
          <p:cNvPr id="12" name="Image 3" descr="preencoded.png"/>
          <p:cNvPicPr>
            <a:picLocks noChangeAspect="1"/>
          </p:cNvPicPr>
          <p:nvPr/>
        </p:nvPicPr>
        <p:blipFill>
          <a:blip r:embed="rId6"/>
          <a:stretch>
            <a:fillRect/>
          </a:stretch>
        </p:blipFill>
        <p:spPr>
          <a:xfrm>
            <a:off x="709136" y="5242798"/>
            <a:ext cx="1013103" cy="1215747"/>
          </a:xfrm>
          <a:prstGeom prst="rect">
            <a:avLst/>
          </a:prstGeom>
        </p:spPr>
      </p:pic>
      <p:sp>
        <p:nvSpPr>
          <p:cNvPr id="13" name="Text 7"/>
          <p:cNvSpPr/>
          <p:nvPr/>
        </p:nvSpPr>
        <p:spPr>
          <a:xfrm>
            <a:off x="2026087" y="5445323"/>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CFD0D8"/>
                </a:solidFill>
                <a:latin typeface="Instrument Sans Semi Bold" pitchFamily="34" charset="0"/>
                <a:ea typeface="Instrument Sans Semi Bold" pitchFamily="34" charset="-122"/>
                <a:cs typeface="Instrument Sans Semi Bold" pitchFamily="34" charset="-120"/>
              </a:rPr>
              <a:t>Error Correction</a:t>
            </a:r>
            <a:endParaRPr lang="en-US" sz="1950" dirty="0"/>
          </a:p>
        </p:txBody>
      </p:sp>
      <p:sp>
        <p:nvSpPr>
          <p:cNvPr id="14" name="Text 8"/>
          <p:cNvSpPr/>
          <p:nvPr/>
        </p:nvSpPr>
        <p:spPr>
          <a:xfrm>
            <a:off x="2026087" y="5883354"/>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CFD0D8"/>
                </a:solidFill>
                <a:latin typeface="Instrument Sans Medium" pitchFamily="34" charset="0"/>
                <a:ea typeface="Instrument Sans Medium" pitchFamily="34" charset="-122"/>
                <a:cs typeface="Instrument Sans Medium" pitchFamily="34" charset="-120"/>
              </a:rPr>
              <a:t>Apply automated fixes and flag sensitive cases for manual review.</a:t>
            </a:r>
            <a:endParaRPr lang="en-US" sz="1550" dirty="0"/>
          </a:p>
        </p:txBody>
      </p:sp>
      <p:pic>
        <p:nvPicPr>
          <p:cNvPr id="15" name="Image 4" descr="preencoded.png"/>
          <p:cNvPicPr>
            <a:picLocks noChangeAspect="1"/>
          </p:cNvPicPr>
          <p:nvPr/>
        </p:nvPicPr>
        <p:blipFill>
          <a:blip r:embed="rId7"/>
          <a:stretch>
            <a:fillRect/>
          </a:stretch>
        </p:blipFill>
        <p:spPr>
          <a:xfrm>
            <a:off x="709136" y="6458545"/>
            <a:ext cx="1013103" cy="1215747"/>
          </a:xfrm>
          <a:prstGeom prst="rect">
            <a:avLst/>
          </a:prstGeom>
        </p:spPr>
      </p:pic>
      <p:sp>
        <p:nvSpPr>
          <p:cNvPr id="16" name="Text 9"/>
          <p:cNvSpPr/>
          <p:nvPr/>
        </p:nvSpPr>
        <p:spPr>
          <a:xfrm>
            <a:off x="2026087" y="6661071"/>
            <a:ext cx="2932986" cy="316468"/>
          </a:xfrm>
          <a:prstGeom prst="rect">
            <a:avLst/>
          </a:prstGeom>
          <a:noFill/>
          <a:ln/>
        </p:spPr>
        <p:txBody>
          <a:bodyPr wrap="none" lIns="0" tIns="0" rIns="0" bIns="0" rtlCol="0" anchor="t"/>
          <a:lstStyle/>
          <a:p>
            <a:pPr marL="0" indent="0" algn="l">
              <a:lnSpc>
                <a:spcPts val="2450"/>
              </a:lnSpc>
              <a:buNone/>
            </a:pPr>
            <a:r>
              <a:rPr lang="en-US" sz="1950" dirty="0">
                <a:solidFill>
                  <a:srgbClr val="CFD0D8"/>
                </a:solidFill>
                <a:latin typeface="Instrument Sans Semi Bold" pitchFamily="34" charset="0"/>
                <a:ea typeface="Instrument Sans Semi Bold" pitchFamily="34" charset="-122"/>
                <a:cs typeface="Instrument Sans Semi Bold" pitchFamily="34" charset="-120"/>
              </a:rPr>
              <a:t>Export &amp; Final Validation</a:t>
            </a:r>
            <a:endParaRPr lang="en-US" sz="1950" dirty="0"/>
          </a:p>
        </p:txBody>
      </p:sp>
      <p:sp>
        <p:nvSpPr>
          <p:cNvPr id="17" name="Text 10"/>
          <p:cNvSpPr/>
          <p:nvPr/>
        </p:nvSpPr>
        <p:spPr>
          <a:xfrm>
            <a:off x="2026087" y="7099102"/>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CFD0D8"/>
                </a:solidFill>
                <a:latin typeface="Instrument Sans Medium" pitchFamily="34" charset="0"/>
                <a:ea typeface="Instrument Sans Medium" pitchFamily="34" charset="-122"/>
                <a:cs typeface="Instrument Sans Medium" pitchFamily="34" charset="-120"/>
              </a:rPr>
              <a:t>Export corrected data to standard formats and verify topological integrity.</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629847"/>
            <a:ext cx="10457378" cy="708779"/>
          </a:xfrm>
          <a:prstGeom prst="rect">
            <a:avLst/>
          </a:prstGeom>
          <a:noFill/>
          <a:ln/>
        </p:spPr>
        <p:txBody>
          <a:bodyPr wrap="none" lIns="0" tIns="0" rIns="0" bIns="0" rtlCol="0" anchor="t"/>
          <a:lstStyle/>
          <a:p>
            <a:pPr marL="0" indent="0" algn="l">
              <a:lnSpc>
                <a:spcPts val="5550"/>
              </a:lnSpc>
              <a:buNone/>
            </a:pPr>
            <a:r>
              <a:rPr lang="en-US" sz="4450" dirty="0">
                <a:solidFill>
                  <a:srgbClr val="CBCCCE"/>
                </a:solidFill>
                <a:latin typeface="Instrument Sans Semi Bold" pitchFamily="34" charset="0"/>
                <a:ea typeface="Instrument Sans Semi Bold" pitchFamily="34" charset="-122"/>
                <a:cs typeface="Instrument Sans Semi Bold" pitchFamily="34" charset="-120"/>
              </a:rPr>
              <a:t>Automated Error Detection Techniques</a:t>
            </a:r>
            <a:endParaRPr lang="en-US" sz="4450" dirty="0"/>
          </a:p>
        </p:txBody>
      </p:sp>
      <p:pic>
        <p:nvPicPr>
          <p:cNvPr id="3" name="Image 0" descr="preencoded.png"/>
          <p:cNvPicPr>
            <a:picLocks noChangeAspect="1"/>
          </p:cNvPicPr>
          <p:nvPr/>
        </p:nvPicPr>
        <p:blipFill>
          <a:blip r:embed="rId3"/>
          <a:stretch>
            <a:fillRect/>
          </a:stretch>
        </p:blipFill>
        <p:spPr>
          <a:xfrm>
            <a:off x="793790" y="2718435"/>
            <a:ext cx="566976" cy="566976"/>
          </a:xfrm>
          <a:prstGeom prst="rect">
            <a:avLst/>
          </a:prstGeom>
        </p:spPr>
      </p:pic>
      <p:sp>
        <p:nvSpPr>
          <p:cNvPr id="4" name="Text 1"/>
          <p:cNvSpPr/>
          <p:nvPr/>
        </p:nvSpPr>
        <p:spPr>
          <a:xfrm>
            <a:off x="1587579" y="267878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Geometric Checks</a:t>
            </a:r>
            <a:endParaRPr lang="en-US" sz="2200" dirty="0"/>
          </a:p>
        </p:txBody>
      </p:sp>
      <p:sp>
        <p:nvSpPr>
          <p:cNvPr id="5" name="Text 2"/>
          <p:cNvSpPr/>
          <p:nvPr/>
        </p:nvSpPr>
        <p:spPr>
          <a:xfrm>
            <a:off x="1587579" y="3169206"/>
            <a:ext cx="12249031"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Detect dangles, intersections, and near element errors by measuring distances and intersections.</a:t>
            </a:r>
            <a:endParaRPr lang="en-US" sz="1750" dirty="0"/>
          </a:p>
        </p:txBody>
      </p:sp>
      <p:pic>
        <p:nvPicPr>
          <p:cNvPr id="6" name="Image 1" descr="preencoded.png"/>
          <p:cNvPicPr>
            <a:picLocks noChangeAspect="1"/>
          </p:cNvPicPr>
          <p:nvPr/>
        </p:nvPicPr>
        <p:blipFill>
          <a:blip r:embed="rId4"/>
          <a:stretch>
            <a:fillRect/>
          </a:stretch>
        </p:blipFill>
        <p:spPr>
          <a:xfrm>
            <a:off x="793790" y="4252198"/>
            <a:ext cx="566976" cy="566976"/>
          </a:xfrm>
          <a:prstGeom prst="rect">
            <a:avLst/>
          </a:prstGeom>
        </p:spPr>
      </p:pic>
      <p:sp>
        <p:nvSpPr>
          <p:cNvPr id="7" name="Text 3"/>
          <p:cNvSpPr/>
          <p:nvPr/>
        </p:nvSpPr>
        <p:spPr>
          <a:xfrm>
            <a:off x="1587579" y="421255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Attribute Validation</a:t>
            </a:r>
            <a:endParaRPr lang="en-US" sz="2200" dirty="0"/>
          </a:p>
        </p:txBody>
      </p:sp>
      <p:sp>
        <p:nvSpPr>
          <p:cNvPr id="8" name="Text 4"/>
          <p:cNvSpPr/>
          <p:nvPr/>
        </p:nvSpPr>
        <p:spPr>
          <a:xfrm>
            <a:off x="1587579" y="4702969"/>
            <a:ext cx="12249031"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Identify missing, duplicate, or misplaced identifiers using spatial and attribute queries.</a:t>
            </a:r>
            <a:endParaRPr lang="en-US" sz="1750" dirty="0"/>
          </a:p>
        </p:txBody>
      </p:sp>
      <p:pic>
        <p:nvPicPr>
          <p:cNvPr id="9" name="Image 2" descr="preencoded.png"/>
          <p:cNvPicPr>
            <a:picLocks noChangeAspect="1"/>
          </p:cNvPicPr>
          <p:nvPr/>
        </p:nvPicPr>
        <p:blipFill>
          <a:blip r:embed="rId5"/>
          <a:stretch>
            <a:fillRect/>
          </a:stretch>
        </p:blipFill>
        <p:spPr>
          <a:xfrm>
            <a:off x="793790" y="5785961"/>
            <a:ext cx="566976" cy="566976"/>
          </a:xfrm>
          <a:prstGeom prst="rect">
            <a:avLst/>
          </a:prstGeom>
        </p:spPr>
      </p:pic>
      <p:sp>
        <p:nvSpPr>
          <p:cNvPr id="10" name="Text 5"/>
          <p:cNvSpPr/>
          <p:nvPr/>
        </p:nvSpPr>
        <p:spPr>
          <a:xfrm>
            <a:off x="1587579" y="57463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Logical Consistency</a:t>
            </a:r>
            <a:endParaRPr lang="en-US" sz="2200" dirty="0"/>
          </a:p>
        </p:txBody>
      </p:sp>
      <p:sp>
        <p:nvSpPr>
          <p:cNvPr id="11" name="Text 6"/>
          <p:cNvSpPr/>
          <p:nvPr/>
        </p:nvSpPr>
        <p:spPr>
          <a:xfrm>
            <a:off x="1587579" y="6236732"/>
            <a:ext cx="12249031" cy="362903"/>
          </a:xfrm>
          <a:prstGeom prst="rect">
            <a:avLst/>
          </a:prstGeom>
          <a:noFill/>
          <a:ln/>
        </p:spPr>
        <p:txBody>
          <a:bodyPr wrap="non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Find redundant segments, self-intersections, and violations of topology rules using automated algorithms.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51109"/>
            <a:ext cx="11953042" cy="708779"/>
          </a:xfrm>
          <a:prstGeom prst="rect">
            <a:avLst/>
          </a:prstGeom>
          <a:noFill/>
          <a:ln/>
        </p:spPr>
        <p:txBody>
          <a:bodyPr wrap="none" lIns="0" tIns="0" rIns="0" bIns="0" rtlCol="0" anchor="t"/>
          <a:lstStyle/>
          <a:p>
            <a:pPr marL="0" indent="0" algn="l">
              <a:lnSpc>
                <a:spcPts val="5550"/>
              </a:lnSpc>
              <a:buNone/>
            </a:pPr>
            <a:r>
              <a:rPr lang="en-US" sz="4450" dirty="0">
                <a:solidFill>
                  <a:srgbClr val="CBCCCE"/>
                </a:solidFill>
                <a:latin typeface="Instrument Sans Semi Bold" pitchFamily="34" charset="0"/>
                <a:ea typeface="Instrument Sans Semi Bold" pitchFamily="34" charset="-122"/>
                <a:cs typeface="Instrument Sans Semi Bold" pitchFamily="34" charset="-120"/>
              </a:rPr>
              <a:t>Correction Methods: Automation and Review</a:t>
            </a:r>
            <a:endParaRPr lang="en-US" sz="4450" dirty="0"/>
          </a:p>
        </p:txBody>
      </p:sp>
      <p:sp>
        <p:nvSpPr>
          <p:cNvPr id="3" name="Text 1"/>
          <p:cNvSpPr/>
          <p:nvPr/>
        </p:nvSpPr>
        <p:spPr>
          <a:xfrm>
            <a:off x="1743789" y="3827145"/>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Automatic Fixes</a:t>
            </a:r>
            <a:endParaRPr lang="en-US" sz="2200" dirty="0"/>
          </a:p>
        </p:txBody>
      </p:sp>
      <p:sp>
        <p:nvSpPr>
          <p:cNvPr id="4" name="Text 2"/>
          <p:cNvSpPr/>
          <p:nvPr/>
        </p:nvSpPr>
        <p:spPr>
          <a:xfrm>
            <a:off x="793790" y="4317563"/>
            <a:ext cx="378523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Remove dangles and slivers</a:t>
            </a:r>
            <a:endParaRPr lang="en-US" sz="1750" dirty="0"/>
          </a:p>
        </p:txBody>
      </p:sp>
      <p:sp>
        <p:nvSpPr>
          <p:cNvPr id="5" name="Text 3"/>
          <p:cNvSpPr/>
          <p:nvPr/>
        </p:nvSpPr>
        <p:spPr>
          <a:xfrm>
            <a:off x="793790" y="4759762"/>
            <a:ext cx="378523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Insert nodes at intersections</a:t>
            </a:r>
            <a:endParaRPr lang="en-US" sz="1750" dirty="0"/>
          </a:p>
        </p:txBody>
      </p:sp>
      <p:sp>
        <p:nvSpPr>
          <p:cNvPr id="6" name="Text 4"/>
          <p:cNvSpPr/>
          <p:nvPr/>
        </p:nvSpPr>
        <p:spPr>
          <a:xfrm>
            <a:off x="793790" y="5201960"/>
            <a:ext cx="378523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Snap and merge features</a:t>
            </a:r>
            <a:endParaRPr lang="en-US" sz="1750" dirty="0"/>
          </a:p>
        </p:txBody>
      </p:sp>
      <p:pic>
        <p:nvPicPr>
          <p:cNvPr id="7" name="Image 0" descr="preencoded.png"/>
          <p:cNvPicPr>
            <a:picLocks noChangeAspect="1"/>
          </p:cNvPicPr>
          <p:nvPr/>
        </p:nvPicPr>
        <p:blipFill>
          <a:blip r:embed="rId3"/>
          <a:stretch>
            <a:fillRect/>
          </a:stretch>
        </p:blipFill>
        <p:spPr>
          <a:xfrm>
            <a:off x="5032653" y="2413516"/>
            <a:ext cx="4564975" cy="4564975"/>
          </a:xfrm>
          <a:prstGeom prst="rect">
            <a:avLst/>
          </a:prstGeom>
        </p:spPr>
      </p:pic>
      <p:sp>
        <p:nvSpPr>
          <p:cNvPr id="8" name="Text 5"/>
          <p:cNvSpPr/>
          <p:nvPr/>
        </p:nvSpPr>
        <p:spPr>
          <a:xfrm>
            <a:off x="5547717" y="4483775"/>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CFD0D8"/>
                </a:solidFill>
                <a:latin typeface="Instrument Sans Semi Bold" pitchFamily="34" charset="0"/>
                <a:ea typeface="Instrument Sans Semi Bold" pitchFamily="34" charset="-122"/>
                <a:cs typeface="Instrument Sans Semi Bold" pitchFamily="34" charset="-120"/>
              </a:rPr>
              <a:t>1</a:t>
            </a:r>
            <a:endParaRPr lang="en-US" sz="2650" dirty="0"/>
          </a:p>
        </p:txBody>
      </p:sp>
      <p:sp>
        <p:nvSpPr>
          <p:cNvPr id="9" name="Text 6"/>
          <p:cNvSpPr/>
          <p:nvPr/>
        </p:nvSpPr>
        <p:spPr>
          <a:xfrm>
            <a:off x="9937790" y="2640449"/>
            <a:ext cx="2863453"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Attribute Corrections</a:t>
            </a:r>
            <a:endParaRPr lang="en-US" sz="2200" dirty="0"/>
          </a:p>
        </p:txBody>
      </p:sp>
      <p:sp>
        <p:nvSpPr>
          <p:cNvPr id="10" name="Text 7"/>
          <p:cNvSpPr/>
          <p:nvPr/>
        </p:nvSpPr>
        <p:spPr>
          <a:xfrm>
            <a:off x="9937790" y="3130868"/>
            <a:ext cx="3898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Assign or remove identifiers</a:t>
            </a:r>
            <a:endParaRPr lang="en-US" sz="1750" dirty="0"/>
          </a:p>
        </p:txBody>
      </p:sp>
      <p:sp>
        <p:nvSpPr>
          <p:cNvPr id="11" name="Text 8"/>
          <p:cNvSpPr/>
          <p:nvPr/>
        </p:nvSpPr>
        <p:spPr>
          <a:xfrm>
            <a:off x="9937790" y="3573066"/>
            <a:ext cx="3898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Relocate labels inside features</a:t>
            </a:r>
            <a:endParaRPr lang="en-US" sz="1750" dirty="0"/>
          </a:p>
        </p:txBody>
      </p:sp>
      <p:pic>
        <p:nvPicPr>
          <p:cNvPr id="12" name="Image 1" descr="preencoded.png"/>
          <p:cNvPicPr>
            <a:picLocks noChangeAspect="1"/>
          </p:cNvPicPr>
          <p:nvPr/>
        </p:nvPicPr>
        <p:blipFill>
          <a:blip r:embed="rId4"/>
          <a:stretch>
            <a:fillRect/>
          </a:stretch>
        </p:blipFill>
        <p:spPr>
          <a:xfrm>
            <a:off x="5032653" y="2413516"/>
            <a:ext cx="4564975" cy="4564975"/>
          </a:xfrm>
          <a:prstGeom prst="rect">
            <a:avLst/>
          </a:prstGeom>
        </p:spPr>
      </p:pic>
      <p:sp>
        <p:nvSpPr>
          <p:cNvPr id="13" name="Text 9"/>
          <p:cNvSpPr/>
          <p:nvPr/>
        </p:nvSpPr>
        <p:spPr>
          <a:xfrm>
            <a:off x="7944326" y="3100149"/>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CFD0D8"/>
                </a:solidFill>
                <a:latin typeface="Instrument Sans Semi Bold" pitchFamily="34" charset="0"/>
                <a:ea typeface="Instrument Sans Semi Bold" pitchFamily="34" charset="-122"/>
                <a:cs typeface="Instrument Sans Semi Bold" pitchFamily="34" charset="-120"/>
              </a:rPr>
              <a:t>2</a:t>
            </a:r>
            <a:endParaRPr lang="en-US" sz="2650" dirty="0"/>
          </a:p>
        </p:txBody>
      </p:sp>
      <p:sp>
        <p:nvSpPr>
          <p:cNvPr id="14" name="Text 10"/>
          <p:cNvSpPr/>
          <p:nvPr/>
        </p:nvSpPr>
        <p:spPr>
          <a:xfrm>
            <a:off x="9937790" y="473011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Manual Review</a:t>
            </a:r>
            <a:endParaRPr lang="en-US" sz="2200" dirty="0"/>
          </a:p>
        </p:txBody>
      </p:sp>
      <p:sp>
        <p:nvSpPr>
          <p:cNvPr id="15" name="Text 11"/>
          <p:cNvSpPr/>
          <p:nvPr/>
        </p:nvSpPr>
        <p:spPr>
          <a:xfrm>
            <a:off x="9937790" y="5220533"/>
            <a:ext cx="3898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Flag sensitive or ambiguous cases</a:t>
            </a:r>
            <a:endParaRPr lang="en-US" sz="1750" dirty="0"/>
          </a:p>
        </p:txBody>
      </p:sp>
      <p:sp>
        <p:nvSpPr>
          <p:cNvPr id="16" name="Text 12"/>
          <p:cNvSpPr/>
          <p:nvPr/>
        </p:nvSpPr>
        <p:spPr>
          <a:xfrm>
            <a:off x="9937790" y="6025634"/>
            <a:ext cx="3898821"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FD0D8"/>
                </a:solidFill>
                <a:latin typeface="Instrument Sans Medium" pitchFamily="34" charset="0"/>
                <a:ea typeface="Instrument Sans Medium" pitchFamily="34" charset="-122"/>
                <a:cs typeface="Instrument Sans Medium" pitchFamily="34" charset="-120"/>
              </a:rPr>
              <a:t>Ensure legal and cadastral accuracy</a:t>
            </a:r>
            <a:endParaRPr lang="en-US" sz="1750" dirty="0"/>
          </a:p>
        </p:txBody>
      </p:sp>
      <p:pic>
        <p:nvPicPr>
          <p:cNvPr id="17" name="Image 2" descr="preencoded.png"/>
          <p:cNvPicPr>
            <a:picLocks noChangeAspect="1"/>
          </p:cNvPicPr>
          <p:nvPr/>
        </p:nvPicPr>
        <p:blipFill>
          <a:blip r:embed="rId5"/>
          <a:stretch>
            <a:fillRect/>
          </a:stretch>
        </p:blipFill>
        <p:spPr>
          <a:xfrm>
            <a:off x="5032653" y="2413516"/>
            <a:ext cx="4564975" cy="4564975"/>
          </a:xfrm>
          <a:prstGeom prst="rect">
            <a:avLst/>
          </a:prstGeom>
        </p:spPr>
      </p:pic>
      <p:sp>
        <p:nvSpPr>
          <p:cNvPr id="18" name="Text 13"/>
          <p:cNvSpPr/>
          <p:nvPr/>
        </p:nvSpPr>
        <p:spPr>
          <a:xfrm>
            <a:off x="7944326" y="5867400"/>
            <a:ext cx="339328" cy="424220"/>
          </a:xfrm>
          <a:prstGeom prst="rect">
            <a:avLst/>
          </a:prstGeom>
          <a:noFill/>
          <a:ln/>
        </p:spPr>
        <p:txBody>
          <a:bodyPr wrap="none" lIns="0" tIns="0" rIns="0" bIns="0" rtlCol="0" anchor="t"/>
          <a:lstStyle/>
          <a:p>
            <a:pPr marL="0" indent="0" algn="l">
              <a:lnSpc>
                <a:spcPts val="4250"/>
              </a:lnSpc>
              <a:buNone/>
            </a:pPr>
            <a:r>
              <a:rPr lang="en-US" sz="2650" dirty="0">
                <a:solidFill>
                  <a:srgbClr val="CFD0D8"/>
                </a:solidFill>
                <a:latin typeface="Instrument Sans Semi Bold" pitchFamily="34" charset="0"/>
                <a:ea typeface="Instrument Sans Semi Bold" pitchFamily="34" charset="-122"/>
                <a:cs typeface="Instrument Sans Semi Bold" pitchFamily="34" charset="-120"/>
              </a:rPr>
              <a:t>3</a:t>
            </a:r>
            <a:endParaRPr lang="en-US" sz="2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00896" y="617577"/>
            <a:ext cx="7625834" cy="447318"/>
          </a:xfrm>
          <a:prstGeom prst="rect">
            <a:avLst/>
          </a:prstGeom>
          <a:noFill/>
          <a:ln/>
        </p:spPr>
        <p:txBody>
          <a:bodyPr wrap="none" lIns="0" tIns="0" rIns="0" bIns="0" rtlCol="0" anchor="t"/>
          <a:lstStyle/>
          <a:p>
            <a:pPr marL="0" indent="0" algn="l">
              <a:lnSpc>
                <a:spcPts val="3500"/>
              </a:lnSpc>
              <a:buNone/>
            </a:pPr>
            <a:r>
              <a:rPr lang="en-US" sz="2800" dirty="0">
                <a:solidFill>
                  <a:srgbClr val="CBCCCE"/>
                </a:solidFill>
                <a:latin typeface="Instrument Sans Semi Bold" pitchFamily="34" charset="0"/>
                <a:ea typeface="Instrument Sans Semi Bold" pitchFamily="34" charset="-122"/>
                <a:cs typeface="Instrument Sans Semi Bold" pitchFamily="34" charset="-120"/>
              </a:rPr>
              <a:t>Results: Error Detection and Correction Rates</a:t>
            </a:r>
            <a:endParaRPr lang="en-US" sz="2800" dirty="0"/>
          </a:p>
        </p:txBody>
      </p:sp>
      <p:sp>
        <p:nvSpPr>
          <p:cNvPr id="4" name="Text 1"/>
          <p:cNvSpPr/>
          <p:nvPr/>
        </p:nvSpPr>
        <p:spPr>
          <a:xfrm>
            <a:off x="500896" y="1351121"/>
            <a:ext cx="8142208" cy="472321"/>
          </a:xfrm>
          <a:prstGeom prst="rect">
            <a:avLst/>
          </a:prstGeom>
          <a:noFill/>
          <a:ln/>
        </p:spPr>
        <p:txBody>
          <a:bodyPr wrap="none" lIns="0" tIns="0" rIns="0" bIns="0" rtlCol="0" anchor="t"/>
          <a:lstStyle/>
          <a:p>
            <a:pPr marL="0" indent="0" algn="ctr">
              <a:lnSpc>
                <a:spcPts val="3700"/>
              </a:lnSpc>
              <a:buNone/>
            </a:pPr>
            <a:r>
              <a:rPr lang="en-US" sz="3700" dirty="0">
                <a:solidFill>
                  <a:srgbClr val="CFD0D8"/>
                </a:solidFill>
                <a:latin typeface="Instrument Sans Semi Bold" pitchFamily="34" charset="0"/>
                <a:ea typeface="Instrument Sans Semi Bold" pitchFamily="34" charset="-122"/>
                <a:cs typeface="Instrument Sans Semi Bold" pitchFamily="34" charset="-120"/>
              </a:rPr>
              <a:t>134</a:t>
            </a:r>
            <a:endParaRPr lang="en-US" sz="3700" dirty="0"/>
          </a:p>
        </p:txBody>
      </p:sp>
      <p:sp>
        <p:nvSpPr>
          <p:cNvPr id="5" name="Text 2"/>
          <p:cNvSpPr/>
          <p:nvPr/>
        </p:nvSpPr>
        <p:spPr>
          <a:xfrm>
            <a:off x="3677364" y="2002274"/>
            <a:ext cx="1789152" cy="223599"/>
          </a:xfrm>
          <a:prstGeom prst="rect">
            <a:avLst/>
          </a:prstGeom>
          <a:noFill/>
          <a:ln/>
        </p:spPr>
        <p:txBody>
          <a:bodyPr wrap="none" lIns="0" tIns="0" rIns="0" bIns="0" rtlCol="0" anchor="t"/>
          <a:lstStyle/>
          <a:p>
            <a:pPr marL="0" indent="0" algn="ctr">
              <a:lnSpc>
                <a:spcPts val="1750"/>
              </a:lnSpc>
              <a:buNone/>
            </a:pPr>
            <a:r>
              <a:rPr lang="en-US" sz="1400" dirty="0">
                <a:solidFill>
                  <a:srgbClr val="CFD0D8"/>
                </a:solidFill>
                <a:latin typeface="Instrument Sans Semi Bold" pitchFamily="34" charset="0"/>
                <a:ea typeface="Instrument Sans Semi Bold" pitchFamily="34" charset="-122"/>
                <a:cs typeface="Instrument Sans Semi Bold" pitchFamily="34" charset="-120"/>
              </a:rPr>
              <a:t>Dangle Errors</a:t>
            </a:r>
            <a:endParaRPr lang="en-US" sz="1400" dirty="0"/>
          </a:p>
        </p:txBody>
      </p:sp>
      <p:sp>
        <p:nvSpPr>
          <p:cNvPr id="6" name="Text 3"/>
          <p:cNvSpPr/>
          <p:nvPr/>
        </p:nvSpPr>
        <p:spPr>
          <a:xfrm>
            <a:off x="500896" y="2311718"/>
            <a:ext cx="8142208" cy="228957"/>
          </a:xfrm>
          <a:prstGeom prst="rect">
            <a:avLst/>
          </a:prstGeom>
          <a:noFill/>
          <a:ln/>
        </p:spPr>
        <p:txBody>
          <a:bodyPr wrap="none" lIns="0" tIns="0" rIns="0" bIns="0" rtlCol="0" anchor="t"/>
          <a:lstStyle/>
          <a:p>
            <a:pPr marL="0" indent="0" algn="ctr">
              <a:lnSpc>
                <a:spcPts val="1800"/>
              </a:lnSpc>
              <a:buNone/>
            </a:pPr>
            <a:r>
              <a:rPr lang="en-US" sz="1100" dirty="0">
                <a:solidFill>
                  <a:srgbClr val="CFD0D8"/>
                </a:solidFill>
                <a:latin typeface="Instrument Sans Medium" pitchFamily="34" charset="0"/>
                <a:ea typeface="Instrument Sans Medium" pitchFamily="34" charset="-122"/>
                <a:cs typeface="Instrument Sans Medium" pitchFamily="34" charset="-120"/>
              </a:rPr>
              <a:t>129 corrected automatically, 5 required manual review.</a:t>
            </a:r>
            <a:endParaRPr lang="en-US" sz="1100" dirty="0"/>
          </a:p>
        </p:txBody>
      </p:sp>
      <p:sp>
        <p:nvSpPr>
          <p:cNvPr id="7" name="Text 4"/>
          <p:cNvSpPr/>
          <p:nvPr/>
        </p:nvSpPr>
        <p:spPr>
          <a:xfrm>
            <a:off x="500896" y="3041571"/>
            <a:ext cx="8142208" cy="472321"/>
          </a:xfrm>
          <a:prstGeom prst="rect">
            <a:avLst/>
          </a:prstGeom>
          <a:noFill/>
          <a:ln/>
        </p:spPr>
        <p:txBody>
          <a:bodyPr wrap="none" lIns="0" tIns="0" rIns="0" bIns="0" rtlCol="0" anchor="t"/>
          <a:lstStyle/>
          <a:p>
            <a:pPr marL="0" indent="0" algn="ctr">
              <a:lnSpc>
                <a:spcPts val="3700"/>
              </a:lnSpc>
              <a:buNone/>
            </a:pPr>
            <a:r>
              <a:rPr lang="en-US" sz="3700" dirty="0">
                <a:solidFill>
                  <a:srgbClr val="CFD0D8"/>
                </a:solidFill>
                <a:latin typeface="Instrument Sans Semi Bold" pitchFamily="34" charset="0"/>
                <a:ea typeface="Instrument Sans Semi Bold" pitchFamily="34" charset="-122"/>
                <a:cs typeface="Instrument Sans Semi Bold" pitchFamily="34" charset="-120"/>
              </a:rPr>
              <a:t>87</a:t>
            </a:r>
            <a:endParaRPr lang="en-US" sz="3700" dirty="0"/>
          </a:p>
        </p:txBody>
      </p:sp>
      <p:sp>
        <p:nvSpPr>
          <p:cNvPr id="8" name="Text 5"/>
          <p:cNvSpPr/>
          <p:nvPr/>
        </p:nvSpPr>
        <p:spPr>
          <a:xfrm>
            <a:off x="3677364" y="3692723"/>
            <a:ext cx="1789152" cy="223599"/>
          </a:xfrm>
          <a:prstGeom prst="rect">
            <a:avLst/>
          </a:prstGeom>
          <a:noFill/>
          <a:ln/>
        </p:spPr>
        <p:txBody>
          <a:bodyPr wrap="none" lIns="0" tIns="0" rIns="0" bIns="0" rtlCol="0" anchor="t"/>
          <a:lstStyle/>
          <a:p>
            <a:pPr marL="0" indent="0" algn="ctr">
              <a:lnSpc>
                <a:spcPts val="1750"/>
              </a:lnSpc>
              <a:buNone/>
            </a:pPr>
            <a:r>
              <a:rPr lang="en-US" sz="1400" dirty="0">
                <a:solidFill>
                  <a:srgbClr val="CFD0D8"/>
                </a:solidFill>
                <a:latin typeface="Instrument Sans Semi Bold" pitchFamily="34" charset="0"/>
                <a:ea typeface="Instrument Sans Semi Bold" pitchFamily="34" charset="-122"/>
                <a:cs typeface="Instrument Sans Semi Bold" pitchFamily="34" charset="-120"/>
              </a:rPr>
              <a:t>Overshoots</a:t>
            </a:r>
            <a:endParaRPr lang="en-US" sz="1400" dirty="0"/>
          </a:p>
        </p:txBody>
      </p:sp>
      <p:sp>
        <p:nvSpPr>
          <p:cNvPr id="9" name="Text 6"/>
          <p:cNvSpPr/>
          <p:nvPr/>
        </p:nvSpPr>
        <p:spPr>
          <a:xfrm>
            <a:off x="500896" y="4002167"/>
            <a:ext cx="8142208" cy="228957"/>
          </a:xfrm>
          <a:prstGeom prst="rect">
            <a:avLst/>
          </a:prstGeom>
          <a:noFill/>
          <a:ln/>
        </p:spPr>
        <p:txBody>
          <a:bodyPr wrap="none" lIns="0" tIns="0" rIns="0" bIns="0" rtlCol="0" anchor="t"/>
          <a:lstStyle/>
          <a:p>
            <a:pPr marL="0" indent="0" algn="ctr">
              <a:lnSpc>
                <a:spcPts val="1800"/>
              </a:lnSpc>
              <a:buNone/>
            </a:pPr>
            <a:r>
              <a:rPr lang="en-US" sz="1100" dirty="0">
                <a:solidFill>
                  <a:srgbClr val="CFD0D8"/>
                </a:solidFill>
                <a:latin typeface="Instrument Sans Medium" pitchFamily="34" charset="0"/>
                <a:ea typeface="Instrument Sans Medium" pitchFamily="34" charset="-122"/>
                <a:cs typeface="Instrument Sans Medium" pitchFamily="34" charset="-120"/>
              </a:rPr>
              <a:t>85 fixed automatically, 2 left for review.</a:t>
            </a:r>
            <a:endParaRPr lang="en-US" sz="1100" dirty="0"/>
          </a:p>
        </p:txBody>
      </p:sp>
      <p:sp>
        <p:nvSpPr>
          <p:cNvPr id="10" name="Text 7"/>
          <p:cNvSpPr/>
          <p:nvPr/>
        </p:nvSpPr>
        <p:spPr>
          <a:xfrm>
            <a:off x="500896" y="4732020"/>
            <a:ext cx="8142208" cy="472321"/>
          </a:xfrm>
          <a:prstGeom prst="rect">
            <a:avLst/>
          </a:prstGeom>
          <a:noFill/>
          <a:ln/>
        </p:spPr>
        <p:txBody>
          <a:bodyPr wrap="none" lIns="0" tIns="0" rIns="0" bIns="0" rtlCol="0" anchor="t"/>
          <a:lstStyle/>
          <a:p>
            <a:pPr marL="0" indent="0" algn="ctr">
              <a:lnSpc>
                <a:spcPts val="3700"/>
              </a:lnSpc>
              <a:buNone/>
            </a:pPr>
            <a:r>
              <a:rPr lang="en-US" sz="3700" dirty="0">
                <a:solidFill>
                  <a:srgbClr val="CFD0D8"/>
                </a:solidFill>
                <a:latin typeface="Instrument Sans Semi Bold" pitchFamily="34" charset="0"/>
                <a:ea typeface="Instrument Sans Semi Bold" pitchFamily="34" charset="-122"/>
                <a:cs typeface="Instrument Sans Semi Bold" pitchFamily="34" charset="-120"/>
              </a:rPr>
              <a:t>61</a:t>
            </a:r>
            <a:endParaRPr lang="en-US" sz="3700" dirty="0"/>
          </a:p>
        </p:txBody>
      </p:sp>
      <p:sp>
        <p:nvSpPr>
          <p:cNvPr id="11" name="Text 8"/>
          <p:cNvSpPr/>
          <p:nvPr/>
        </p:nvSpPr>
        <p:spPr>
          <a:xfrm>
            <a:off x="3677364" y="5383173"/>
            <a:ext cx="1789152" cy="223599"/>
          </a:xfrm>
          <a:prstGeom prst="rect">
            <a:avLst/>
          </a:prstGeom>
          <a:noFill/>
          <a:ln/>
        </p:spPr>
        <p:txBody>
          <a:bodyPr wrap="none" lIns="0" tIns="0" rIns="0" bIns="0" rtlCol="0" anchor="t"/>
          <a:lstStyle/>
          <a:p>
            <a:pPr marL="0" indent="0" algn="ctr">
              <a:lnSpc>
                <a:spcPts val="1750"/>
              </a:lnSpc>
              <a:buNone/>
            </a:pPr>
            <a:r>
              <a:rPr lang="en-US" sz="1400" dirty="0">
                <a:solidFill>
                  <a:srgbClr val="CFD0D8"/>
                </a:solidFill>
                <a:latin typeface="Instrument Sans Semi Bold" pitchFamily="34" charset="0"/>
                <a:ea typeface="Instrument Sans Semi Bold" pitchFamily="34" charset="-122"/>
                <a:cs typeface="Instrument Sans Semi Bold" pitchFamily="34" charset="-120"/>
              </a:rPr>
              <a:t>Sliver Polygons</a:t>
            </a:r>
            <a:endParaRPr lang="en-US" sz="1400" dirty="0"/>
          </a:p>
        </p:txBody>
      </p:sp>
      <p:sp>
        <p:nvSpPr>
          <p:cNvPr id="12" name="Text 9"/>
          <p:cNvSpPr/>
          <p:nvPr/>
        </p:nvSpPr>
        <p:spPr>
          <a:xfrm>
            <a:off x="500896" y="5692616"/>
            <a:ext cx="8142208" cy="228957"/>
          </a:xfrm>
          <a:prstGeom prst="rect">
            <a:avLst/>
          </a:prstGeom>
          <a:noFill/>
          <a:ln/>
        </p:spPr>
        <p:txBody>
          <a:bodyPr wrap="none" lIns="0" tIns="0" rIns="0" bIns="0" rtlCol="0" anchor="t"/>
          <a:lstStyle/>
          <a:p>
            <a:pPr marL="0" indent="0" algn="ctr">
              <a:lnSpc>
                <a:spcPts val="1800"/>
              </a:lnSpc>
              <a:buNone/>
            </a:pPr>
            <a:r>
              <a:rPr lang="en-US" sz="1100" dirty="0">
                <a:solidFill>
                  <a:srgbClr val="CFD0D8"/>
                </a:solidFill>
                <a:latin typeface="Instrument Sans Medium" pitchFamily="34" charset="0"/>
                <a:ea typeface="Instrument Sans Medium" pitchFamily="34" charset="-122"/>
                <a:cs typeface="Instrument Sans Medium" pitchFamily="34" charset="-120"/>
              </a:rPr>
              <a:t>All 61 corrected automatically.</a:t>
            </a:r>
            <a:endParaRPr lang="en-US" sz="1100" dirty="0"/>
          </a:p>
        </p:txBody>
      </p:sp>
      <p:sp>
        <p:nvSpPr>
          <p:cNvPr id="13" name="Text 10"/>
          <p:cNvSpPr/>
          <p:nvPr/>
        </p:nvSpPr>
        <p:spPr>
          <a:xfrm>
            <a:off x="500896" y="6422469"/>
            <a:ext cx="8142208" cy="472321"/>
          </a:xfrm>
          <a:prstGeom prst="rect">
            <a:avLst/>
          </a:prstGeom>
          <a:noFill/>
          <a:ln/>
        </p:spPr>
        <p:txBody>
          <a:bodyPr wrap="none" lIns="0" tIns="0" rIns="0" bIns="0" rtlCol="0" anchor="t"/>
          <a:lstStyle/>
          <a:p>
            <a:pPr marL="0" indent="0" algn="ctr">
              <a:lnSpc>
                <a:spcPts val="3700"/>
              </a:lnSpc>
              <a:buNone/>
            </a:pPr>
            <a:r>
              <a:rPr lang="en-US" sz="3700" dirty="0">
                <a:solidFill>
                  <a:srgbClr val="CFD0D8"/>
                </a:solidFill>
                <a:latin typeface="Instrument Sans Semi Bold" pitchFamily="34" charset="0"/>
                <a:ea typeface="Instrument Sans Semi Bold" pitchFamily="34" charset="-122"/>
                <a:cs typeface="Instrument Sans Semi Bold" pitchFamily="34" charset="-120"/>
              </a:rPr>
              <a:t>95%</a:t>
            </a:r>
            <a:endParaRPr lang="en-US" sz="3700" dirty="0"/>
          </a:p>
        </p:txBody>
      </p:sp>
      <p:sp>
        <p:nvSpPr>
          <p:cNvPr id="14" name="Text 11"/>
          <p:cNvSpPr/>
          <p:nvPr/>
        </p:nvSpPr>
        <p:spPr>
          <a:xfrm>
            <a:off x="3677364" y="7073622"/>
            <a:ext cx="1789152" cy="223599"/>
          </a:xfrm>
          <a:prstGeom prst="rect">
            <a:avLst/>
          </a:prstGeom>
          <a:noFill/>
          <a:ln/>
        </p:spPr>
        <p:txBody>
          <a:bodyPr wrap="none" lIns="0" tIns="0" rIns="0" bIns="0" rtlCol="0" anchor="t"/>
          <a:lstStyle/>
          <a:p>
            <a:pPr marL="0" indent="0" algn="ctr">
              <a:lnSpc>
                <a:spcPts val="1750"/>
              </a:lnSpc>
              <a:buNone/>
            </a:pPr>
            <a:r>
              <a:rPr lang="en-US" sz="1400" dirty="0">
                <a:solidFill>
                  <a:srgbClr val="CFD0D8"/>
                </a:solidFill>
                <a:latin typeface="Instrument Sans Semi Bold" pitchFamily="34" charset="0"/>
                <a:ea typeface="Instrument Sans Semi Bold" pitchFamily="34" charset="-122"/>
                <a:cs typeface="Instrument Sans Semi Bold" pitchFamily="34" charset="-120"/>
              </a:rPr>
              <a:t>Overall Success</a:t>
            </a:r>
            <a:endParaRPr lang="en-US" sz="1400" dirty="0"/>
          </a:p>
        </p:txBody>
      </p:sp>
      <p:sp>
        <p:nvSpPr>
          <p:cNvPr id="15" name="Text 12"/>
          <p:cNvSpPr/>
          <p:nvPr/>
        </p:nvSpPr>
        <p:spPr>
          <a:xfrm>
            <a:off x="500896" y="7383066"/>
            <a:ext cx="8142208" cy="228957"/>
          </a:xfrm>
          <a:prstGeom prst="rect">
            <a:avLst/>
          </a:prstGeom>
          <a:noFill/>
          <a:ln/>
        </p:spPr>
        <p:txBody>
          <a:bodyPr wrap="none" lIns="0" tIns="0" rIns="0" bIns="0" rtlCol="0" anchor="t"/>
          <a:lstStyle/>
          <a:p>
            <a:pPr marL="0" indent="0" algn="ctr">
              <a:lnSpc>
                <a:spcPts val="1800"/>
              </a:lnSpc>
              <a:buNone/>
            </a:pPr>
            <a:r>
              <a:rPr lang="en-US" sz="1100" dirty="0">
                <a:solidFill>
                  <a:srgbClr val="CFD0D8"/>
                </a:solidFill>
                <a:latin typeface="Instrument Sans Medium" pitchFamily="34" charset="0"/>
                <a:ea typeface="Instrument Sans Medium" pitchFamily="34" charset="-122"/>
                <a:cs typeface="Instrument Sans Medium" pitchFamily="34" charset="-120"/>
              </a:rPr>
              <a:t>Over 95% of errors resolved automatically; less than 5% required human intervention.</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510308"/>
            <a:ext cx="11675745" cy="708779"/>
          </a:xfrm>
          <a:prstGeom prst="rect">
            <a:avLst/>
          </a:prstGeom>
          <a:noFill/>
          <a:ln/>
        </p:spPr>
        <p:txBody>
          <a:bodyPr wrap="none" lIns="0" tIns="0" rIns="0" bIns="0" rtlCol="0" anchor="t"/>
          <a:lstStyle/>
          <a:p>
            <a:pPr marL="0" indent="0" algn="l">
              <a:lnSpc>
                <a:spcPts val="5550"/>
              </a:lnSpc>
              <a:buNone/>
            </a:pPr>
            <a:r>
              <a:rPr lang="en-US" sz="4450" dirty="0">
                <a:solidFill>
                  <a:srgbClr val="CBCCCE"/>
                </a:solidFill>
                <a:latin typeface="Instrument Sans Semi Bold" pitchFamily="34" charset="0"/>
                <a:ea typeface="Instrument Sans Semi Bold" pitchFamily="34" charset="-122"/>
                <a:cs typeface="Instrument Sans Semi Bold" pitchFamily="34" charset="-120"/>
              </a:rPr>
              <a:t>Visualizing Common Errors and Corrections</a:t>
            </a:r>
            <a:endParaRPr lang="en-US" sz="4450" dirty="0"/>
          </a:p>
        </p:txBody>
      </p:sp>
      <p:pic>
        <p:nvPicPr>
          <p:cNvPr id="3" name="Image 0" descr="preencoded.png"/>
          <p:cNvPicPr>
            <a:picLocks noChangeAspect="1"/>
          </p:cNvPicPr>
          <p:nvPr/>
        </p:nvPicPr>
        <p:blipFill>
          <a:blip r:embed="rId3"/>
          <a:stretch>
            <a:fillRect/>
          </a:stretch>
        </p:blipFill>
        <p:spPr>
          <a:xfrm>
            <a:off x="793790" y="2672715"/>
            <a:ext cx="4120753" cy="2546747"/>
          </a:xfrm>
          <a:prstGeom prst="rect">
            <a:avLst/>
          </a:prstGeom>
        </p:spPr>
      </p:pic>
      <p:sp>
        <p:nvSpPr>
          <p:cNvPr id="4" name="Text 1"/>
          <p:cNvSpPr/>
          <p:nvPr/>
        </p:nvSpPr>
        <p:spPr>
          <a:xfrm>
            <a:off x="793790" y="5502950"/>
            <a:ext cx="3187422"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Dangle Error Correction</a:t>
            </a:r>
            <a:endParaRPr lang="en-US" sz="2200" dirty="0"/>
          </a:p>
        </p:txBody>
      </p:sp>
      <p:sp>
        <p:nvSpPr>
          <p:cNvPr id="5" name="Text 2"/>
          <p:cNvSpPr/>
          <p:nvPr/>
        </p:nvSpPr>
        <p:spPr>
          <a:xfrm>
            <a:off x="793790" y="5993368"/>
            <a:ext cx="4120753"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Loose line ends are connected or removed to restore topology.</a:t>
            </a:r>
            <a:endParaRPr lang="en-US" sz="1750" dirty="0"/>
          </a:p>
        </p:txBody>
      </p:sp>
      <p:pic>
        <p:nvPicPr>
          <p:cNvPr id="6" name="Image 1" descr="preencoded.png"/>
          <p:cNvPicPr>
            <a:picLocks noChangeAspect="1"/>
          </p:cNvPicPr>
          <p:nvPr/>
        </p:nvPicPr>
        <p:blipFill>
          <a:blip r:embed="rId4"/>
          <a:stretch>
            <a:fillRect/>
          </a:stretch>
        </p:blipFill>
        <p:spPr>
          <a:xfrm>
            <a:off x="5254704" y="2672715"/>
            <a:ext cx="4120872" cy="2546866"/>
          </a:xfrm>
          <a:prstGeom prst="rect">
            <a:avLst/>
          </a:prstGeom>
        </p:spPr>
      </p:pic>
      <p:sp>
        <p:nvSpPr>
          <p:cNvPr id="7" name="Text 3"/>
          <p:cNvSpPr/>
          <p:nvPr/>
        </p:nvSpPr>
        <p:spPr>
          <a:xfrm>
            <a:off x="5254704" y="5503069"/>
            <a:ext cx="3848219"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Intersection Error Correction</a:t>
            </a:r>
            <a:endParaRPr lang="en-US" sz="2200" dirty="0"/>
          </a:p>
        </p:txBody>
      </p:sp>
      <p:sp>
        <p:nvSpPr>
          <p:cNvPr id="8" name="Text 4"/>
          <p:cNvSpPr/>
          <p:nvPr/>
        </p:nvSpPr>
        <p:spPr>
          <a:xfrm>
            <a:off x="5254704" y="5993487"/>
            <a:ext cx="4120872"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Intersections are fixed by inserting shared nodes at crossing points.</a:t>
            </a:r>
            <a:endParaRPr lang="en-US" sz="1750" dirty="0"/>
          </a:p>
        </p:txBody>
      </p:sp>
      <p:pic>
        <p:nvPicPr>
          <p:cNvPr id="9" name="Image 2" descr="preencoded.png"/>
          <p:cNvPicPr>
            <a:picLocks noChangeAspect="1"/>
          </p:cNvPicPr>
          <p:nvPr/>
        </p:nvPicPr>
        <p:blipFill>
          <a:blip r:embed="rId5"/>
          <a:stretch>
            <a:fillRect/>
          </a:stretch>
        </p:blipFill>
        <p:spPr>
          <a:xfrm>
            <a:off x="9715738" y="2672715"/>
            <a:ext cx="4120753" cy="2546747"/>
          </a:xfrm>
          <a:prstGeom prst="rect">
            <a:avLst/>
          </a:prstGeom>
        </p:spPr>
      </p:pic>
      <p:sp>
        <p:nvSpPr>
          <p:cNvPr id="10" name="Text 5"/>
          <p:cNvSpPr/>
          <p:nvPr/>
        </p:nvSpPr>
        <p:spPr>
          <a:xfrm>
            <a:off x="9715738" y="5502950"/>
            <a:ext cx="3446978"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Identifier Error Correction</a:t>
            </a:r>
            <a:endParaRPr lang="en-US" sz="2200" dirty="0"/>
          </a:p>
        </p:txBody>
      </p:sp>
      <p:sp>
        <p:nvSpPr>
          <p:cNvPr id="11" name="Text 6"/>
          <p:cNvSpPr/>
          <p:nvPr/>
        </p:nvSpPr>
        <p:spPr>
          <a:xfrm>
            <a:off x="9715738" y="5993368"/>
            <a:ext cx="4120753"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Duplicate or misplaced identifiers are resolved for accurate data association.</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610320"/>
            <a:ext cx="11018639" cy="708779"/>
          </a:xfrm>
          <a:prstGeom prst="rect">
            <a:avLst/>
          </a:prstGeom>
          <a:noFill/>
          <a:ln/>
        </p:spPr>
        <p:txBody>
          <a:bodyPr wrap="none" lIns="0" tIns="0" rIns="0" bIns="0" rtlCol="0" anchor="t"/>
          <a:lstStyle/>
          <a:p>
            <a:pPr marL="0" indent="0" algn="l">
              <a:lnSpc>
                <a:spcPts val="5550"/>
              </a:lnSpc>
              <a:buNone/>
            </a:pPr>
            <a:r>
              <a:rPr lang="en-US" sz="4450" dirty="0">
                <a:solidFill>
                  <a:srgbClr val="CBCCCE"/>
                </a:solidFill>
                <a:latin typeface="Instrument Sans Semi Bold" pitchFamily="34" charset="0"/>
                <a:ea typeface="Instrument Sans Semi Bold" pitchFamily="34" charset="-122"/>
                <a:cs typeface="Instrument Sans Semi Bold" pitchFamily="34" charset="-120"/>
              </a:rPr>
              <a:t>Discussion: Effectiveness and Limitations</a:t>
            </a:r>
            <a:endParaRPr lang="en-US" sz="4450" dirty="0"/>
          </a:p>
        </p:txBody>
      </p:sp>
      <p:sp>
        <p:nvSpPr>
          <p:cNvPr id="3" name="Shape 1"/>
          <p:cNvSpPr/>
          <p:nvPr/>
        </p:nvSpPr>
        <p:spPr>
          <a:xfrm>
            <a:off x="793790" y="2659261"/>
            <a:ext cx="6408063" cy="1685092"/>
          </a:xfrm>
          <a:prstGeom prst="roundRect">
            <a:avLst>
              <a:gd name="adj" fmla="val 5654"/>
            </a:avLst>
          </a:prstGeom>
          <a:solidFill>
            <a:srgbClr val="3D3D42"/>
          </a:solidFill>
          <a:ln w="7620">
            <a:solidFill>
              <a:srgbClr val="56565B"/>
            </a:solidFill>
            <a:prstDash val="solid"/>
          </a:ln>
        </p:spPr>
      </p:sp>
      <p:sp>
        <p:nvSpPr>
          <p:cNvPr id="4" name="Text 2"/>
          <p:cNvSpPr/>
          <p:nvPr/>
        </p:nvSpPr>
        <p:spPr>
          <a:xfrm>
            <a:off x="1028224" y="28936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High Efficiency</a:t>
            </a:r>
            <a:endParaRPr lang="en-US" sz="2200" dirty="0"/>
          </a:p>
        </p:txBody>
      </p:sp>
      <p:sp>
        <p:nvSpPr>
          <p:cNvPr id="5" name="Text 3"/>
          <p:cNvSpPr/>
          <p:nvPr/>
        </p:nvSpPr>
        <p:spPr>
          <a:xfrm>
            <a:off x="1028224" y="3384113"/>
            <a:ext cx="5939195"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Automatic methods corrected most errors quickly, especially in large datasets like LPIS.</a:t>
            </a:r>
            <a:endParaRPr lang="en-US" sz="1750" dirty="0"/>
          </a:p>
        </p:txBody>
      </p:sp>
      <p:sp>
        <p:nvSpPr>
          <p:cNvPr id="6" name="Shape 4"/>
          <p:cNvSpPr/>
          <p:nvPr/>
        </p:nvSpPr>
        <p:spPr>
          <a:xfrm>
            <a:off x="7428667" y="2659261"/>
            <a:ext cx="6408063" cy="1685092"/>
          </a:xfrm>
          <a:prstGeom prst="roundRect">
            <a:avLst>
              <a:gd name="adj" fmla="val 5654"/>
            </a:avLst>
          </a:prstGeom>
          <a:solidFill>
            <a:srgbClr val="3D3D42"/>
          </a:solidFill>
          <a:ln w="7620">
            <a:solidFill>
              <a:srgbClr val="56565B"/>
            </a:solidFill>
            <a:prstDash val="solid"/>
          </a:ln>
        </p:spPr>
      </p:sp>
      <p:sp>
        <p:nvSpPr>
          <p:cNvPr id="7" name="Text 5"/>
          <p:cNvSpPr/>
          <p:nvPr/>
        </p:nvSpPr>
        <p:spPr>
          <a:xfrm>
            <a:off x="7663101" y="289369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Visual Support</a:t>
            </a:r>
            <a:endParaRPr lang="en-US" sz="2200" dirty="0"/>
          </a:p>
        </p:txBody>
      </p:sp>
      <p:sp>
        <p:nvSpPr>
          <p:cNvPr id="8" name="Text 6"/>
          <p:cNvSpPr/>
          <p:nvPr/>
        </p:nvSpPr>
        <p:spPr>
          <a:xfrm>
            <a:off x="7663101" y="3384113"/>
            <a:ext cx="5939195"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Before-and-after figures provided intuitive understanding and validation of corrections.</a:t>
            </a:r>
            <a:endParaRPr lang="en-US" sz="1750" dirty="0"/>
          </a:p>
        </p:txBody>
      </p:sp>
      <p:sp>
        <p:nvSpPr>
          <p:cNvPr id="9" name="Shape 7"/>
          <p:cNvSpPr/>
          <p:nvPr/>
        </p:nvSpPr>
        <p:spPr>
          <a:xfrm>
            <a:off x="793790" y="4571167"/>
            <a:ext cx="6408063" cy="2047994"/>
          </a:xfrm>
          <a:prstGeom prst="roundRect">
            <a:avLst>
              <a:gd name="adj" fmla="val 4652"/>
            </a:avLst>
          </a:prstGeom>
          <a:solidFill>
            <a:srgbClr val="3D3D42"/>
          </a:solidFill>
          <a:ln w="7620">
            <a:solidFill>
              <a:srgbClr val="56565B"/>
            </a:solidFill>
            <a:prstDash val="solid"/>
          </a:ln>
        </p:spPr>
      </p:sp>
      <p:sp>
        <p:nvSpPr>
          <p:cNvPr id="10" name="Text 8"/>
          <p:cNvSpPr/>
          <p:nvPr/>
        </p:nvSpPr>
        <p:spPr>
          <a:xfrm>
            <a:off x="1028224" y="480560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Limitations</a:t>
            </a:r>
            <a:endParaRPr lang="en-US" sz="2200" dirty="0"/>
          </a:p>
        </p:txBody>
      </p:sp>
      <p:sp>
        <p:nvSpPr>
          <p:cNvPr id="11" name="Text 9"/>
          <p:cNvSpPr/>
          <p:nvPr/>
        </p:nvSpPr>
        <p:spPr>
          <a:xfrm>
            <a:off x="1028224" y="5296019"/>
            <a:ext cx="5939195" cy="1088708"/>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Complex or ambiguous cases, such as merging near features or missing IDs, still require human oversight and careful rule setting.</a:t>
            </a:r>
            <a:endParaRPr lang="en-US" sz="1750" dirty="0"/>
          </a:p>
        </p:txBody>
      </p:sp>
      <p:sp>
        <p:nvSpPr>
          <p:cNvPr id="12" name="Shape 10"/>
          <p:cNvSpPr/>
          <p:nvPr/>
        </p:nvSpPr>
        <p:spPr>
          <a:xfrm>
            <a:off x="7428667" y="4571167"/>
            <a:ext cx="6408063" cy="2047994"/>
          </a:xfrm>
          <a:prstGeom prst="roundRect">
            <a:avLst>
              <a:gd name="adj" fmla="val 4652"/>
            </a:avLst>
          </a:prstGeom>
          <a:solidFill>
            <a:srgbClr val="3D3D42"/>
          </a:solidFill>
          <a:ln w="7620">
            <a:solidFill>
              <a:srgbClr val="56565B"/>
            </a:solidFill>
            <a:prstDash val="solid"/>
          </a:ln>
        </p:spPr>
      </p:sp>
      <p:sp>
        <p:nvSpPr>
          <p:cNvPr id="13" name="Text 11"/>
          <p:cNvSpPr/>
          <p:nvPr/>
        </p:nvSpPr>
        <p:spPr>
          <a:xfrm>
            <a:off x="7663101" y="480560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CFD0D8"/>
                </a:solidFill>
                <a:latin typeface="Instrument Sans Semi Bold" pitchFamily="34" charset="0"/>
                <a:ea typeface="Instrument Sans Semi Bold" pitchFamily="34" charset="-122"/>
                <a:cs typeface="Instrument Sans Semi Bold" pitchFamily="34" charset="-120"/>
              </a:rPr>
              <a:t>Recommendations</a:t>
            </a:r>
            <a:endParaRPr lang="en-US" sz="2200" dirty="0"/>
          </a:p>
        </p:txBody>
      </p:sp>
      <p:sp>
        <p:nvSpPr>
          <p:cNvPr id="14" name="Text 12"/>
          <p:cNvSpPr/>
          <p:nvPr/>
        </p:nvSpPr>
        <p:spPr>
          <a:xfrm>
            <a:off x="7663101" y="5296019"/>
            <a:ext cx="5939195" cy="725805"/>
          </a:xfrm>
          <a:prstGeom prst="rect">
            <a:avLst/>
          </a:prstGeom>
          <a:noFill/>
          <a:ln/>
        </p:spPr>
        <p:txBody>
          <a:bodyPr wrap="square" lIns="0" tIns="0" rIns="0" bIns="0" rtlCol="0" anchor="t"/>
          <a:lstStyle/>
          <a:p>
            <a:pPr marL="0" indent="0" algn="l">
              <a:lnSpc>
                <a:spcPts val="2850"/>
              </a:lnSpc>
              <a:buNone/>
            </a:pPr>
            <a:r>
              <a:rPr lang="en-US" sz="1750" dirty="0">
                <a:solidFill>
                  <a:srgbClr val="CFD0D8"/>
                </a:solidFill>
                <a:latin typeface="Instrument Sans Medium" pitchFamily="34" charset="0"/>
                <a:ea typeface="Instrument Sans Medium" pitchFamily="34" charset="-122"/>
                <a:cs typeface="Instrument Sans Medium" pitchFamily="34" charset="-120"/>
              </a:rPr>
              <a:t>Integrate AI/ML, interactive validation, and dynamic rules for smarter, more adaptive error handling.</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618</Words>
  <Application>Microsoft Office PowerPoint</Application>
  <PresentationFormat>Custom</PresentationFormat>
  <Paragraphs>103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Instrument Sans Medium</vt:lpstr>
      <vt:lpstr>Instrument Sans Semi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LOKESH SAINI</cp:lastModifiedBy>
  <cp:revision>2</cp:revision>
  <dcterms:created xsi:type="dcterms:W3CDTF">2025-04-20T14:47:55Z</dcterms:created>
  <dcterms:modified xsi:type="dcterms:W3CDTF">2025-04-20T15:43:29Z</dcterms:modified>
</cp:coreProperties>
</file>