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HK Grotesk Bold" charset="1" panose="00000800000000000000"/>
      <p:regular r:id="rId16"/>
    </p:embeddedFont>
    <p:embeddedFont>
      <p:font typeface="HK Grotesk" charset="1" panose="00000500000000000000"/>
      <p:regular r:id="rId17"/>
    </p:embeddedFont>
    <p:embeddedFont>
      <p:font typeface="HK Grotesk Light" charset="1" panose="00000400000000000000"/>
      <p:regular r:id="rId18"/>
    </p:embeddedFont>
    <p:embeddedFont>
      <p:font typeface="Alic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17852" y="503596"/>
            <a:ext cx="8138628" cy="9279808"/>
            <a:chOff x="0" y="0"/>
            <a:chExt cx="10851504" cy="1237307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4524" t="0" r="36008" b="0"/>
            <a:stretch>
              <a:fillRect/>
            </a:stretch>
          </p:blipFill>
          <p:spPr>
            <a:xfrm flipH="false" flipV="false">
              <a:off x="0" y="0"/>
              <a:ext cx="10851504" cy="12373078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28700" y="5143500"/>
            <a:ext cx="3070779" cy="764910"/>
            <a:chOff x="0" y="0"/>
            <a:chExt cx="731429" cy="1821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31429" cy="182194"/>
            </a:xfrm>
            <a:custGeom>
              <a:avLst/>
              <a:gdLst/>
              <a:ahLst/>
              <a:cxnLst/>
              <a:rect r="r" b="b" t="t" l="l"/>
              <a:pathLst>
                <a:path h="182194" w="731429">
                  <a:moveTo>
                    <a:pt x="0" y="0"/>
                  </a:moveTo>
                  <a:lnTo>
                    <a:pt x="731429" y="0"/>
                  </a:lnTo>
                  <a:lnTo>
                    <a:pt x="731429" y="182194"/>
                  </a:lnTo>
                  <a:lnTo>
                    <a:pt x="0" y="182194"/>
                  </a:lnTo>
                  <a:close/>
                </a:path>
              </a:pathLst>
            </a:custGeom>
            <a:solidFill>
              <a:srgbClr val="CEFF0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731429" cy="210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1B392C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EMAIL ME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015082"/>
            <a:ext cx="7219592" cy="1642680"/>
            <a:chOff x="0" y="0"/>
            <a:chExt cx="9626123" cy="219024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4300"/>
              <a:ext cx="9626123" cy="11113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60"/>
                </a:lnSpc>
              </a:pPr>
              <a:r>
                <a:rPr lang="en-US" sz="6060">
                  <a:solidFill>
                    <a:srgbClr val="1B392C"/>
                  </a:solidFill>
                  <a:latin typeface="HK Grotesk"/>
                  <a:ea typeface="HK Grotesk"/>
                  <a:cs typeface="HK Grotesk"/>
                  <a:sym typeface="HK Grotesk"/>
                </a:rPr>
                <a:t>Hi, I'm Lokesh S.v 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636110"/>
              <a:ext cx="8312792" cy="5541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02"/>
                </a:lnSpc>
                <a:spcBef>
                  <a:spcPct val="0"/>
                </a:spcBef>
              </a:pPr>
              <a:r>
                <a:rPr lang="en-US" sz="2820">
                  <a:solidFill>
                    <a:srgbClr val="1B392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Full Stack Developer 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73496" y="244932"/>
            <a:ext cx="11546637" cy="9454172"/>
            <a:chOff x="0" y="0"/>
            <a:chExt cx="15395516" cy="1260556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9238" t="0" r="9238" b="0"/>
            <a:stretch>
              <a:fillRect/>
            </a:stretch>
          </p:blipFill>
          <p:spPr>
            <a:xfrm flipH="false" flipV="false">
              <a:off x="0" y="0"/>
              <a:ext cx="15395516" cy="12605563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941137" y="7309898"/>
            <a:ext cx="380568" cy="380568"/>
          </a:xfrm>
          <a:custGeom>
            <a:avLst/>
            <a:gdLst/>
            <a:ahLst/>
            <a:cxnLst/>
            <a:rect r="r" b="b" t="t" l="l"/>
            <a:pathLst>
              <a:path h="380568" w="380568">
                <a:moveTo>
                  <a:pt x="0" y="0"/>
                </a:moveTo>
                <a:lnTo>
                  <a:pt x="380568" y="0"/>
                </a:lnTo>
                <a:lnTo>
                  <a:pt x="380568" y="380569"/>
                </a:lnTo>
                <a:lnTo>
                  <a:pt x="0" y="3805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790507"/>
            <a:ext cx="4831326" cy="26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1"/>
              </a:lnSpc>
            </a:pPr>
            <a:r>
              <a:rPr lang="en-US" b="true" sz="207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SOCIAL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204597"/>
            <a:ext cx="5092627" cy="841841"/>
            <a:chOff x="0" y="0"/>
            <a:chExt cx="6790170" cy="112245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558946"/>
              <a:ext cx="6790170" cy="5635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3"/>
                </a:lnSpc>
                <a:spcBef>
                  <a:spcPct val="0"/>
                </a:spcBef>
              </a:pPr>
              <a:r>
                <a:rPr lang="en-US" sz="2495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+91 7810081636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8100"/>
              <a:ext cx="6790170" cy="392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83"/>
                </a:lnSpc>
              </a:pPr>
              <a:r>
                <a:rPr lang="en-US" b="true" sz="2183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PHONE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5502732"/>
            <a:ext cx="4831326" cy="798646"/>
            <a:chOff x="0" y="0"/>
            <a:chExt cx="6441768" cy="106486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35882"/>
              <a:ext cx="6441768" cy="5289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51"/>
                </a:lnSpc>
                <a:spcBef>
                  <a:spcPct val="0"/>
                </a:spcBef>
              </a:pPr>
              <a:r>
                <a:rPr lang="en-US" sz="2367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svalokesh.gmail</a:t>
              </a:r>
              <a:r>
                <a:rPr lang="en-US" sz="2367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.com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8100"/>
              <a:ext cx="6441768" cy="3703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71"/>
                </a:lnSpc>
              </a:pPr>
              <a:r>
                <a:rPr lang="en-US" b="true" sz="2071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EMAIL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6902" y="1804892"/>
            <a:ext cx="9708851" cy="1364657"/>
            <a:chOff x="0" y="0"/>
            <a:chExt cx="12945135" cy="181954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85725"/>
              <a:ext cx="7118293" cy="9010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56"/>
                </a:lnSpc>
              </a:pPr>
              <a:r>
                <a:rPr lang="en-US" sz="4856">
                  <a:solidFill>
                    <a:srgbClr val="1B392C"/>
                  </a:solidFill>
                  <a:latin typeface="HK Grotesk"/>
                  <a:ea typeface="HK Grotesk"/>
                  <a:cs typeface="HK Grotesk"/>
                  <a:sym typeface="HK Grotesk"/>
                </a:rPr>
                <a:t>Grow with me.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348198"/>
              <a:ext cx="12945135" cy="471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1"/>
                </a:lnSpc>
                <a:spcBef>
                  <a:spcPct val="0"/>
                </a:spcBef>
              </a:pPr>
              <a:r>
                <a:rPr lang="en-US" sz="2158" spc="-64">
                  <a:solidFill>
                    <a:srgbClr val="1B392C"/>
                  </a:solidFill>
                  <a:latin typeface="HK Grotesk"/>
                  <a:ea typeface="HK Grotesk"/>
                  <a:cs typeface="HK Grotesk"/>
                  <a:sym typeface="HK Grotesk"/>
                </a:rPr>
                <a:t>Let's improve your processes together.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90001" y="7309898"/>
            <a:ext cx="383338" cy="383338"/>
          </a:xfrm>
          <a:custGeom>
            <a:avLst/>
            <a:gdLst/>
            <a:ahLst/>
            <a:cxnLst/>
            <a:rect r="r" b="b" t="t" l="l"/>
            <a:pathLst>
              <a:path h="383338" w="383338">
                <a:moveTo>
                  <a:pt x="0" y="0"/>
                </a:moveTo>
                <a:lnTo>
                  <a:pt x="383338" y="0"/>
                </a:lnTo>
                <a:lnTo>
                  <a:pt x="383338" y="383338"/>
                </a:lnTo>
                <a:lnTo>
                  <a:pt x="0" y="3833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92970" y="7312668"/>
            <a:ext cx="380568" cy="380568"/>
          </a:xfrm>
          <a:custGeom>
            <a:avLst/>
            <a:gdLst/>
            <a:ahLst/>
            <a:cxnLst/>
            <a:rect r="r" b="b" t="t" l="l"/>
            <a:pathLst>
              <a:path h="380568" w="380568">
                <a:moveTo>
                  <a:pt x="0" y="0"/>
                </a:moveTo>
                <a:lnTo>
                  <a:pt x="380568" y="0"/>
                </a:lnTo>
                <a:lnTo>
                  <a:pt x="380568" y="380568"/>
                </a:lnTo>
                <a:lnTo>
                  <a:pt x="0" y="3805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7187" y="731520"/>
            <a:ext cx="7451966" cy="8219100"/>
            <a:chOff x="0" y="0"/>
            <a:chExt cx="9935954" cy="109588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0914" r="0" b="10914"/>
            <a:stretch>
              <a:fillRect/>
            </a:stretch>
          </p:blipFill>
          <p:spPr>
            <a:xfrm flipH="false" flipV="false">
              <a:off x="0" y="0"/>
              <a:ext cx="9935954" cy="10958800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>
            <a:off x="9614790" y="2337148"/>
            <a:ext cx="396601" cy="0"/>
          </a:xfrm>
          <a:prstGeom prst="line">
            <a:avLst/>
          </a:prstGeom>
          <a:ln cap="flat" w="47625">
            <a:solidFill>
              <a:srgbClr val="CEFF0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9614790" y="2775185"/>
            <a:ext cx="6758119" cy="4351332"/>
            <a:chOff x="0" y="0"/>
            <a:chExt cx="9010825" cy="580177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0"/>
              <a:ext cx="4987193" cy="876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83"/>
                </a:lnSpc>
              </a:pPr>
              <a:r>
                <a:rPr lang="en-US" sz="4783">
                  <a:solidFill>
                    <a:srgbClr val="1B392C"/>
                  </a:solidFill>
                  <a:latin typeface="HK Grotesk"/>
                  <a:ea typeface="HK Grotesk"/>
                  <a:cs typeface="HK Grotesk"/>
                  <a:sym typeface="HK Grotesk"/>
                </a:rPr>
                <a:t>Who Am I?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44578"/>
              <a:ext cx="9010825" cy="4657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88"/>
                </a:lnSpc>
              </a:pPr>
              <a:r>
                <a:rPr lang="en-US" sz="2125">
                  <a:solidFill>
                    <a:srgbClr val="1B392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 passionate and results-driven Full-Stack Developer with a focus on building robust and scalable web applications.</a:t>
              </a:r>
            </a:p>
            <a:p>
              <a:pPr algn="l" marL="0" indent="0" lvl="0">
                <a:lnSpc>
                  <a:spcPts val="3188"/>
                </a:lnSpc>
              </a:pPr>
            </a:p>
            <a:p>
              <a:pPr algn="l" marL="0" indent="0" lvl="0">
                <a:lnSpc>
                  <a:spcPts val="3188"/>
                </a:lnSpc>
              </a:pPr>
              <a:r>
                <a:rPr lang="en-US" sz="2125">
                  <a:solidFill>
                    <a:srgbClr val="1B392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 specialize in developing end-to-end web solutions using:</a:t>
              </a:r>
            </a:p>
            <a:p>
              <a:pPr algn="l" marL="458992" indent="-229496" lvl="1">
                <a:lnSpc>
                  <a:spcPts val="3188"/>
                </a:lnSpc>
                <a:buFont typeface="Arial"/>
                <a:buChar char="•"/>
              </a:pPr>
              <a:r>
                <a:rPr lang="en-US" sz="2125">
                  <a:solidFill>
                    <a:srgbClr val="1B392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Laravel/ PHP (Backend)</a:t>
              </a:r>
            </a:p>
            <a:p>
              <a:pPr algn="l" marL="458992" indent="-229496" lvl="1">
                <a:lnSpc>
                  <a:spcPts val="3188"/>
                </a:lnSpc>
                <a:buFont typeface="Arial"/>
                <a:buChar char="•"/>
              </a:pPr>
              <a:r>
                <a:rPr lang="en-US" sz="2125">
                  <a:solidFill>
                    <a:srgbClr val="1B392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AngularJS  JavaScript / Bootstrap / jQuery (Frontend)</a:t>
              </a:r>
            </a:p>
            <a:p>
              <a:pPr algn="l" marL="458992" indent="-229496" lvl="1">
                <a:lnSpc>
                  <a:spcPts val="3188"/>
                </a:lnSpc>
                <a:buFont typeface="Arial"/>
                <a:buChar char="•"/>
              </a:pPr>
              <a:r>
                <a:rPr lang="en-US" sz="2125">
                  <a:solidFill>
                    <a:srgbClr val="1B392C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MySQL/ Laragon (Database)</a:t>
              </a:r>
            </a:p>
            <a:p>
              <a:pPr algn="l" marL="0" indent="0" lvl="0">
                <a:lnSpc>
                  <a:spcPts val="3188"/>
                </a:lnSpc>
              </a:pPr>
            </a:p>
            <a:p>
              <a:pPr algn="l" marL="0" indent="0" lvl="0">
                <a:lnSpc>
                  <a:spcPts val="3188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B3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9718" y="763731"/>
            <a:ext cx="10207653" cy="73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41"/>
              </a:lnSpc>
            </a:pPr>
            <a:r>
              <a:rPr lang="en-US" sz="4493">
                <a:solidFill>
                  <a:srgbClr val="F3F3F3"/>
                </a:solidFill>
                <a:latin typeface="Alice"/>
                <a:ea typeface="Alice"/>
                <a:cs typeface="Alice"/>
                <a:sym typeface="Alice"/>
              </a:rPr>
              <a:t>E-commerce Web Application</a:t>
            </a:r>
          </a:p>
        </p:txBody>
      </p:sp>
      <p:sp>
        <p:nvSpPr>
          <p:cNvPr name="AutoShape 3" id="3"/>
          <p:cNvSpPr/>
          <p:nvPr/>
        </p:nvSpPr>
        <p:spPr>
          <a:xfrm>
            <a:off x="2149718" y="1512786"/>
            <a:ext cx="8071393" cy="0"/>
          </a:xfrm>
          <a:prstGeom prst="line">
            <a:avLst/>
          </a:prstGeom>
          <a:ln cap="flat" w="19050">
            <a:solidFill>
              <a:srgbClr val="46595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431261"/>
            <a:ext cx="15656812" cy="1361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  <a:spcBef>
                <a:spcPct val="0"/>
              </a:spcBef>
            </a:pPr>
            <a:r>
              <a:rPr lang="en-US" sz="2727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    G</a:t>
            </a:r>
            <a:r>
              <a:rPr lang="en-US" sz="2727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oal:</a:t>
            </a:r>
          </a:p>
          <a:p>
            <a:pPr algn="l">
              <a:lnSpc>
                <a:spcPts val="2727"/>
              </a:lnSpc>
              <a:spcBef>
                <a:spcPct val="0"/>
              </a:spcBef>
            </a:pPr>
          </a:p>
          <a:p>
            <a:pPr algn="ctr">
              <a:lnSpc>
                <a:spcPts val="2727"/>
              </a:lnSpc>
              <a:spcBef>
                <a:spcPct val="0"/>
              </a:spcBef>
            </a:pPr>
            <a:r>
              <a:rPr lang="en-US" sz="2727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Create a complete and responsive e-commerce web platform using Laravel.</a:t>
            </a:r>
          </a:p>
          <a:p>
            <a:pPr algn="ctr">
              <a:lnSpc>
                <a:spcPts val="2483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31284" y="4031675"/>
            <a:ext cx="15326542" cy="2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  <a:spcBef>
                <a:spcPct val="0"/>
              </a:spcBef>
            </a:pPr>
            <a:r>
              <a:rPr lang="en-US" sz="2727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Purp</a:t>
            </a:r>
            <a:r>
              <a:rPr lang="en-US" sz="2727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ose:</a:t>
            </a:r>
          </a:p>
          <a:p>
            <a:pPr algn="l">
              <a:lnSpc>
                <a:spcPts val="2727"/>
              </a:lnSpc>
              <a:spcBef>
                <a:spcPct val="0"/>
              </a:spcBef>
            </a:pPr>
          </a:p>
          <a:p>
            <a:pPr algn="l">
              <a:lnSpc>
                <a:spcPts val="2727"/>
              </a:lnSpc>
              <a:spcBef>
                <a:spcPct val="0"/>
              </a:spcBef>
            </a:pPr>
            <a:r>
              <a:rPr lang="en-US" sz="2727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Offer users a seamless shopping experience with product browsing, cart management, and secure ordering. Provide an admin interface to manage the store efficiently.</a:t>
            </a:r>
          </a:p>
          <a:p>
            <a:pPr algn="ctr">
              <a:lnSpc>
                <a:spcPts val="2727"/>
              </a:lnSpc>
              <a:spcBef>
                <a:spcPct val="0"/>
              </a:spcBef>
            </a:pPr>
          </a:p>
          <a:p>
            <a:pPr algn="ctr">
              <a:lnSpc>
                <a:spcPts val="248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11053" y="6475541"/>
            <a:ext cx="15346774" cy="2054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1"/>
              </a:lnSpc>
              <a:spcBef>
                <a:spcPct val="0"/>
              </a:spcBef>
            </a:pPr>
            <a:r>
              <a:rPr lang="en-US" sz="2731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Stack U</a:t>
            </a:r>
            <a:r>
              <a:rPr lang="en-US" sz="2731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sed:</a:t>
            </a:r>
          </a:p>
          <a:p>
            <a:pPr algn="l">
              <a:lnSpc>
                <a:spcPts val="2731"/>
              </a:lnSpc>
              <a:spcBef>
                <a:spcPct val="0"/>
              </a:spcBef>
            </a:pPr>
          </a:p>
          <a:p>
            <a:pPr algn="l">
              <a:lnSpc>
                <a:spcPts val="2731"/>
              </a:lnSpc>
              <a:spcBef>
                <a:spcPct val="0"/>
              </a:spcBef>
            </a:pPr>
            <a:r>
              <a:rPr lang="en-US" sz="2731" spc="376">
                <a:solidFill>
                  <a:srgbClr val="F3F3F3"/>
                </a:solidFill>
                <a:latin typeface="HK Grotesk"/>
                <a:ea typeface="HK Grotesk"/>
                <a:cs typeface="HK Grotesk"/>
                <a:sym typeface="HK Grotesk"/>
              </a:rPr>
              <a:t> Laravel (PHP Framework), MySQL (Database), Bootstrap &amp; HTML/CSS (UI), AngularJS/jQuery (Frontend Interactivity)</a:t>
            </a:r>
          </a:p>
          <a:p>
            <a:pPr algn="ctr">
              <a:lnSpc>
                <a:spcPts val="2731"/>
              </a:lnSpc>
              <a:spcBef>
                <a:spcPct val="0"/>
              </a:spcBef>
            </a:pPr>
          </a:p>
          <a:p>
            <a:pPr algn="ctr">
              <a:lnSpc>
                <a:spcPts val="24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EFF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7698" y="1026821"/>
            <a:ext cx="7228754" cy="806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8"/>
              </a:lnSpc>
            </a:pPr>
            <a:r>
              <a:rPr lang="en-US" sz="6068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3058" y="2385873"/>
            <a:ext cx="16994671" cy="574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9341" indent="-509671" lvl="1">
              <a:lnSpc>
                <a:spcPts val="7648"/>
              </a:lnSpc>
              <a:buFont typeface="Arial"/>
              <a:buChar char="•"/>
            </a:pPr>
            <a:r>
              <a:rPr lang="en-US" sz="4721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Secure User Registration/Login with Laravel Breeze</a:t>
            </a:r>
          </a:p>
          <a:p>
            <a:pPr algn="l" marL="1019341" indent="-509671" lvl="1">
              <a:lnSpc>
                <a:spcPts val="7648"/>
              </a:lnSpc>
              <a:buFont typeface="Arial"/>
              <a:buChar char="•"/>
            </a:pPr>
            <a:r>
              <a:rPr lang="en-US" sz="4721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Product Listing by Categories</a:t>
            </a:r>
          </a:p>
          <a:p>
            <a:pPr algn="l" marL="1019341" indent="-509671" lvl="1">
              <a:lnSpc>
                <a:spcPts val="7648"/>
              </a:lnSpc>
              <a:buFont typeface="Arial"/>
              <a:buChar char="•"/>
            </a:pPr>
            <a:r>
              <a:rPr lang="en-US" sz="4721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Cart and Wishlist Management</a:t>
            </a:r>
          </a:p>
          <a:p>
            <a:pPr algn="l" marL="1019341" indent="-509671" lvl="1">
              <a:lnSpc>
                <a:spcPts val="7648"/>
              </a:lnSpc>
              <a:buFont typeface="Arial"/>
              <a:buChar char="•"/>
            </a:pPr>
            <a:r>
              <a:rPr lang="en-US" sz="4721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Order Placement and History Tracking</a:t>
            </a:r>
          </a:p>
          <a:p>
            <a:pPr algn="l" marL="1019341" indent="-509671" lvl="1">
              <a:lnSpc>
                <a:spcPts val="7648"/>
              </a:lnSpc>
              <a:buFont typeface="Arial"/>
              <a:buChar char="•"/>
            </a:pPr>
            <a:r>
              <a:rPr lang="en-US" sz="4721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Admin Dashboard for Products, Categories, and Orders</a:t>
            </a:r>
          </a:p>
          <a:p>
            <a:pPr algn="l">
              <a:lnSpc>
                <a:spcPts val="764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5536" y="1008760"/>
            <a:ext cx="6968948" cy="1738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75"/>
              </a:lnSpc>
              <a:spcBef>
                <a:spcPct val="0"/>
              </a:spcBef>
            </a:pPr>
            <a:r>
              <a:rPr lang="en-US" sz="615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Us</a:t>
            </a:r>
            <a:r>
              <a:rPr lang="en-US" sz="615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er Experience</a:t>
            </a:r>
          </a:p>
          <a:p>
            <a:pPr algn="ctr" marL="0" indent="0" lvl="0">
              <a:lnSpc>
                <a:spcPts val="6775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84671" y="2517479"/>
            <a:ext cx="18091569" cy="6113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5133" indent="-542567" lvl="1">
              <a:lnSpc>
                <a:spcPts val="8142"/>
              </a:lnSpc>
              <a:buFont typeface="Arial"/>
              <a:buChar char="•"/>
            </a:pPr>
            <a:r>
              <a:rPr lang="en-US" sz="5026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Browse categorized products on a responsive interface</a:t>
            </a:r>
          </a:p>
          <a:p>
            <a:pPr algn="l" marL="1085133" indent="-542567" lvl="1">
              <a:lnSpc>
                <a:spcPts val="8142"/>
              </a:lnSpc>
              <a:buFont typeface="Arial"/>
              <a:buChar char="•"/>
            </a:pPr>
            <a:r>
              <a:rPr lang="en-US" sz="5026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View product details including images and price</a:t>
            </a:r>
          </a:p>
          <a:p>
            <a:pPr algn="l" marL="1085133" indent="-542567" lvl="1">
              <a:lnSpc>
                <a:spcPts val="8142"/>
              </a:lnSpc>
              <a:buFont typeface="Arial"/>
              <a:buChar char="•"/>
            </a:pPr>
            <a:r>
              <a:rPr lang="en-US" sz="5026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Add items to cart and wishlist</a:t>
            </a:r>
          </a:p>
          <a:p>
            <a:pPr algn="l" marL="1085133" indent="-542567" lvl="1">
              <a:lnSpc>
                <a:spcPts val="8142"/>
              </a:lnSpc>
              <a:buFont typeface="Arial"/>
              <a:buChar char="•"/>
            </a:pPr>
            <a:r>
              <a:rPr lang="en-US" sz="5026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Checkout securely and track orders</a:t>
            </a:r>
          </a:p>
          <a:p>
            <a:pPr algn="l" marL="1085133" indent="-542567" lvl="1">
              <a:lnSpc>
                <a:spcPts val="8142"/>
              </a:lnSpc>
              <a:buFont typeface="Arial"/>
              <a:buChar char="•"/>
            </a:pPr>
            <a:r>
              <a:rPr lang="en-US" sz="5026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View complete order history and statuses</a:t>
            </a:r>
          </a:p>
          <a:p>
            <a:pPr algn="l">
              <a:lnSpc>
                <a:spcPts val="814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9588" y="1313913"/>
            <a:ext cx="9414738" cy="148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12"/>
              </a:lnSpc>
              <a:spcBef>
                <a:spcPct val="0"/>
              </a:spcBef>
            </a:pPr>
            <a:r>
              <a:rPr lang="en-US" sz="5284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Admin Dashboa</a:t>
            </a:r>
            <a:r>
              <a:rPr lang="en-US" sz="5284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rd Features</a:t>
            </a:r>
          </a:p>
          <a:p>
            <a:pPr algn="ctr" marL="0" indent="0" lvl="0">
              <a:lnSpc>
                <a:spcPts val="581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974600" y="2621540"/>
            <a:ext cx="15907458" cy="5380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4130" indent="-477065" lvl="1">
              <a:lnSpc>
                <a:spcPts val="7159"/>
              </a:lnSpc>
              <a:buFont typeface="Arial"/>
              <a:buChar char="•"/>
            </a:pPr>
            <a:r>
              <a:rPr lang="en-US" sz="441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Admin authentication with restricted access</a:t>
            </a:r>
          </a:p>
          <a:p>
            <a:pPr algn="l" marL="954130" indent="-477065" lvl="1">
              <a:lnSpc>
                <a:spcPts val="7159"/>
              </a:lnSpc>
              <a:buFont typeface="Arial"/>
              <a:buChar char="•"/>
            </a:pPr>
            <a:r>
              <a:rPr lang="en-US" sz="441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Add/Edit/Delete product details with images</a:t>
            </a:r>
          </a:p>
          <a:p>
            <a:pPr algn="l" marL="954130" indent="-477065" lvl="1">
              <a:lnSpc>
                <a:spcPts val="7159"/>
              </a:lnSpc>
              <a:buFont typeface="Arial"/>
              <a:buChar char="•"/>
            </a:pPr>
            <a:r>
              <a:rPr lang="en-US" sz="441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Manage product categories dynamically</a:t>
            </a:r>
          </a:p>
          <a:p>
            <a:pPr algn="l" marL="954130" indent="-477065" lvl="1">
              <a:lnSpc>
                <a:spcPts val="7159"/>
              </a:lnSpc>
              <a:buFont typeface="Arial"/>
              <a:buChar char="•"/>
            </a:pPr>
            <a:r>
              <a:rPr lang="en-US" sz="441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View all user orders and update their statuses</a:t>
            </a:r>
          </a:p>
          <a:p>
            <a:pPr algn="l" marL="954130" indent="-477065" lvl="1">
              <a:lnSpc>
                <a:spcPts val="7159"/>
              </a:lnSpc>
              <a:buFont typeface="Arial"/>
              <a:buChar char="•"/>
            </a:pPr>
            <a:r>
              <a:rPr lang="en-US" sz="441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(Optional) Visual Dashboard with sales analytics</a:t>
            </a:r>
          </a:p>
          <a:p>
            <a:pPr algn="l">
              <a:lnSpc>
                <a:spcPts val="71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B39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21349" y="696363"/>
            <a:ext cx="9821529" cy="154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63"/>
              </a:lnSpc>
              <a:spcBef>
                <a:spcPct val="0"/>
              </a:spcBef>
            </a:pPr>
            <a:r>
              <a:rPr lang="en-US" sz="551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Admin Dashboa</a:t>
            </a:r>
            <a:r>
              <a:rPr lang="en-US" sz="551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rd Features</a:t>
            </a:r>
          </a:p>
          <a:p>
            <a:pPr algn="ctr" marL="0" indent="0" lvl="0">
              <a:lnSpc>
                <a:spcPts val="6063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74536" y="605589"/>
            <a:ext cx="12923937" cy="162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9"/>
              </a:lnSpc>
            </a:pPr>
            <a:r>
              <a:rPr lang="en-US" sz="4961">
                <a:solidFill>
                  <a:srgbClr val="F3F3F3"/>
                </a:solidFill>
                <a:latin typeface="Alice"/>
                <a:ea typeface="Alice"/>
                <a:cs typeface="Alice"/>
                <a:sym typeface="Alice"/>
              </a:rPr>
              <a:t>Database Schema Overview</a:t>
            </a:r>
          </a:p>
          <a:p>
            <a:pPr algn="just">
              <a:lnSpc>
                <a:spcPts val="644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01406" y="2141679"/>
            <a:ext cx="15660682" cy="6711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Core Tables: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users - Authentication and role details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products - Product data (name, price, stock, image)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categories - Product categorization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carts - Items added to the user's cart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wishlists - Saved products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orders - Purchase history per user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order_items - Products linked to each order</a:t>
            </a:r>
          </a:p>
          <a:p>
            <a:pPr algn="l">
              <a:lnSpc>
                <a:spcPts val="5980"/>
              </a:lnSpc>
            </a:pPr>
            <a:r>
              <a:rPr lang="en-US" sz="427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Foreign key constraints maintain data consistency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14367" y="790137"/>
            <a:ext cx="7252121" cy="140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32"/>
              </a:lnSpc>
              <a:spcBef>
                <a:spcPct val="0"/>
              </a:spcBef>
            </a:pPr>
            <a:r>
              <a:rPr lang="en-US" sz="502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Workf</a:t>
            </a:r>
            <a:r>
              <a:rPr lang="en-US" sz="5029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low Structure</a:t>
            </a:r>
          </a:p>
          <a:p>
            <a:pPr algn="ctr" marL="0" indent="0" lvl="0">
              <a:lnSpc>
                <a:spcPts val="5532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515132" y="2236827"/>
            <a:ext cx="5998470" cy="730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User Workflow: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1.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Register/Login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2. Browse Products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3. Add to Cart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4. Add to Wishlist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4. Checkout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5. Place Order</a:t>
            </a:r>
          </a:p>
          <a:p>
            <a:pPr algn="l">
              <a:lnSpc>
                <a:spcPts val="6435"/>
              </a:lnSpc>
            </a:pPr>
          </a:p>
          <a:p>
            <a:pPr algn="l">
              <a:lnSpc>
                <a:spcPts val="643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968135" y="2315866"/>
            <a:ext cx="9319865" cy="4858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Admin Workflow: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1.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Admin Login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  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2. Manage Products 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   3. Manage 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Categories</a:t>
            </a:r>
          </a:p>
          <a:p>
            <a:pPr algn="l">
              <a:lnSpc>
                <a:spcPts val="6435"/>
              </a:lnSpc>
            </a:pP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      4</a:t>
            </a:r>
            <a:r>
              <a:rPr lang="en-US" sz="3972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. View and Process Orders</a:t>
            </a:r>
          </a:p>
          <a:p>
            <a:pPr algn="l">
              <a:lnSpc>
                <a:spcPts val="643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CEFF0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605" y="1076325"/>
            <a:ext cx="7433616" cy="1436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71"/>
              </a:lnSpc>
              <a:spcBef>
                <a:spcPct val="0"/>
              </a:spcBef>
            </a:pPr>
            <a:r>
              <a:rPr lang="en-US" sz="5155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Techno</a:t>
            </a:r>
            <a:r>
              <a:rPr lang="en-US" sz="5155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logies Used</a:t>
            </a:r>
          </a:p>
          <a:p>
            <a:pPr algn="ctr" marL="0" indent="0" lvl="0">
              <a:lnSpc>
                <a:spcPts val="5671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27361"/>
            <a:ext cx="16892220" cy="5047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4412" indent="-432206" lvl="1">
              <a:lnSpc>
                <a:spcPts val="6726"/>
              </a:lnSpc>
              <a:buFont typeface="Arial"/>
              <a:buChar char="•"/>
            </a:pPr>
            <a:r>
              <a:rPr lang="en-US" sz="4003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Backend: Laravel 11 / PHP  (MVC Architecture)</a:t>
            </a:r>
          </a:p>
          <a:p>
            <a:pPr algn="just" marL="864412" indent="-432206" lvl="1">
              <a:lnSpc>
                <a:spcPts val="6726"/>
              </a:lnSpc>
              <a:buFont typeface="Arial"/>
              <a:buChar char="•"/>
            </a:pPr>
            <a:r>
              <a:rPr lang="en-US" sz="4003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Frontend:B</a:t>
            </a:r>
            <a:r>
              <a:rPr lang="en-US" sz="4003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lade,Bootstrap5,HTML/CSS/AngularJS/jQuery /Modern JS</a:t>
            </a:r>
          </a:p>
          <a:p>
            <a:pPr algn="just" marL="864412" indent="-432206" lvl="1">
              <a:lnSpc>
                <a:spcPts val="6726"/>
              </a:lnSpc>
              <a:buFont typeface="Arial"/>
              <a:buChar char="•"/>
            </a:pPr>
            <a:r>
              <a:rPr lang="en-US" sz="4003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Database: MySQL / Laragon</a:t>
            </a:r>
          </a:p>
          <a:p>
            <a:pPr algn="just" marL="864412" indent="-432206" lvl="1">
              <a:lnSpc>
                <a:spcPts val="6726"/>
              </a:lnSpc>
              <a:buFont typeface="Arial"/>
              <a:buChar char="•"/>
            </a:pPr>
            <a:r>
              <a:rPr lang="en-US" sz="4003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Authentication: Laravel Breeze</a:t>
            </a:r>
          </a:p>
          <a:p>
            <a:pPr algn="just" marL="864412" indent="-432206" lvl="1">
              <a:lnSpc>
                <a:spcPts val="6726"/>
              </a:lnSpc>
              <a:buFont typeface="Arial"/>
              <a:buChar char="•"/>
            </a:pPr>
            <a:r>
              <a:rPr lang="en-US" sz="4003">
                <a:solidFill>
                  <a:srgbClr val="1B392C"/>
                </a:solidFill>
                <a:latin typeface="HK Grotesk"/>
                <a:ea typeface="HK Grotesk"/>
                <a:cs typeface="HK Grotesk"/>
                <a:sym typeface="HK Grotesk"/>
              </a:rPr>
              <a:t>Image Management: Local storage/public uploads</a:t>
            </a:r>
          </a:p>
          <a:p>
            <a:pPr algn="just">
              <a:lnSpc>
                <a:spcPts val="672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DAGpw71Piac</dc:identifier>
  <dcterms:modified xsi:type="dcterms:W3CDTF">2011-08-01T06:04:30Z</dcterms:modified>
  <cp:revision>1</cp:revision>
  <dc:title>Freelance Freelance Website in Grey White Neon Yellow Classy Neons Style</dc:title>
</cp:coreProperties>
</file>