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2"/>
  </p:notesMasterIdLst>
  <p:sldIdLst>
    <p:sldId id="256" r:id="rId2"/>
    <p:sldId id="257" r:id="rId3"/>
    <p:sldId id="271" r:id="rId4"/>
    <p:sldId id="258" r:id="rId5"/>
    <p:sldId id="259" r:id="rId6"/>
    <p:sldId id="260" r:id="rId7"/>
    <p:sldId id="269" r:id="rId8"/>
    <p:sldId id="261" r:id="rId9"/>
    <p:sldId id="268" r:id="rId10"/>
    <p:sldId id="270" r:id="rId11"/>
    <p:sldId id="266" r:id="rId12"/>
    <p:sldId id="263" r:id="rId13"/>
    <p:sldId id="278" r:id="rId14"/>
    <p:sldId id="273" r:id="rId15"/>
    <p:sldId id="272" r:id="rId16"/>
    <p:sldId id="274" r:id="rId17"/>
    <p:sldId id="275" r:id="rId18"/>
    <p:sldId id="265" r:id="rId19"/>
    <p:sldId id="279" r:id="rId20"/>
    <p:sldId id="264" r:id="rId21"/>
  </p:sldIdLst>
  <p:sldSz cx="18288000" cy="10287000"/>
  <p:notesSz cx="6858000" cy="9144000"/>
  <p:embeddedFontLst>
    <p:embeddedFont>
      <p:font typeface="Times New Roman Bold" panose="02020803070505020304" pitchFamily="18" charset="0"/>
      <p:regular r:id="rId23"/>
      <p:bold r:id="rId24"/>
    </p:embeddedFont>
    <p:embeddedFont>
      <p:font typeface="Twister" charset="0"/>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00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4AD2D43-B875-4F50-8A50-15EEB6AFD8E7}" v="2" dt="2025-04-11T05:03:56.91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3" d="100"/>
          <a:sy n="43" d="100"/>
        </p:scale>
        <p:origin x="108" y="6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viewProps" Target="viewProps.xml"/><Relationship Id="rId30"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A2C7C1-6087-4E5D-B27A-65FF64C8F2E0}" type="datetimeFigureOut">
              <a:rPr lang="en-IN" smtClean="0"/>
              <a:t>10-04-2025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FCE06A-745D-473F-8756-20E3D164B1F6}" type="slidenum">
              <a:rPr lang="en-IN" smtClean="0"/>
              <a:t>‹#›</a:t>
            </a:fld>
            <a:endParaRPr lang="en-IN"/>
          </a:p>
        </p:txBody>
      </p:sp>
    </p:spTree>
    <p:extLst>
      <p:ext uri="{BB962C8B-B14F-4D97-AF65-F5344CB8AC3E}">
        <p14:creationId xmlns:p14="http://schemas.microsoft.com/office/powerpoint/2010/main" val="31408767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FFCE06A-745D-473F-8756-20E3D164B1F6}" type="slidenum">
              <a:rPr lang="en-IN" smtClean="0"/>
              <a:t>9</a:t>
            </a:fld>
            <a:endParaRPr lang="en-IN"/>
          </a:p>
        </p:txBody>
      </p:sp>
    </p:spTree>
    <p:extLst>
      <p:ext uri="{BB962C8B-B14F-4D97-AF65-F5344CB8AC3E}">
        <p14:creationId xmlns:p14="http://schemas.microsoft.com/office/powerpoint/2010/main" val="33595936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4/10/2025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4/10/2025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4/10/2025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4/10/2025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EEF3"/>
        </a:solidFill>
        <a:effectLst/>
      </p:bgPr>
    </p:bg>
    <p:spTree>
      <p:nvGrpSpPr>
        <p:cNvPr id="1" name=""/>
        <p:cNvGrpSpPr/>
        <p:nvPr/>
      </p:nvGrpSpPr>
      <p:grpSpPr>
        <a:xfrm>
          <a:off x="0" y="0"/>
          <a:ext cx="0" cy="0"/>
          <a:chOff x="0" y="0"/>
          <a:chExt cx="0" cy="0"/>
        </a:xfrm>
      </p:grpSpPr>
      <p:sp>
        <p:nvSpPr>
          <p:cNvPr id="2" name="Freeform 2"/>
          <p:cNvSpPr/>
          <p:nvPr/>
        </p:nvSpPr>
        <p:spPr>
          <a:xfrm>
            <a:off x="0" y="0"/>
            <a:ext cx="18288000" cy="2331573"/>
          </a:xfrm>
          <a:custGeom>
            <a:avLst/>
            <a:gdLst/>
            <a:ahLst/>
            <a:cxnLst/>
            <a:rect l="l" t="t" r="r" b="b"/>
            <a:pathLst>
              <a:path w="18288000" h="2331573">
                <a:moveTo>
                  <a:pt x="0" y="0"/>
                </a:moveTo>
                <a:lnTo>
                  <a:pt x="18288000" y="0"/>
                </a:lnTo>
                <a:lnTo>
                  <a:pt x="18288000" y="2331573"/>
                </a:lnTo>
                <a:lnTo>
                  <a:pt x="0" y="2331573"/>
                </a:lnTo>
                <a:lnTo>
                  <a:pt x="0" y="0"/>
                </a:lnTo>
                <a:close/>
              </a:path>
            </a:pathLst>
          </a:custGeom>
          <a:blipFill>
            <a:blip r:embed="rId2"/>
            <a:stretch>
              <a:fillRect t="-3156" b="-771"/>
            </a:stretch>
          </a:blipFill>
        </p:spPr>
        <p:txBody>
          <a:bodyPr/>
          <a:lstStyle/>
          <a:p>
            <a:endParaRPr lang="en-IN"/>
          </a:p>
        </p:txBody>
      </p:sp>
      <p:sp>
        <p:nvSpPr>
          <p:cNvPr id="3" name="TextBox 3"/>
          <p:cNvSpPr txBox="1"/>
          <p:nvPr/>
        </p:nvSpPr>
        <p:spPr>
          <a:xfrm>
            <a:off x="1163618" y="4399132"/>
            <a:ext cx="15960764" cy="806696"/>
          </a:xfrm>
          <a:prstGeom prst="rect">
            <a:avLst/>
          </a:prstGeom>
        </p:spPr>
        <p:txBody>
          <a:bodyPr lIns="0" tIns="0" rIns="0" bIns="0" rtlCol="0" anchor="t">
            <a:spAutoFit/>
          </a:bodyPr>
          <a:lstStyle/>
          <a:p>
            <a:pPr algn="ctr">
              <a:lnSpc>
                <a:spcPts val="6656"/>
              </a:lnSpc>
            </a:pPr>
            <a:r>
              <a:rPr lang="en-US" sz="5200">
                <a:solidFill>
                  <a:srgbClr val="001454"/>
                </a:solidFill>
                <a:latin typeface="Times New Roman"/>
                <a:ea typeface="Times New Roman"/>
                <a:cs typeface="Times New Roman"/>
                <a:sym typeface="Times New Roman"/>
              </a:rPr>
              <a:t>Plagiarism detection Using Artificial </a:t>
            </a:r>
            <a:r>
              <a:rPr lang="en-US" sz="5400">
                <a:solidFill>
                  <a:srgbClr val="001454"/>
                </a:solidFill>
                <a:latin typeface="Times New Roman"/>
                <a:ea typeface="Times New Roman"/>
                <a:cs typeface="Times New Roman"/>
                <a:sym typeface="Times New Roman"/>
              </a:rPr>
              <a:t>Intelligence</a:t>
            </a:r>
            <a:endParaRPr lang="en-US" sz="5200">
              <a:solidFill>
                <a:srgbClr val="001454"/>
              </a:solidFill>
              <a:latin typeface="Times New Roman"/>
              <a:ea typeface="Times New Roman"/>
              <a:cs typeface="Times New Roman"/>
              <a:sym typeface="Times New Roman"/>
            </a:endParaRPr>
          </a:p>
        </p:txBody>
      </p:sp>
      <p:sp>
        <p:nvSpPr>
          <p:cNvPr id="4" name="TextBox 4"/>
          <p:cNvSpPr txBox="1"/>
          <p:nvPr/>
        </p:nvSpPr>
        <p:spPr>
          <a:xfrm>
            <a:off x="222442" y="7879232"/>
            <a:ext cx="9833836" cy="1360885"/>
          </a:xfrm>
          <a:prstGeom prst="rect">
            <a:avLst/>
          </a:prstGeom>
        </p:spPr>
        <p:txBody>
          <a:bodyPr lIns="0" tIns="0" rIns="0" bIns="0" rtlCol="0" anchor="t">
            <a:spAutoFit/>
          </a:bodyPr>
          <a:lstStyle/>
          <a:p>
            <a:pPr algn="l">
              <a:lnSpc>
                <a:spcPts val="2659"/>
              </a:lnSpc>
            </a:pPr>
            <a:r>
              <a:rPr lang="en-US" sz="2077" b="1">
                <a:solidFill>
                  <a:srgbClr val="000000"/>
                </a:solidFill>
                <a:latin typeface="Times New Roman" panose="02020603050405020304" pitchFamily="18" charset="0"/>
                <a:ea typeface="Times New Roman Bold"/>
                <a:cs typeface="Times New Roman" panose="02020603050405020304" pitchFamily="18" charset="0"/>
                <a:sym typeface="Times New Roman Bold"/>
              </a:rPr>
              <a:t>UNDER THE GUIDANCE OF :</a:t>
            </a:r>
          </a:p>
          <a:p>
            <a:pPr algn="l">
              <a:lnSpc>
                <a:spcPts val="2659"/>
              </a:lnSpc>
            </a:pPr>
            <a:r>
              <a:rPr lang="en-US" sz="2400">
                <a:latin typeface="Times New Roman" panose="02020603050405020304" pitchFamily="18" charset="0"/>
                <a:cs typeface="Times New Roman" panose="02020603050405020304" pitchFamily="18" charset="0"/>
              </a:rPr>
              <a:t>Mr. P. CHALAPATHI RAO, </a:t>
            </a:r>
            <a:r>
              <a:rPr lang="en-US" sz="1600" b="1" err="1">
                <a:latin typeface="Times New Roman" panose="02020603050405020304" pitchFamily="18" charset="0"/>
                <a:cs typeface="Times New Roman" panose="02020603050405020304" pitchFamily="18" charset="0"/>
              </a:rPr>
              <a:t>M.Tech</a:t>
            </a:r>
            <a:r>
              <a:rPr lang="en-US" sz="1600" b="1">
                <a:latin typeface="Times New Roman" panose="02020603050405020304" pitchFamily="18" charset="0"/>
                <a:cs typeface="Times New Roman" panose="02020603050405020304" pitchFamily="18" charset="0"/>
              </a:rPr>
              <a:t>,(Ph.D.)</a:t>
            </a:r>
            <a:r>
              <a:rPr lang="en-US" sz="2400">
                <a:latin typeface="Times New Roman" panose="02020603050405020304" pitchFamily="18" charset="0"/>
                <a:cs typeface="Times New Roman" panose="02020603050405020304" pitchFamily="18" charset="0"/>
              </a:rPr>
              <a:t>, </a:t>
            </a:r>
          </a:p>
          <a:p>
            <a:pPr algn="l">
              <a:lnSpc>
                <a:spcPts val="2659"/>
              </a:lnSpc>
            </a:pPr>
            <a:r>
              <a:rPr lang="en-IN" sz="2400">
                <a:latin typeface="Times New Roman" panose="02020603050405020304" pitchFamily="18" charset="0"/>
                <a:cs typeface="Times New Roman" panose="02020603050405020304" pitchFamily="18" charset="0"/>
              </a:rPr>
              <a:t>Assistant Professor, </a:t>
            </a:r>
            <a:endParaRPr lang="en-US" sz="2077">
              <a:solidFill>
                <a:srgbClr val="000000"/>
              </a:solidFill>
              <a:latin typeface="Times New Roman" panose="02020603050405020304" pitchFamily="18" charset="0"/>
              <a:cs typeface="Times New Roman" panose="02020603050405020304" pitchFamily="18" charset="0"/>
              <a:sym typeface="Times New Roman"/>
            </a:endParaRPr>
          </a:p>
          <a:p>
            <a:pPr algn="l">
              <a:lnSpc>
                <a:spcPts val="2659"/>
              </a:lnSpc>
            </a:pPr>
            <a:r>
              <a:rPr lang="en-US" sz="2077">
                <a:solidFill>
                  <a:srgbClr val="000000"/>
                </a:solidFill>
                <a:latin typeface="Times New Roman" panose="02020603050405020304" pitchFamily="18" charset="0"/>
                <a:ea typeface="Times New Roman"/>
                <a:cs typeface="Times New Roman" panose="02020603050405020304" pitchFamily="18" charset="0"/>
                <a:sym typeface="Times New Roman"/>
              </a:rPr>
              <a:t>Department of CSE</a:t>
            </a:r>
          </a:p>
        </p:txBody>
      </p:sp>
      <p:sp>
        <p:nvSpPr>
          <p:cNvPr id="5" name="TextBox 5"/>
          <p:cNvSpPr txBox="1"/>
          <p:nvPr/>
        </p:nvSpPr>
        <p:spPr>
          <a:xfrm>
            <a:off x="11250186" y="7879232"/>
            <a:ext cx="8938648" cy="1712443"/>
          </a:xfrm>
          <a:prstGeom prst="rect">
            <a:avLst/>
          </a:prstGeom>
        </p:spPr>
        <p:txBody>
          <a:bodyPr lIns="0" tIns="0" rIns="0" bIns="0" rtlCol="0" anchor="t">
            <a:spAutoFit/>
          </a:bodyPr>
          <a:lstStyle/>
          <a:p>
            <a:pPr algn="l">
              <a:lnSpc>
                <a:spcPts val="2659"/>
              </a:lnSpc>
              <a:spcBef>
                <a:spcPct val="0"/>
              </a:spcBef>
            </a:pPr>
            <a:r>
              <a:rPr lang="en-US" sz="2077" b="1">
                <a:solidFill>
                  <a:srgbClr val="000000"/>
                </a:solidFill>
                <a:latin typeface="Times New Roman Bold"/>
                <a:ea typeface="Times New Roman Bold"/>
                <a:cs typeface="Times New Roman Bold"/>
                <a:sym typeface="Times New Roman Bold"/>
              </a:rPr>
              <a:t>BATCH NO :19</a:t>
            </a:r>
          </a:p>
          <a:p>
            <a:pPr>
              <a:lnSpc>
                <a:spcPts val="2659"/>
              </a:lnSpc>
              <a:spcBef>
                <a:spcPct val="0"/>
              </a:spcBef>
            </a:pPr>
            <a:r>
              <a:rPr lang="en-US" sz="2050">
                <a:solidFill>
                  <a:srgbClr val="000000"/>
                </a:solidFill>
                <a:latin typeface="Times New Roman"/>
                <a:ea typeface="Times New Roman"/>
                <a:cs typeface="Times New Roman"/>
                <a:sym typeface="Times New Roman"/>
              </a:rPr>
              <a:t>CH. TEJA SRINIVAS                                          216M1A0509</a:t>
            </a:r>
            <a:endParaRPr lang="en-US" sz="2050">
              <a:solidFill>
                <a:srgbClr val="000000"/>
              </a:solidFill>
              <a:latin typeface="Times New Roman"/>
              <a:ea typeface="Times New Roman"/>
              <a:cs typeface="Times New Roman"/>
            </a:endParaRPr>
          </a:p>
          <a:p>
            <a:pPr>
              <a:lnSpc>
                <a:spcPts val="2659"/>
              </a:lnSpc>
              <a:spcBef>
                <a:spcPct val="0"/>
              </a:spcBef>
            </a:pPr>
            <a:r>
              <a:rPr lang="en-US" sz="2050">
                <a:solidFill>
                  <a:srgbClr val="000000"/>
                </a:solidFill>
                <a:latin typeface="Times New Roman"/>
                <a:ea typeface="Times New Roman"/>
                <a:cs typeface="Times New Roman"/>
                <a:sym typeface="Times New Roman"/>
              </a:rPr>
              <a:t>G. SWAPNA                                                        216M1A0525</a:t>
            </a:r>
            <a:endParaRPr lang="en-US" sz="2050">
              <a:solidFill>
                <a:srgbClr val="000000"/>
              </a:solidFill>
              <a:latin typeface="Times New Roman"/>
              <a:ea typeface="Times New Roman"/>
              <a:cs typeface="Times New Roman"/>
            </a:endParaRPr>
          </a:p>
          <a:p>
            <a:pPr>
              <a:lnSpc>
                <a:spcPts val="2659"/>
              </a:lnSpc>
              <a:spcBef>
                <a:spcPct val="0"/>
              </a:spcBef>
            </a:pPr>
            <a:r>
              <a:rPr lang="en-US" sz="2050">
                <a:solidFill>
                  <a:srgbClr val="000000"/>
                </a:solidFill>
                <a:latin typeface="Times New Roman"/>
                <a:ea typeface="Times New Roman"/>
                <a:cs typeface="Times New Roman"/>
                <a:sym typeface="Times New Roman"/>
              </a:rPr>
              <a:t>K. LALITH VARDHAN                                     216M1A0552</a:t>
            </a:r>
            <a:endParaRPr lang="en-US" sz="2050">
              <a:solidFill>
                <a:srgbClr val="000000"/>
              </a:solidFill>
              <a:latin typeface="Times New Roman"/>
              <a:ea typeface="Times New Roman"/>
              <a:cs typeface="Times New Roman"/>
            </a:endParaRPr>
          </a:p>
          <a:p>
            <a:pPr>
              <a:lnSpc>
                <a:spcPts val="2659"/>
              </a:lnSpc>
              <a:spcBef>
                <a:spcPct val="0"/>
              </a:spcBef>
            </a:pPr>
            <a:r>
              <a:rPr lang="en-US" sz="2050">
                <a:solidFill>
                  <a:srgbClr val="000000"/>
                </a:solidFill>
                <a:latin typeface="Times New Roman"/>
                <a:ea typeface="Times New Roman"/>
                <a:cs typeface="Times New Roman"/>
                <a:sym typeface="Times New Roman"/>
              </a:rPr>
              <a:t>R. LOKESH NARASIMHA MURTHY             216M1A05A8</a:t>
            </a:r>
            <a:endParaRPr lang="en-US" sz="2050">
              <a:solidFill>
                <a:srgbClr val="000000"/>
              </a:solidFill>
              <a:latin typeface="Times New Roman"/>
              <a:ea typeface="Times New Roman"/>
              <a:cs typeface="Times New Roman"/>
            </a:endParaRPr>
          </a:p>
        </p:txBody>
      </p:sp>
      <p:sp>
        <p:nvSpPr>
          <p:cNvPr id="6" name="TextBox 3">
            <a:extLst>
              <a:ext uri="{FF2B5EF4-FFF2-40B4-BE49-F238E27FC236}">
                <a16:creationId xmlns:a16="http://schemas.microsoft.com/office/drawing/2014/main" id="{C1BC0BE6-E2DD-08E5-8BC2-7DC50EA7DB09}"/>
              </a:ext>
            </a:extLst>
          </p:cNvPr>
          <p:cNvSpPr txBox="1"/>
          <p:nvPr/>
        </p:nvSpPr>
        <p:spPr>
          <a:xfrm>
            <a:off x="1163618" y="2893113"/>
            <a:ext cx="15960764" cy="800732"/>
          </a:xfrm>
          <a:prstGeom prst="rect">
            <a:avLst/>
          </a:prstGeom>
        </p:spPr>
        <p:txBody>
          <a:bodyPr lIns="0" tIns="0" rIns="0" bIns="0" rtlCol="0" anchor="t">
            <a:spAutoFit/>
          </a:bodyPr>
          <a:lstStyle/>
          <a:p>
            <a:pPr algn="ctr">
              <a:lnSpc>
                <a:spcPts val="6656"/>
              </a:lnSpc>
            </a:pPr>
            <a:endParaRPr lang="en-US" sz="5200">
              <a:solidFill>
                <a:srgbClr val="001454"/>
              </a:solidFill>
              <a:latin typeface="Times New Roman"/>
              <a:ea typeface="Times New Roman"/>
              <a:cs typeface="Times New Roman"/>
              <a:sym typeface="Times New Roman"/>
            </a:endParaRPr>
          </a:p>
        </p:txBody>
      </p:sp>
      <p:sp>
        <p:nvSpPr>
          <p:cNvPr id="7" name="TextBox 3">
            <a:extLst>
              <a:ext uri="{FF2B5EF4-FFF2-40B4-BE49-F238E27FC236}">
                <a16:creationId xmlns:a16="http://schemas.microsoft.com/office/drawing/2014/main" id="{4947C350-BCE8-F5CC-EFEA-284BBE7629D7}"/>
              </a:ext>
            </a:extLst>
          </p:cNvPr>
          <p:cNvSpPr txBox="1"/>
          <p:nvPr/>
        </p:nvSpPr>
        <p:spPr>
          <a:xfrm>
            <a:off x="1163618" y="2872455"/>
            <a:ext cx="15960764" cy="800732"/>
          </a:xfrm>
          <a:prstGeom prst="rect">
            <a:avLst/>
          </a:prstGeom>
        </p:spPr>
        <p:txBody>
          <a:bodyPr lIns="0" tIns="0" rIns="0" bIns="0" rtlCol="0" anchor="t">
            <a:spAutoFit/>
          </a:bodyPr>
          <a:lstStyle/>
          <a:p>
            <a:pPr algn="ctr">
              <a:lnSpc>
                <a:spcPts val="6656"/>
              </a:lnSpc>
            </a:pPr>
            <a:r>
              <a:rPr lang="en-US" sz="4400">
                <a:solidFill>
                  <a:schemeClr val="accent2"/>
                </a:solidFill>
                <a:latin typeface="Times New Roman"/>
                <a:ea typeface="Times New Roman"/>
                <a:cs typeface="Times New Roman"/>
                <a:sym typeface="Times New Roman"/>
              </a:rPr>
              <a:t>COMPUTER SCIENCE AND ENGINEERING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FFD34-AF24-EA85-0790-7B830997BEC9}"/>
              </a:ext>
            </a:extLst>
          </p:cNvPr>
          <p:cNvSpPr>
            <a:spLocks noGrp="1"/>
          </p:cNvSpPr>
          <p:nvPr>
            <p:ph type="title"/>
          </p:nvPr>
        </p:nvSpPr>
        <p:spPr>
          <a:xfrm>
            <a:off x="5029200" y="190500"/>
            <a:ext cx="8229600" cy="1143000"/>
          </a:xfrm>
        </p:spPr>
        <p:txBody>
          <a:bodyPr>
            <a:normAutofit/>
          </a:bodyPr>
          <a:lstStyle/>
          <a:p>
            <a:r>
              <a:rPr lang="en-US" sz="4000" b="1">
                <a:solidFill>
                  <a:schemeClr val="tx2">
                    <a:lumMod val="75000"/>
                  </a:schemeClr>
                </a:solidFill>
                <a:latin typeface="Times New Roman" panose="02020603050405020304" pitchFamily="18" charset="0"/>
                <a:cs typeface="Times New Roman" panose="02020603050405020304" pitchFamily="18" charset="0"/>
              </a:rPr>
              <a:t>SEQUENCE DIAGRAM</a:t>
            </a:r>
            <a:endParaRPr lang="en-IN" sz="4000" b="1">
              <a:solidFill>
                <a:schemeClr val="tx2">
                  <a:lumMod val="75000"/>
                </a:schemeClr>
              </a:solidFill>
              <a:latin typeface="Times New Roman" panose="02020603050405020304" pitchFamily="18" charset="0"/>
              <a:cs typeface="Times New Roman" panose="02020603050405020304" pitchFamily="18" charset="0"/>
            </a:endParaRPr>
          </a:p>
        </p:txBody>
      </p:sp>
      <p:pic>
        <p:nvPicPr>
          <p:cNvPr id="4" name="Picture 3" descr="A diagram of a software development process&#10;&#10;AI-generated content may be incorrect.">
            <a:extLst>
              <a:ext uri="{FF2B5EF4-FFF2-40B4-BE49-F238E27FC236}">
                <a16:creationId xmlns:a16="http://schemas.microsoft.com/office/drawing/2014/main" id="{AB63F3B3-E9AD-6E05-92BE-E904574860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8400" y="1305393"/>
            <a:ext cx="6250946" cy="8257707"/>
          </a:xfrm>
          <a:prstGeom prst="rect">
            <a:avLst/>
          </a:prstGeom>
        </p:spPr>
      </p:pic>
    </p:spTree>
    <p:extLst>
      <p:ext uri="{BB962C8B-B14F-4D97-AF65-F5344CB8AC3E}">
        <p14:creationId xmlns:p14="http://schemas.microsoft.com/office/powerpoint/2010/main" val="19377368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59693D-3E77-8DCC-1293-5324F377CC2A}"/>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A37B6F6F-0F5A-FF33-C997-5065AAFA5C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48" y="0"/>
            <a:ext cx="18328496" cy="10287000"/>
          </a:xfrm>
          <a:prstGeom prst="rect">
            <a:avLst/>
          </a:prstGeom>
        </p:spPr>
      </p:pic>
      <p:sp>
        <p:nvSpPr>
          <p:cNvPr id="6" name="TextBox 2">
            <a:extLst>
              <a:ext uri="{FF2B5EF4-FFF2-40B4-BE49-F238E27FC236}">
                <a16:creationId xmlns:a16="http://schemas.microsoft.com/office/drawing/2014/main" id="{63552045-099B-CCDC-6310-13E64D2B7B39}"/>
              </a:ext>
            </a:extLst>
          </p:cNvPr>
          <p:cNvSpPr txBox="1"/>
          <p:nvPr/>
        </p:nvSpPr>
        <p:spPr>
          <a:xfrm>
            <a:off x="5368601" y="644542"/>
            <a:ext cx="7550795" cy="610745"/>
          </a:xfrm>
          <a:prstGeom prst="rect">
            <a:avLst/>
          </a:prstGeom>
        </p:spPr>
        <p:txBody>
          <a:bodyPr wrap="square" lIns="0" tIns="0" rIns="0" bIns="0" rtlCol="0" anchor="t">
            <a:spAutoFit/>
          </a:bodyPr>
          <a:lstStyle/>
          <a:p>
            <a:pPr algn="ctr">
              <a:lnSpc>
                <a:spcPts val="5091"/>
              </a:lnSpc>
              <a:spcBef>
                <a:spcPct val="0"/>
              </a:spcBef>
            </a:pPr>
            <a:r>
              <a:rPr lang="en-US" sz="4000" b="1">
                <a:solidFill>
                  <a:schemeClr val="accent5">
                    <a:lumMod val="50000"/>
                  </a:schemeClr>
                </a:solidFill>
                <a:latin typeface="Times New Roman"/>
                <a:ea typeface="Times New Roman"/>
                <a:cs typeface="Times New Roman"/>
                <a:sym typeface="Times New Roman"/>
              </a:rPr>
              <a:t>SYSTEM ARCHITECTURE</a:t>
            </a:r>
          </a:p>
        </p:txBody>
      </p:sp>
      <p:pic>
        <p:nvPicPr>
          <p:cNvPr id="8" name="Picture 7">
            <a:extLst>
              <a:ext uri="{FF2B5EF4-FFF2-40B4-BE49-F238E27FC236}">
                <a16:creationId xmlns:a16="http://schemas.microsoft.com/office/drawing/2014/main" id="{043B5AAF-DB92-CECF-262F-5D5CE3D075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84203" y="1899829"/>
            <a:ext cx="6719590" cy="6892933"/>
          </a:xfrm>
          <a:prstGeom prst="rect">
            <a:avLst/>
          </a:prstGeom>
        </p:spPr>
      </p:pic>
    </p:spTree>
    <p:extLst>
      <p:ext uri="{BB962C8B-B14F-4D97-AF65-F5344CB8AC3E}">
        <p14:creationId xmlns:p14="http://schemas.microsoft.com/office/powerpoint/2010/main" val="22592147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4"/>
          <p:cNvSpPr txBox="1"/>
          <p:nvPr/>
        </p:nvSpPr>
        <p:spPr>
          <a:xfrm>
            <a:off x="6629400" y="625557"/>
            <a:ext cx="6705600" cy="697307"/>
          </a:xfrm>
          <a:prstGeom prst="rect">
            <a:avLst/>
          </a:prstGeom>
        </p:spPr>
        <p:txBody>
          <a:bodyPr wrap="square" lIns="0" tIns="0" rIns="0" bIns="0" rtlCol="0" anchor="t">
            <a:spAutoFit/>
          </a:bodyPr>
          <a:lstStyle/>
          <a:p>
            <a:pPr algn="ctr">
              <a:lnSpc>
                <a:spcPts val="5987"/>
              </a:lnSpc>
              <a:spcBef>
                <a:spcPct val="0"/>
              </a:spcBef>
            </a:pPr>
            <a:r>
              <a:rPr lang="en-US" sz="4000" b="1">
                <a:solidFill>
                  <a:srgbClr val="00B0F0"/>
                </a:solidFill>
                <a:latin typeface="Times New Roman"/>
                <a:ea typeface="Times New Roman"/>
                <a:cs typeface="Times New Roman"/>
                <a:sym typeface="Times New Roman"/>
              </a:rPr>
              <a:t>SYSTEM REQUIREMENTS</a:t>
            </a:r>
          </a:p>
        </p:txBody>
      </p:sp>
      <p:sp>
        <p:nvSpPr>
          <p:cNvPr id="5" name="TextBox 5"/>
          <p:cNvSpPr txBox="1"/>
          <p:nvPr/>
        </p:nvSpPr>
        <p:spPr>
          <a:xfrm>
            <a:off x="1752600" y="1943100"/>
            <a:ext cx="10692161" cy="2446952"/>
          </a:xfrm>
          <a:prstGeom prst="rect">
            <a:avLst/>
          </a:prstGeom>
        </p:spPr>
        <p:txBody>
          <a:bodyPr wrap="square" lIns="0" tIns="0" rIns="0" bIns="0" rtlCol="0" anchor="t">
            <a:spAutoFit/>
          </a:bodyPr>
          <a:lstStyle/>
          <a:p>
            <a:pPr algn="l">
              <a:lnSpc>
                <a:spcPts val="3811"/>
              </a:lnSpc>
            </a:pPr>
            <a:r>
              <a:rPr lang="en-US" sz="2800" dirty="0">
                <a:solidFill>
                  <a:srgbClr val="692092"/>
                </a:solidFill>
                <a:latin typeface="Times New Roman"/>
                <a:ea typeface="Times New Roman"/>
                <a:cs typeface="Times New Roman"/>
                <a:sym typeface="Times New Roman"/>
              </a:rPr>
              <a:t> HARDWARE REQUIREMENTS:</a:t>
            </a:r>
          </a:p>
          <a:p>
            <a:pPr algn="l">
              <a:lnSpc>
                <a:spcPts val="3939"/>
              </a:lnSpc>
            </a:pPr>
            <a:endParaRPr lang="en-US" sz="2800" dirty="0">
              <a:solidFill>
                <a:srgbClr val="692092"/>
              </a:solidFill>
              <a:latin typeface="Times New Roman"/>
              <a:ea typeface="Times New Roman"/>
              <a:cs typeface="Times New Roman"/>
              <a:sym typeface="Times New Roman"/>
            </a:endParaRPr>
          </a:p>
          <a:p>
            <a:pPr marL="664425" lvl="1" indent="-332213" algn="l">
              <a:lnSpc>
                <a:spcPts val="3939"/>
              </a:lnSpc>
              <a:buFont typeface="Arial"/>
              <a:buChar char="•"/>
            </a:pPr>
            <a:r>
              <a:rPr lang="en-US" sz="2800" dirty="0">
                <a:solidFill>
                  <a:srgbClr val="000000"/>
                </a:solidFill>
                <a:latin typeface="Times New Roman"/>
                <a:ea typeface="Times New Roman"/>
                <a:cs typeface="Times New Roman"/>
                <a:sym typeface="Times New Roman"/>
              </a:rPr>
              <a:t>System                  : Intel Core i3 (or equivalent) – 2.0 GHz or above</a:t>
            </a:r>
          </a:p>
          <a:p>
            <a:pPr marL="664425" lvl="1" indent="-332213" algn="l">
              <a:lnSpc>
                <a:spcPts val="3939"/>
              </a:lnSpc>
              <a:buFont typeface="Arial"/>
              <a:buChar char="•"/>
            </a:pPr>
            <a:r>
              <a:rPr lang="en-US" sz="2800" dirty="0">
                <a:solidFill>
                  <a:srgbClr val="000000"/>
                </a:solidFill>
                <a:latin typeface="Times New Roman"/>
                <a:ea typeface="Times New Roman"/>
                <a:cs typeface="Times New Roman"/>
                <a:sym typeface="Times New Roman"/>
              </a:rPr>
              <a:t>Hard Disk             : 40 GB</a:t>
            </a:r>
          </a:p>
          <a:p>
            <a:pPr marL="664425" lvl="1" indent="-332213" algn="l">
              <a:lnSpc>
                <a:spcPts val="3939"/>
              </a:lnSpc>
              <a:buFont typeface="Arial"/>
              <a:buChar char="•"/>
            </a:pPr>
            <a:r>
              <a:rPr lang="en-US" sz="2800" dirty="0">
                <a:solidFill>
                  <a:srgbClr val="000000"/>
                </a:solidFill>
                <a:latin typeface="Times New Roman"/>
                <a:ea typeface="Times New Roman"/>
                <a:cs typeface="Times New Roman"/>
                <a:sym typeface="Times New Roman"/>
              </a:rPr>
              <a:t>Ram                      : 512 Mb</a:t>
            </a:r>
          </a:p>
        </p:txBody>
      </p:sp>
      <p:sp>
        <p:nvSpPr>
          <p:cNvPr id="6" name="TextBox 6"/>
          <p:cNvSpPr txBox="1"/>
          <p:nvPr/>
        </p:nvSpPr>
        <p:spPr>
          <a:xfrm>
            <a:off x="1752600" y="5143500"/>
            <a:ext cx="8741925" cy="2092024"/>
          </a:xfrm>
          <a:prstGeom prst="rect">
            <a:avLst/>
          </a:prstGeom>
        </p:spPr>
        <p:txBody>
          <a:bodyPr lIns="0" tIns="0" rIns="0" bIns="0" rtlCol="0" anchor="t">
            <a:spAutoFit/>
          </a:bodyPr>
          <a:lstStyle/>
          <a:p>
            <a:pPr algn="l">
              <a:lnSpc>
                <a:spcPts val="3973"/>
              </a:lnSpc>
              <a:spcBef>
                <a:spcPct val="0"/>
              </a:spcBef>
            </a:pPr>
            <a:r>
              <a:rPr lang="en-US" sz="2800" dirty="0">
                <a:solidFill>
                  <a:srgbClr val="E600B4"/>
                </a:solidFill>
                <a:latin typeface="Times New Roman"/>
                <a:ea typeface="Times New Roman"/>
                <a:cs typeface="Times New Roman"/>
                <a:sym typeface="Times New Roman"/>
              </a:rPr>
              <a:t>SOFTWARE REQUIREMENTS:</a:t>
            </a:r>
          </a:p>
          <a:p>
            <a:pPr algn="l">
              <a:lnSpc>
                <a:spcPts val="4101"/>
              </a:lnSpc>
              <a:spcBef>
                <a:spcPct val="0"/>
              </a:spcBef>
            </a:pPr>
            <a:r>
              <a:rPr lang="en-US" sz="2800" dirty="0">
                <a:solidFill>
                  <a:srgbClr val="000000"/>
                </a:solidFill>
                <a:latin typeface="Times New Roman"/>
                <a:ea typeface="Times New Roman"/>
                <a:cs typeface="Times New Roman"/>
                <a:sym typeface="Times New Roman"/>
              </a:rPr>
              <a:t> </a:t>
            </a:r>
          </a:p>
          <a:p>
            <a:pPr marL="691881" lvl="1" indent="-345941" algn="l">
              <a:lnSpc>
                <a:spcPts val="4101"/>
              </a:lnSpc>
              <a:buFont typeface="Arial"/>
              <a:buChar char="•"/>
            </a:pPr>
            <a:r>
              <a:rPr lang="en-US" sz="2800" dirty="0">
                <a:solidFill>
                  <a:srgbClr val="000000"/>
                </a:solidFill>
                <a:latin typeface="Times New Roman"/>
                <a:ea typeface="Times New Roman"/>
                <a:cs typeface="Times New Roman"/>
                <a:sym typeface="Times New Roman"/>
              </a:rPr>
              <a:t>Operating system  : Windows</a:t>
            </a:r>
          </a:p>
          <a:p>
            <a:pPr marL="691881" lvl="1" indent="-345941" algn="l">
              <a:lnSpc>
                <a:spcPts val="4101"/>
              </a:lnSpc>
              <a:buFont typeface="Arial"/>
              <a:buChar char="•"/>
            </a:pPr>
            <a:r>
              <a:rPr lang="en-US" sz="2800" dirty="0">
                <a:solidFill>
                  <a:srgbClr val="000000"/>
                </a:solidFill>
                <a:latin typeface="Times New Roman"/>
                <a:ea typeface="Times New Roman"/>
                <a:cs typeface="Times New Roman"/>
                <a:sym typeface="Times New Roman"/>
              </a:rPr>
              <a:t>Coding Language  :  python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389C5-03EE-7567-8404-0CE50F13A8A7}"/>
              </a:ext>
            </a:extLst>
          </p:cNvPr>
          <p:cNvSpPr>
            <a:spLocks noGrp="1"/>
          </p:cNvSpPr>
          <p:nvPr>
            <p:ph type="title"/>
          </p:nvPr>
        </p:nvSpPr>
        <p:spPr>
          <a:xfrm>
            <a:off x="4800600" y="419100"/>
            <a:ext cx="8229600" cy="1143000"/>
          </a:xfrm>
        </p:spPr>
        <p:txBody>
          <a:bodyPr/>
          <a:lstStyle/>
          <a:p>
            <a:r>
              <a:rPr lang="en-US" b="1">
                <a:latin typeface="Times New Roman" panose="02020603050405020304" pitchFamily="18" charset="0"/>
                <a:cs typeface="Times New Roman" panose="02020603050405020304" pitchFamily="18" charset="0"/>
              </a:rPr>
              <a:t>IMPLEMENTATION</a:t>
            </a:r>
            <a:endParaRPr lang="en-IN" b="1">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C84B3E8-4C6A-15E3-63C7-1801AD65B0CA}"/>
              </a:ext>
            </a:extLst>
          </p:cNvPr>
          <p:cNvSpPr txBox="1"/>
          <p:nvPr/>
        </p:nvSpPr>
        <p:spPr>
          <a:xfrm>
            <a:off x="1143000" y="1714500"/>
            <a:ext cx="16002000" cy="6416628"/>
          </a:xfrm>
          <a:prstGeom prst="rect">
            <a:avLst/>
          </a:prstGeom>
          <a:noFill/>
        </p:spPr>
        <p:txBody>
          <a:bodyPr wrap="square" lIns="91440" tIns="45720" rIns="91440" bIns="45720" anchor="t">
            <a:spAutoFit/>
          </a:bodyPr>
          <a:lstStyle/>
          <a:p>
            <a:pPr algn="just">
              <a:lnSpc>
                <a:spcPct val="150000"/>
              </a:lnSpc>
            </a:pPr>
            <a:r>
              <a:rPr lang="en-US" sz="2000">
                <a:latin typeface="Times New Roman" panose="02020603050405020304" pitchFamily="18" charset="0"/>
                <a:cs typeface="Times New Roman" panose="02020603050405020304" pitchFamily="18" charset="0"/>
              </a:rPr>
              <a:t>	</a:t>
            </a:r>
            <a:r>
              <a:rPr lang="en-US" sz="2800">
                <a:latin typeface="Times New Roman" panose="02020603050405020304" pitchFamily="18" charset="0"/>
                <a:cs typeface="Times New Roman" panose="02020603050405020304" pitchFamily="18" charset="0"/>
              </a:rPr>
              <a:t>The Plagiarism Detection System is built as a modular and scalable framework, ensuring efficient processing, accurate similarity detection, and detailed result reporting. It follows a pipeline architecture, where each module handles a specific stage of analysis in sequence.</a:t>
            </a:r>
          </a:p>
          <a:p>
            <a:pPr algn="just"/>
            <a:endParaRPr lang="en-IN" sz="2000">
              <a:latin typeface="Times New Roman" panose="02020603050405020304" pitchFamily="18" charset="0"/>
              <a:cs typeface="Times New Roman" panose="02020603050405020304" pitchFamily="18" charset="0"/>
            </a:endParaRPr>
          </a:p>
          <a:p>
            <a:pPr algn="just"/>
            <a:r>
              <a:rPr lang="en-IN" sz="4000" b="1">
                <a:latin typeface="Times New Roman" panose="02020603050405020304" pitchFamily="18" charset="0"/>
                <a:cs typeface="Times New Roman" panose="02020603050405020304" pitchFamily="18" charset="0"/>
              </a:rPr>
              <a:t>Modules:</a:t>
            </a:r>
          </a:p>
          <a:p>
            <a:pPr algn="just"/>
            <a:endParaRPr lang="en-IN" sz="2000">
              <a:latin typeface="Times New Roman" panose="02020603050405020304" pitchFamily="18" charset="0"/>
              <a:cs typeface="Times New Roman" panose="02020603050405020304" pitchFamily="18" charset="0"/>
            </a:endParaRPr>
          </a:p>
          <a:p>
            <a:pPr marL="914400" lvl="1" indent="-457200" algn="just">
              <a:lnSpc>
                <a:spcPct val="150000"/>
              </a:lnSpc>
              <a:buFont typeface="Arial" panose="020B0604020202020204" pitchFamily="34" charset="0"/>
              <a:buChar char="•"/>
            </a:pPr>
            <a:r>
              <a:rPr lang="en-IN" sz="2800">
                <a:latin typeface="Times New Roman" panose="02020603050405020304" pitchFamily="18" charset="0"/>
                <a:cs typeface="Times New Roman" panose="02020603050405020304" pitchFamily="18" charset="0"/>
              </a:rPr>
              <a:t>Text Preprocessing Module</a:t>
            </a:r>
            <a:endParaRPr lang="en-US" sz="2800">
              <a:latin typeface="Times New Roman" panose="02020603050405020304" pitchFamily="18" charset="0"/>
              <a:cs typeface="Times New Roman" panose="02020603050405020304" pitchFamily="18" charset="0"/>
            </a:endParaRPr>
          </a:p>
          <a:p>
            <a:pPr marL="914400" lvl="1" indent="-457200" algn="just">
              <a:lnSpc>
                <a:spcPct val="150000"/>
              </a:lnSpc>
              <a:buFont typeface="Arial" panose="020B0604020202020204" pitchFamily="34" charset="0"/>
              <a:buChar char="•"/>
            </a:pPr>
            <a:r>
              <a:rPr lang="en-US" sz="2800">
                <a:latin typeface="Times New Roman" panose="02020603050405020304" pitchFamily="18" charset="0"/>
                <a:cs typeface="Times New Roman" panose="02020603050405020304" pitchFamily="18" charset="0"/>
              </a:rPr>
              <a:t>Vector Embeddings and Feature Extraction Module</a:t>
            </a:r>
            <a:endParaRPr lang="en-IN" sz="2800">
              <a:latin typeface="Times New Roman" panose="02020603050405020304" pitchFamily="18" charset="0"/>
              <a:cs typeface="Times New Roman" panose="02020603050405020304" pitchFamily="18" charset="0"/>
            </a:endParaRPr>
          </a:p>
          <a:p>
            <a:pPr marL="914400" lvl="1" indent="-457200" algn="just">
              <a:lnSpc>
                <a:spcPct val="150000"/>
              </a:lnSpc>
              <a:buFont typeface="Arial" panose="020B0604020202020204" pitchFamily="34" charset="0"/>
              <a:buChar char="•"/>
            </a:pPr>
            <a:r>
              <a:rPr lang="en-IN" sz="2800">
                <a:latin typeface="Times New Roman"/>
                <a:cs typeface="Times New Roman"/>
              </a:rPr>
              <a:t>Semantic Similarity Detection Module</a:t>
            </a:r>
          </a:p>
          <a:p>
            <a:pPr marL="914400" lvl="1" indent="-457200" algn="just">
              <a:lnSpc>
                <a:spcPct val="150000"/>
              </a:lnSpc>
              <a:buFont typeface="Arial" panose="020B0604020202020204" pitchFamily="34" charset="0"/>
              <a:buChar char="•"/>
            </a:pPr>
            <a:r>
              <a:rPr lang="en-IN" sz="2800">
                <a:latin typeface="Times New Roman"/>
                <a:cs typeface="Times New Roman"/>
              </a:rPr>
              <a:t>Document Similarity Checking Module</a:t>
            </a:r>
          </a:p>
          <a:p>
            <a:pPr marL="914400" lvl="1" indent="-457200" algn="just">
              <a:lnSpc>
                <a:spcPct val="150000"/>
              </a:lnSpc>
              <a:buFont typeface="Arial" panose="020B0604020202020204" pitchFamily="34" charset="0"/>
              <a:buChar char="•"/>
            </a:pPr>
            <a:r>
              <a:rPr lang="en-US" sz="2800">
                <a:latin typeface="Times New Roman"/>
                <a:cs typeface="Times New Roman"/>
              </a:rPr>
              <a:t>Report Generation and Visualization Module</a:t>
            </a:r>
            <a:endParaRPr lang="en-IN"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78080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DB70595-6AC9-62F4-512A-4FB4731074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980" y="9633"/>
            <a:ext cx="18328496" cy="10287000"/>
          </a:xfrm>
          <a:prstGeom prst="rect">
            <a:avLst/>
          </a:prstGeom>
        </p:spPr>
      </p:pic>
      <p:sp>
        <p:nvSpPr>
          <p:cNvPr id="3" name="TextBox 4">
            <a:extLst>
              <a:ext uri="{FF2B5EF4-FFF2-40B4-BE49-F238E27FC236}">
                <a16:creationId xmlns:a16="http://schemas.microsoft.com/office/drawing/2014/main" id="{687B2E2D-1BD1-1747-1301-F9764EF17577}"/>
              </a:ext>
            </a:extLst>
          </p:cNvPr>
          <p:cNvSpPr txBox="1"/>
          <p:nvPr/>
        </p:nvSpPr>
        <p:spPr>
          <a:xfrm>
            <a:off x="5867400" y="571500"/>
            <a:ext cx="7467600" cy="697307"/>
          </a:xfrm>
          <a:prstGeom prst="rect">
            <a:avLst/>
          </a:prstGeom>
        </p:spPr>
        <p:txBody>
          <a:bodyPr wrap="square" lIns="0" tIns="0" rIns="0" bIns="0" rtlCol="0" anchor="t">
            <a:spAutoFit/>
          </a:bodyPr>
          <a:lstStyle/>
          <a:p>
            <a:pPr algn="ctr">
              <a:lnSpc>
                <a:spcPts val="5987"/>
              </a:lnSpc>
              <a:spcBef>
                <a:spcPct val="0"/>
              </a:spcBef>
            </a:pPr>
            <a:r>
              <a:rPr lang="en-US" sz="4000" b="1">
                <a:latin typeface="Times New Roman"/>
                <a:ea typeface="Times New Roman"/>
                <a:cs typeface="Times New Roman"/>
                <a:sym typeface="Times New Roman"/>
              </a:rPr>
              <a:t>TESTING AND VALIDATION</a:t>
            </a:r>
          </a:p>
        </p:txBody>
      </p:sp>
      <p:sp>
        <p:nvSpPr>
          <p:cNvPr id="4" name="TextBox 4">
            <a:extLst>
              <a:ext uri="{FF2B5EF4-FFF2-40B4-BE49-F238E27FC236}">
                <a16:creationId xmlns:a16="http://schemas.microsoft.com/office/drawing/2014/main" id="{02C2A402-D84C-770B-490A-22D4C26E842C}"/>
              </a:ext>
            </a:extLst>
          </p:cNvPr>
          <p:cNvSpPr txBox="1"/>
          <p:nvPr/>
        </p:nvSpPr>
        <p:spPr>
          <a:xfrm>
            <a:off x="2286000" y="3238500"/>
            <a:ext cx="6705600" cy="697307"/>
          </a:xfrm>
          <a:prstGeom prst="rect">
            <a:avLst/>
          </a:prstGeom>
        </p:spPr>
        <p:txBody>
          <a:bodyPr wrap="square" lIns="0" tIns="0" rIns="0" bIns="0" rtlCol="0" anchor="t">
            <a:spAutoFit/>
          </a:bodyPr>
          <a:lstStyle/>
          <a:p>
            <a:pPr algn="just">
              <a:lnSpc>
                <a:spcPts val="5987"/>
              </a:lnSpc>
              <a:spcBef>
                <a:spcPct val="0"/>
              </a:spcBef>
            </a:pPr>
            <a:endParaRPr lang="en-US" sz="4000" b="1">
              <a:latin typeface="Times New Roman"/>
              <a:ea typeface="Times New Roman"/>
              <a:cs typeface="Times New Roman"/>
              <a:sym typeface="Times New Roman"/>
            </a:endParaRPr>
          </a:p>
        </p:txBody>
      </p:sp>
      <p:sp>
        <p:nvSpPr>
          <p:cNvPr id="5" name="TextBox 4">
            <a:extLst>
              <a:ext uri="{FF2B5EF4-FFF2-40B4-BE49-F238E27FC236}">
                <a16:creationId xmlns:a16="http://schemas.microsoft.com/office/drawing/2014/main" id="{ED684699-B6F0-2F4A-1CFF-51836365C899}"/>
              </a:ext>
            </a:extLst>
          </p:cNvPr>
          <p:cNvSpPr txBox="1"/>
          <p:nvPr/>
        </p:nvSpPr>
        <p:spPr>
          <a:xfrm>
            <a:off x="579958" y="1562100"/>
            <a:ext cx="17800820" cy="12675586"/>
          </a:xfrm>
          <a:prstGeom prst="rect">
            <a:avLst/>
          </a:prstGeom>
        </p:spPr>
        <p:txBody>
          <a:bodyPr wrap="square" lIns="0" tIns="0" rIns="0" bIns="0" rtlCol="0" anchor="t">
            <a:spAutoFit/>
          </a:bodyPr>
          <a:lstStyle/>
          <a:p>
            <a:pPr algn="just">
              <a:lnSpc>
                <a:spcPct val="150000"/>
              </a:lnSpc>
              <a:spcBef>
                <a:spcPct val="0"/>
              </a:spcBef>
            </a:pPr>
            <a:r>
              <a:rPr lang="en-US" sz="2400">
                <a:latin typeface="Times New Roman" panose="02020603050405020304" pitchFamily="18" charset="0"/>
                <a:cs typeface="Times New Roman" panose="02020603050405020304" pitchFamily="18" charset="0"/>
              </a:rPr>
              <a:t>Testing ensures the software meets functional and performance requirements. Validation confirms the final product matches user expectations.</a:t>
            </a:r>
          </a:p>
          <a:p>
            <a:pPr algn="just">
              <a:lnSpc>
                <a:spcPct val="150000"/>
              </a:lnSpc>
              <a:spcBef>
                <a:spcPct val="0"/>
              </a:spcBef>
            </a:pPr>
            <a:r>
              <a:rPr lang="en-US" sz="2400" b="1">
                <a:latin typeface="Times New Roman" panose="02020603050405020304" pitchFamily="18" charset="0"/>
                <a:cs typeface="Times New Roman" panose="02020603050405020304" pitchFamily="18" charset="0"/>
              </a:rPr>
              <a:t>Unit Testing : </a:t>
            </a:r>
            <a:r>
              <a:rPr lang="en-US" sz="2400">
                <a:latin typeface="Times New Roman" panose="02020603050405020304" pitchFamily="18" charset="0"/>
                <a:cs typeface="Times New Roman" panose="02020603050405020304" pitchFamily="18" charset="0"/>
              </a:rPr>
              <a:t>Tests individual components or functions in isolation.</a:t>
            </a:r>
          </a:p>
          <a:p>
            <a:pPr algn="just">
              <a:lnSpc>
                <a:spcPct val="150000"/>
              </a:lnSpc>
              <a:spcBef>
                <a:spcPct val="0"/>
              </a:spcBef>
            </a:pPr>
            <a:r>
              <a:rPr lang="en-US" sz="2400" b="1">
                <a:latin typeface="Times New Roman" panose="02020603050405020304" pitchFamily="18" charset="0"/>
                <a:cs typeface="Times New Roman" panose="02020603050405020304" pitchFamily="18" charset="0"/>
              </a:rPr>
              <a:t>Functional Testing:</a:t>
            </a:r>
            <a:r>
              <a:rPr lang="en-US" sz="2400">
                <a:latin typeface="Times New Roman" panose="02020603050405020304" pitchFamily="18" charset="0"/>
                <a:cs typeface="Times New Roman" panose="02020603050405020304" pitchFamily="18" charset="0"/>
              </a:rPr>
              <a:t> Tested API routes using Postman with various text and file inputs.</a:t>
            </a:r>
          </a:p>
          <a:p>
            <a:pPr algn="just">
              <a:lnSpc>
                <a:spcPct val="150000"/>
              </a:lnSpc>
              <a:spcBef>
                <a:spcPct val="0"/>
              </a:spcBef>
            </a:pPr>
            <a:r>
              <a:rPr lang="en-US" sz="2400" b="1">
                <a:latin typeface="Times New Roman" panose="02020603050405020304" pitchFamily="18" charset="0"/>
                <a:cs typeface="Times New Roman" panose="02020603050405020304" pitchFamily="18" charset="0"/>
              </a:rPr>
              <a:t>Black box Testing:</a:t>
            </a:r>
            <a:r>
              <a:rPr lang="en-US" sz="2400">
                <a:latin typeface="Times New Roman" panose="02020603050405020304" pitchFamily="18" charset="0"/>
                <a:cs typeface="Times New Roman" panose="02020603050405020304" pitchFamily="18" charset="0"/>
              </a:rPr>
              <a:t> Tests the system without looking into internal code.</a:t>
            </a:r>
          </a:p>
          <a:p>
            <a:pPr algn="just">
              <a:lnSpc>
                <a:spcPct val="150000"/>
              </a:lnSpc>
              <a:spcBef>
                <a:spcPct val="0"/>
              </a:spcBef>
            </a:pPr>
            <a:r>
              <a:rPr lang="en-US" sz="2400" b="1">
                <a:latin typeface="Times New Roman" panose="02020603050405020304" pitchFamily="18" charset="0"/>
                <a:cs typeface="Times New Roman" panose="02020603050405020304" pitchFamily="18" charset="0"/>
              </a:rPr>
              <a:t>Performance Testing: </a:t>
            </a:r>
            <a:r>
              <a:rPr lang="en-US" sz="2400">
                <a:latin typeface="Times New Roman" panose="02020603050405020304" pitchFamily="18" charset="0"/>
                <a:cs typeface="Times New Roman" panose="02020603050405020304" pitchFamily="18" charset="0"/>
              </a:rPr>
              <a:t>Measured response time for different file sizes and input complexity.</a:t>
            </a:r>
          </a:p>
          <a:p>
            <a:pPr algn="just">
              <a:lnSpc>
                <a:spcPct val="150000"/>
              </a:lnSpc>
              <a:spcBef>
                <a:spcPct val="0"/>
              </a:spcBef>
            </a:pPr>
            <a:endParaRPr lang="en-US" sz="2400">
              <a:latin typeface="Times New Roman" panose="02020603050405020304" pitchFamily="18" charset="0"/>
              <a:cs typeface="Times New Roman" panose="02020603050405020304" pitchFamily="18" charset="0"/>
            </a:endParaRPr>
          </a:p>
          <a:p>
            <a:pPr algn="just">
              <a:lnSpc>
                <a:spcPct val="150000"/>
              </a:lnSpc>
              <a:spcBef>
                <a:spcPct val="0"/>
              </a:spcBef>
            </a:pPr>
            <a:r>
              <a:rPr lang="en-IN" sz="2400" b="1" i="0" u="sng">
                <a:effectLst/>
                <a:latin typeface="Times New Roman" panose="02020603050405020304" pitchFamily="18" charset="0"/>
                <a:cs typeface="Times New Roman" panose="02020603050405020304" pitchFamily="18" charset="0"/>
              </a:rPr>
              <a:t>Tools Used </a:t>
            </a:r>
          </a:p>
          <a:p>
            <a:pPr marL="914400" lvl="1" indent="-457200" algn="just">
              <a:lnSpc>
                <a:spcPct val="150000"/>
              </a:lnSpc>
              <a:spcBef>
                <a:spcPct val="0"/>
              </a:spcBef>
              <a:buAutoNum type="arabicPeriod"/>
            </a:pPr>
            <a:r>
              <a:rPr lang="en-US" sz="2400" b="1">
                <a:latin typeface="Times New Roman" panose="02020603050405020304" pitchFamily="18" charset="0"/>
                <a:cs typeface="Times New Roman" panose="02020603050405020304" pitchFamily="18" charset="0"/>
              </a:rPr>
              <a:t>Python unit test (Unit Testing): </a:t>
            </a:r>
          </a:p>
          <a:p>
            <a:pPr lvl="2" algn="just">
              <a:lnSpc>
                <a:spcPct val="150000"/>
              </a:lnSpc>
              <a:spcBef>
                <a:spcPct val="0"/>
              </a:spcBef>
            </a:pPr>
            <a:r>
              <a:rPr lang="en-US" sz="2400">
                <a:latin typeface="Times New Roman" panose="02020603050405020304" pitchFamily="18" charset="0"/>
                <a:cs typeface="Times New Roman" panose="02020603050405020304" pitchFamily="18" charset="0"/>
              </a:rPr>
              <a:t>Used to test individual functions like preprocess() and </a:t>
            </a:r>
            <a:r>
              <a:rPr lang="en-US" sz="2400" err="1">
                <a:latin typeface="Times New Roman" panose="02020603050405020304" pitchFamily="18" charset="0"/>
                <a:cs typeface="Times New Roman" panose="02020603050405020304" pitchFamily="18" charset="0"/>
              </a:rPr>
              <a:t>check_similarity</a:t>
            </a:r>
            <a:r>
              <a:rPr lang="en-US" sz="2400">
                <a:latin typeface="Times New Roman" panose="02020603050405020304" pitchFamily="18" charset="0"/>
                <a:cs typeface="Times New Roman" panose="02020603050405020304" pitchFamily="18" charset="0"/>
              </a:rPr>
              <a:t>() in isolation.</a:t>
            </a:r>
          </a:p>
          <a:p>
            <a:pPr lvl="2" algn="just">
              <a:lnSpc>
                <a:spcPct val="150000"/>
              </a:lnSpc>
              <a:spcBef>
                <a:spcPct val="0"/>
              </a:spcBef>
            </a:pPr>
            <a:r>
              <a:rPr lang="en-US" sz="2400">
                <a:latin typeface="Times New Roman" panose="02020603050405020304" pitchFamily="18" charset="0"/>
                <a:cs typeface="Times New Roman" panose="02020603050405020304" pitchFamily="18" charset="0"/>
              </a:rPr>
              <a:t>Helped to ensure correctness and consistency of core logic.</a:t>
            </a:r>
          </a:p>
          <a:p>
            <a:pPr lvl="1" algn="just">
              <a:lnSpc>
                <a:spcPct val="150000"/>
              </a:lnSpc>
              <a:spcBef>
                <a:spcPct val="0"/>
              </a:spcBef>
            </a:pPr>
            <a:r>
              <a:rPr lang="en-US" sz="2400" b="1">
                <a:latin typeface="Times New Roman" panose="02020603050405020304" pitchFamily="18" charset="0"/>
                <a:cs typeface="Times New Roman" panose="02020603050405020304" pitchFamily="18" charset="0"/>
              </a:rPr>
              <a:t>2. Postman </a:t>
            </a:r>
            <a:r>
              <a:rPr lang="en-IN" sz="2400" b="1">
                <a:latin typeface="Times New Roman" panose="02020603050405020304" pitchFamily="18" charset="0"/>
                <a:cs typeface="Times New Roman" panose="02020603050405020304" pitchFamily="18" charset="0"/>
              </a:rPr>
              <a:t>(for API Testing)</a:t>
            </a:r>
            <a:r>
              <a:rPr lang="en-US" sz="2400" b="1">
                <a:latin typeface="Times New Roman" panose="02020603050405020304" pitchFamily="18" charset="0"/>
                <a:cs typeface="Times New Roman" panose="02020603050405020304" pitchFamily="18" charset="0"/>
              </a:rPr>
              <a:t>.</a:t>
            </a:r>
          </a:p>
          <a:p>
            <a:pPr lvl="2" algn="just">
              <a:lnSpc>
                <a:spcPct val="150000"/>
              </a:lnSpc>
              <a:spcBef>
                <a:spcPct val="0"/>
              </a:spcBef>
            </a:pPr>
            <a:r>
              <a:rPr lang="en-US" sz="2400">
                <a:latin typeface="Times New Roman" panose="02020603050405020304" pitchFamily="18" charset="0"/>
                <a:cs typeface="Times New Roman" panose="02020603050405020304" pitchFamily="18" charset="0"/>
              </a:rPr>
              <a:t>Tested Flask routes like /send,/compare,/</a:t>
            </a:r>
            <a:r>
              <a:rPr lang="en-US" sz="2400" err="1">
                <a:latin typeface="Times New Roman" panose="02020603050405020304" pitchFamily="18" charset="0"/>
                <a:cs typeface="Times New Roman" panose="02020603050405020304" pitchFamily="18" charset="0"/>
              </a:rPr>
              <a:t>check_plagiarism</a:t>
            </a:r>
            <a:r>
              <a:rPr lang="en-US" sz="2400">
                <a:latin typeface="Times New Roman" panose="02020603050405020304" pitchFamily="18" charset="0"/>
                <a:cs typeface="Times New Roman" panose="02020603050405020304" pitchFamily="18" charset="0"/>
              </a:rPr>
              <a:t> methods</a:t>
            </a:r>
          </a:p>
          <a:p>
            <a:pPr lvl="2" algn="just">
              <a:lnSpc>
                <a:spcPct val="150000"/>
              </a:lnSpc>
              <a:spcBef>
                <a:spcPct val="0"/>
              </a:spcBef>
            </a:pPr>
            <a:r>
              <a:rPr lang="en-US" sz="2400">
                <a:latin typeface="Times New Roman" panose="02020603050405020304" pitchFamily="18" charset="0"/>
                <a:cs typeface="Times New Roman" panose="02020603050405020304" pitchFamily="18" charset="0"/>
              </a:rPr>
              <a:t>Sent various requests with different payloads (PDF,DOCX&lt;txt) and checked responses.</a:t>
            </a:r>
          </a:p>
          <a:p>
            <a:pPr lvl="1" algn="just">
              <a:lnSpc>
                <a:spcPct val="150000"/>
              </a:lnSpc>
              <a:spcBef>
                <a:spcPct val="0"/>
              </a:spcBef>
            </a:pPr>
            <a:r>
              <a:rPr lang="en-US" sz="2400" b="1">
                <a:latin typeface="Times New Roman" panose="02020603050405020304" pitchFamily="18" charset="0"/>
                <a:cs typeface="Times New Roman" panose="02020603050405020304" pitchFamily="18" charset="0"/>
              </a:rPr>
              <a:t>3.</a:t>
            </a:r>
            <a:r>
              <a:rPr lang="en-US" sz="2400">
                <a:latin typeface="Times New Roman" panose="02020603050405020304" pitchFamily="18" charset="0"/>
                <a:cs typeface="Times New Roman" panose="02020603050405020304" pitchFamily="18" charset="0"/>
              </a:rPr>
              <a:t> </a:t>
            </a:r>
            <a:r>
              <a:rPr lang="en-US" sz="2400" b="1">
                <a:latin typeface="Times New Roman" panose="02020603050405020304" pitchFamily="18" charset="0"/>
                <a:cs typeface="Times New Roman" panose="02020603050405020304" pitchFamily="18" charset="0"/>
              </a:rPr>
              <a:t>Invalid input handling</a:t>
            </a:r>
          </a:p>
          <a:p>
            <a:pPr lvl="2" algn="just">
              <a:lnSpc>
                <a:spcPct val="150000"/>
              </a:lnSpc>
              <a:spcBef>
                <a:spcPct val="0"/>
              </a:spcBef>
            </a:pPr>
            <a:r>
              <a:rPr lang="en-US" sz="2400">
                <a:latin typeface="Times New Roman" panose="02020603050405020304" pitchFamily="18" charset="0"/>
                <a:cs typeface="Times New Roman" panose="02020603050405020304" pitchFamily="18" charset="0"/>
              </a:rPr>
              <a:t>Manually tested edge cases like empty uploads, non-PDF/DOCX file types and short text inputs.</a:t>
            </a:r>
          </a:p>
          <a:p>
            <a:pPr algn="just">
              <a:lnSpc>
                <a:spcPct val="150000"/>
              </a:lnSpc>
              <a:spcBef>
                <a:spcPct val="0"/>
              </a:spcBef>
            </a:pPr>
            <a:endParaRPr lang="en-US" sz="2400">
              <a:latin typeface="Times New Roman" panose="02020603050405020304" pitchFamily="18" charset="0"/>
              <a:cs typeface="Times New Roman" panose="02020603050405020304" pitchFamily="18" charset="0"/>
            </a:endParaRPr>
          </a:p>
          <a:p>
            <a:pPr marL="457200" indent="-457200" algn="just">
              <a:lnSpc>
                <a:spcPct val="150000"/>
              </a:lnSpc>
              <a:spcBef>
                <a:spcPct val="0"/>
              </a:spcBef>
              <a:buAutoNum type="arabicPeriod"/>
            </a:pPr>
            <a:endParaRPr lang="en-US" sz="2400">
              <a:latin typeface="Times New Roman" panose="02020603050405020304" pitchFamily="18" charset="0"/>
              <a:cs typeface="Times New Roman" panose="02020603050405020304" pitchFamily="18" charset="0"/>
            </a:endParaRPr>
          </a:p>
          <a:p>
            <a:pPr algn="just">
              <a:lnSpc>
                <a:spcPct val="150000"/>
              </a:lnSpc>
              <a:spcBef>
                <a:spcPct val="0"/>
              </a:spcBef>
            </a:pPr>
            <a:endParaRPr lang="en-US" sz="2400">
              <a:latin typeface="Times New Roman" panose="02020603050405020304" pitchFamily="18" charset="0"/>
              <a:cs typeface="Times New Roman" panose="02020603050405020304" pitchFamily="18" charset="0"/>
            </a:endParaRPr>
          </a:p>
          <a:p>
            <a:pPr algn="just">
              <a:lnSpc>
                <a:spcPct val="150000"/>
              </a:lnSpc>
              <a:spcBef>
                <a:spcPct val="0"/>
              </a:spcBef>
            </a:pPr>
            <a:endParaRPr lang="en-US" sz="2400">
              <a:latin typeface="Times New Roman" panose="02020603050405020304" pitchFamily="18" charset="0"/>
              <a:cs typeface="Times New Roman" panose="02020603050405020304" pitchFamily="18" charset="0"/>
            </a:endParaRPr>
          </a:p>
          <a:p>
            <a:pPr algn="just">
              <a:lnSpc>
                <a:spcPct val="150000"/>
              </a:lnSpc>
              <a:spcBef>
                <a:spcPct val="0"/>
              </a:spcBef>
            </a:pPr>
            <a:endParaRPr lang="en-US" sz="2400">
              <a:latin typeface="Times New Roman" panose="02020603050405020304" pitchFamily="18" charset="0"/>
              <a:cs typeface="Times New Roman" panose="02020603050405020304" pitchFamily="18" charset="0"/>
            </a:endParaRPr>
          </a:p>
          <a:p>
            <a:pPr algn="just">
              <a:lnSpc>
                <a:spcPct val="150000"/>
              </a:lnSpc>
              <a:spcBef>
                <a:spcPct val="0"/>
              </a:spcBef>
            </a:pPr>
            <a:endParaRPr lang="en-US" sz="2400">
              <a:latin typeface="Times New Roman" panose="02020603050405020304" pitchFamily="18" charset="0"/>
              <a:cs typeface="Times New Roman" panose="02020603050405020304" pitchFamily="18" charset="0"/>
            </a:endParaRPr>
          </a:p>
          <a:p>
            <a:pPr algn="just">
              <a:lnSpc>
                <a:spcPct val="150000"/>
              </a:lnSpc>
              <a:spcBef>
                <a:spcPct val="0"/>
              </a:spcBef>
            </a:pPr>
            <a:endParaRPr lang="en-US" sz="2400" b="1">
              <a:latin typeface="Times New Roman" panose="02020603050405020304" pitchFamily="18" charset="0"/>
              <a:ea typeface="Times New Roman"/>
              <a:cs typeface="Times New Roman" panose="02020603050405020304" pitchFamily="18" charset="0"/>
              <a:sym typeface="Times New Roman"/>
            </a:endParaRPr>
          </a:p>
          <a:p>
            <a:pPr algn="just">
              <a:lnSpc>
                <a:spcPct val="150000"/>
              </a:lnSpc>
              <a:spcBef>
                <a:spcPct val="0"/>
              </a:spcBef>
            </a:pPr>
            <a:endParaRPr lang="en-US" sz="2400" b="1">
              <a:latin typeface="Times New Roman" panose="02020603050405020304" pitchFamily="18" charset="0"/>
              <a:ea typeface="Times New Roman"/>
              <a:cs typeface="Times New Roman" panose="02020603050405020304" pitchFamily="18" charset="0"/>
              <a:sym typeface="Times New Roman"/>
            </a:endParaRPr>
          </a:p>
        </p:txBody>
      </p:sp>
    </p:spTree>
    <p:extLst>
      <p:ext uri="{BB962C8B-B14F-4D97-AF65-F5344CB8AC3E}">
        <p14:creationId xmlns:p14="http://schemas.microsoft.com/office/powerpoint/2010/main" val="41784744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4">
            <a:extLst>
              <a:ext uri="{FF2B5EF4-FFF2-40B4-BE49-F238E27FC236}">
                <a16:creationId xmlns:a16="http://schemas.microsoft.com/office/drawing/2014/main" id="{86F49CCF-17F6-2AF5-ADA0-7592B862F11F}"/>
              </a:ext>
            </a:extLst>
          </p:cNvPr>
          <p:cNvSpPr txBox="1"/>
          <p:nvPr/>
        </p:nvSpPr>
        <p:spPr>
          <a:xfrm>
            <a:off x="5562600" y="400165"/>
            <a:ext cx="6705600" cy="697307"/>
          </a:xfrm>
          <a:prstGeom prst="rect">
            <a:avLst/>
          </a:prstGeom>
        </p:spPr>
        <p:txBody>
          <a:bodyPr wrap="square" lIns="0" tIns="0" rIns="0" bIns="0" rtlCol="0" anchor="t">
            <a:spAutoFit/>
          </a:bodyPr>
          <a:lstStyle/>
          <a:p>
            <a:pPr algn="ctr">
              <a:lnSpc>
                <a:spcPts val="5987"/>
              </a:lnSpc>
              <a:spcBef>
                <a:spcPct val="0"/>
              </a:spcBef>
            </a:pPr>
            <a:r>
              <a:rPr lang="en-US" sz="4000" b="1">
                <a:latin typeface="Times New Roman"/>
                <a:ea typeface="Times New Roman"/>
                <a:cs typeface="Times New Roman"/>
                <a:sym typeface="Times New Roman"/>
              </a:rPr>
              <a:t>TEST CASES</a:t>
            </a:r>
          </a:p>
        </p:txBody>
      </p:sp>
      <p:graphicFrame>
        <p:nvGraphicFramePr>
          <p:cNvPr id="7" name="Table 6">
            <a:extLst>
              <a:ext uri="{FF2B5EF4-FFF2-40B4-BE49-F238E27FC236}">
                <a16:creationId xmlns:a16="http://schemas.microsoft.com/office/drawing/2014/main" id="{FFD50289-0365-A6F9-B923-FFA504408A92}"/>
              </a:ext>
            </a:extLst>
          </p:cNvPr>
          <p:cNvGraphicFramePr>
            <a:graphicFrameLocks noGrp="1"/>
          </p:cNvGraphicFramePr>
          <p:nvPr>
            <p:extLst>
              <p:ext uri="{D42A27DB-BD31-4B8C-83A1-F6EECF244321}">
                <p14:modId xmlns:p14="http://schemas.microsoft.com/office/powerpoint/2010/main" val="1673459330"/>
              </p:ext>
            </p:extLst>
          </p:nvPr>
        </p:nvGraphicFramePr>
        <p:xfrm>
          <a:off x="1219200" y="1322865"/>
          <a:ext cx="15925799" cy="8215316"/>
        </p:xfrm>
        <a:graphic>
          <a:graphicData uri="http://schemas.openxmlformats.org/drawingml/2006/table">
            <a:tbl>
              <a:tblPr firstRow="1" firstCol="1" lastRow="1" lastCol="1" bandRow="1" bandCol="1"/>
              <a:tblGrid>
                <a:gridCol w="1608116">
                  <a:extLst>
                    <a:ext uri="{9D8B030D-6E8A-4147-A177-3AD203B41FA5}">
                      <a16:colId xmlns:a16="http://schemas.microsoft.com/office/drawing/2014/main" val="1526579748"/>
                    </a:ext>
                  </a:extLst>
                </a:gridCol>
                <a:gridCol w="7257709">
                  <a:extLst>
                    <a:ext uri="{9D8B030D-6E8A-4147-A177-3AD203B41FA5}">
                      <a16:colId xmlns:a16="http://schemas.microsoft.com/office/drawing/2014/main" val="435421289"/>
                    </a:ext>
                  </a:extLst>
                </a:gridCol>
                <a:gridCol w="3767069">
                  <a:extLst>
                    <a:ext uri="{9D8B030D-6E8A-4147-A177-3AD203B41FA5}">
                      <a16:colId xmlns:a16="http://schemas.microsoft.com/office/drawing/2014/main" val="1081941571"/>
                    </a:ext>
                  </a:extLst>
                </a:gridCol>
                <a:gridCol w="3292905">
                  <a:extLst>
                    <a:ext uri="{9D8B030D-6E8A-4147-A177-3AD203B41FA5}">
                      <a16:colId xmlns:a16="http://schemas.microsoft.com/office/drawing/2014/main" val="3787851386"/>
                    </a:ext>
                  </a:extLst>
                </a:gridCol>
              </a:tblGrid>
              <a:tr h="815584">
                <a:tc>
                  <a:txBody>
                    <a:bodyPr/>
                    <a:lstStyle/>
                    <a:p>
                      <a:pPr marL="65405" marR="88900" algn="just">
                        <a:lnSpc>
                          <a:spcPct val="250000"/>
                        </a:lnSpc>
                        <a:spcBef>
                          <a:spcPts val="375"/>
                        </a:spcBef>
                        <a:buNone/>
                      </a:pPr>
                      <a:r>
                        <a:rPr lang="en-US" sz="2000" b="1" spc="-20">
                          <a:effectLst/>
                          <a:latin typeface="Times New Roman" panose="02020603050405020304" pitchFamily="18" charset="0"/>
                          <a:ea typeface="Times New Roman" panose="02020603050405020304" pitchFamily="18" charset="0"/>
                          <a:cs typeface="Times New Roman" panose="02020603050405020304" pitchFamily="18" charset="0"/>
                        </a:rPr>
                        <a:t>Test Case No.</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63500" algn="just">
                        <a:lnSpc>
                          <a:spcPct val="250000"/>
                        </a:lnSpc>
                        <a:spcBef>
                          <a:spcPts val="1135"/>
                        </a:spcBef>
                        <a:buNone/>
                      </a:pPr>
                      <a:r>
                        <a:rPr lang="en-US" sz="2000" b="1">
                          <a:effectLst/>
                          <a:latin typeface="Times New Roman" panose="02020603050405020304" pitchFamily="18" charset="0"/>
                          <a:ea typeface="Times New Roman" panose="02020603050405020304" pitchFamily="18" charset="0"/>
                          <a:cs typeface="Times New Roman" panose="02020603050405020304" pitchFamily="18" charset="0"/>
                        </a:rPr>
                        <a:t>Test</a:t>
                      </a:r>
                      <a:r>
                        <a:rPr lang="en-US" sz="2000" b="1" spc="3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1" spc="-10">
                          <a:effectLst/>
                          <a:latin typeface="Times New Roman" panose="02020603050405020304" pitchFamily="18" charset="0"/>
                          <a:ea typeface="Times New Roman" panose="02020603050405020304" pitchFamily="18" charset="0"/>
                          <a:cs typeface="Times New Roman" panose="02020603050405020304" pitchFamily="18" charset="0"/>
                        </a:rPr>
                        <a:t>Scenario</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64135" algn="just">
                        <a:lnSpc>
                          <a:spcPct val="250000"/>
                        </a:lnSpc>
                        <a:spcBef>
                          <a:spcPts val="1135"/>
                        </a:spcBef>
                        <a:buNone/>
                      </a:pPr>
                      <a:r>
                        <a:rPr lang="en-US" sz="2000" b="1" spc="-10">
                          <a:effectLst/>
                          <a:latin typeface="Times New Roman" panose="02020603050405020304" pitchFamily="18" charset="0"/>
                          <a:ea typeface="Times New Roman" panose="02020603050405020304" pitchFamily="18" charset="0"/>
                          <a:cs typeface="Times New Roman" panose="02020603050405020304" pitchFamily="18" charset="0"/>
                        </a:rPr>
                        <a:t>Expected Output</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62230" algn="just">
                        <a:lnSpc>
                          <a:spcPct val="250000"/>
                        </a:lnSpc>
                        <a:spcBef>
                          <a:spcPts val="1135"/>
                        </a:spcBef>
                        <a:buNone/>
                      </a:pPr>
                      <a:r>
                        <a:rPr lang="en-US" sz="2000" b="1" spc="-10">
                          <a:effectLst/>
                          <a:latin typeface="Times New Roman" panose="02020603050405020304" pitchFamily="18" charset="0"/>
                          <a:ea typeface="Times New Roman" panose="02020603050405020304" pitchFamily="18" charset="0"/>
                          <a:cs typeface="Times New Roman" panose="02020603050405020304" pitchFamily="18" charset="0"/>
                        </a:rPr>
                        <a:t>Pass/Fail</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922341668"/>
                  </a:ext>
                </a:extLst>
              </a:tr>
              <a:tr h="698687">
                <a:tc>
                  <a:txBody>
                    <a:bodyPr/>
                    <a:lstStyle/>
                    <a:p>
                      <a:pPr marL="65405" algn="just">
                        <a:spcBef>
                          <a:spcPts val="20"/>
                        </a:spcBef>
                        <a:buNone/>
                      </a:pPr>
                      <a:r>
                        <a:rPr lang="en-US" sz="1800" spc="-50">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63500" algn="just">
                        <a:spcBef>
                          <a:spcPts val="20"/>
                        </a:spcBef>
                        <a:buNone/>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Uploads</a:t>
                      </a:r>
                      <a:r>
                        <a:rPr lang="en-US" sz="1800" spc="3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DOCX</a:t>
                      </a:r>
                      <a:r>
                        <a:rPr lang="en-US" sz="1800" spc="6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File</a:t>
                      </a:r>
                      <a:r>
                        <a:rPr lang="en-US" sz="1800" spc="3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in</a:t>
                      </a:r>
                      <a:r>
                        <a:rPr lang="en-US" sz="1800" spc="3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file</a:t>
                      </a:r>
                      <a:r>
                        <a:rPr lang="en-US" sz="1800" spc="4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spc="-10">
                          <a:effectLst/>
                          <a:latin typeface="Times New Roman" panose="02020603050405020304" pitchFamily="18" charset="0"/>
                          <a:ea typeface="Times New Roman" panose="02020603050405020304" pitchFamily="18" charset="0"/>
                          <a:cs typeface="Times New Roman" panose="02020603050405020304" pitchFamily="18" charset="0"/>
                        </a:rPr>
                        <a:t>Similarity</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p>
                      <a:pPr marL="63500" algn="just">
                        <a:spcBef>
                          <a:spcPts val="670"/>
                        </a:spcBef>
                        <a:buNone/>
                      </a:pPr>
                      <a:r>
                        <a:rPr lang="en-US" sz="1800" spc="-10">
                          <a:effectLst/>
                          <a:latin typeface="Times New Roman" panose="02020603050405020304" pitchFamily="18" charset="0"/>
                          <a:ea typeface="Times New Roman" panose="02020603050405020304" pitchFamily="18" charset="0"/>
                          <a:cs typeface="Times New Roman" panose="02020603050405020304" pitchFamily="18" charset="0"/>
                        </a:rPr>
                        <a:t>mode.</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64135" algn="just">
                        <a:spcBef>
                          <a:spcPts val="20"/>
                        </a:spcBef>
                        <a:buNone/>
                        <a:tabLst>
                          <a:tab pos="855345" algn="l"/>
                        </a:tabLst>
                      </a:pPr>
                      <a:r>
                        <a:rPr lang="en-US" sz="1800" spc="-10">
                          <a:effectLst/>
                          <a:latin typeface="Times New Roman" panose="02020603050405020304" pitchFamily="18" charset="0"/>
                          <a:ea typeface="Times New Roman" panose="02020603050405020304" pitchFamily="18" charset="0"/>
                          <a:cs typeface="Times New Roman" panose="02020603050405020304" pitchFamily="18" charset="0"/>
                        </a:rPr>
                        <a:t>Extracted </a:t>
                      </a:r>
                      <a:r>
                        <a:rPr lang="en-US" sz="1800" spc="-20">
                          <a:effectLst/>
                          <a:latin typeface="Times New Roman" panose="02020603050405020304" pitchFamily="18" charset="0"/>
                          <a:ea typeface="Times New Roman" panose="02020603050405020304" pitchFamily="18" charset="0"/>
                          <a:cs typeface="Times New Roman" panose="02020603050405020304" pitchFamily="18" charset="0"/>
                        </a:rPr>
                        <a:t>Text</a:t>
                      </a:r>
                      <a:r>
                        <a:rPr lang="en-IN" sz="1800" spc="-2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appears</a:t>
                      </a:r>
                      <a:r>
                        <a:rPr lang="en-US" sz="1800" spc="3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in</a:t>
                      </a:r>
                      <a:r>
                        <a:rPr lang="en-US" sz="1800" spc="4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spc="-25">
                          <a:effectLst/>
                          <a:latin typeface="Times New Roman" panose="02020603050405020304" pitchFamily="18" charset="0"/>
                          <a:ea typeface="Times New Roman" panose="02020603050405020304" pitchFamily="18" charset="0"/>
                          <a:cs typeface="Times New Roman" panose="02020603050405020304" pitchFamily="18" charset="0"/>
                        </a:rPr>
                        <a:t>UI</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62230" algn="just">
                        <a:spcBef>
                          <a:spcPts val="20"/>
                        </a:spcBef>
                        <a:buNone/>
                      </a:pPr>
                      <a:r>
                        <a:rPr lang="en-US" sz="1800" spc="-20">
                          <a:effectLst/>
                          <a:latin typeface="Times New Roman" panose="02020603050405020304" pitchFamily="18" charset="0"/>
                          <a:ea typeface="Times New Roman" panose="02020603050405020304" pitchFamily="18" charset="0"/>
                          <a:cs typeface="Times New Roman" panose="02020603050405020304" pitchFamily="18" charset="0"/>
                        </a:rPr>
                        <a:t>Pass</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991304460"/>
                  </a:ext>
                </a:extLst>
              </a:tr>
              <a:tr h="1046681">
                <a:tc>
                  <a:txBody>
                    <a:bodyPr/>
                    <a:lstStyle/>
                    <a:p>
                      <a:pPr marL="65405" algn="just">
                        <a:spcBef>
                          <a:spcPts val="20"/>
                        </a:spcBef>
                        <a:buNone/>
                      </a:pPr>
                      <a:r>
                        <a:rPr lang="en-US" sz="1800" spc="-50">
                          <a:effectLst/>
                          <a:latin typeface="Times New Roman" panose="02020603050405020304" pitchFamily="18" charset="0"/>
                          <a:ea typeface="Times New Roman" panose="02020603050405020304" pitchFamily="18" charset="0"/>
                          <a:cs typeface="Times New Roman" panose="02020603050405020304" pitchFamily="18" charset="0"/>
                        </a:rPr>
                        <a:t>2</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63500" marR="58420" algn="just">
                        <a:lnSpc>
                          <a:spcPct val="153000"/>
                        </a:lnSpc>
                        <a:spcBef>
                          <a:spcPts val="20"/>
                        </a:spcBef>
                        <a:buNone/>
                        <a:tabLst>
                          <a:tab pos="777875" algn="l"/>
                          <a:tab pos="1126490" algn="l"/>
                          <a:tab pos="1667510" algn="l"/>
                          <a:tab pos="2049145" algn="l"/>
                        </a:tabLst>
                      </a:pPr>
                      <a:r>
                        <a:rPr lang="en-US" sz="1800" spc="-10">
                          <a:effectLst/>
                          <a:latin typeface="Times New Roman" panose="02020603050405020304" pitchFamily="18" charset="0"/>
                          <a:ea typeface="Times New Roman" panose="02020603050405020304" pitchFamily="18" charset="0"/>
                          <a:cs typeface="Times New Roman" panose="02020603050405020304" pitchFamily="18" charset="0"/>
                        </a:rPr>
                        <a:t>Compares</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spc="-20">
                          <a:effectLst/>
                          <a:latin typeface="Times New Roman" panose="02020603050405020304" pitchFamily="18" charset="0"/>
                          <a:ea typeface="Times New Roman" panose="02020603050405020304" pitchFamily="18" charset="0"/>
                          <a:cs typeface="Times New Roman" panose="02020603050405020304" pitchFamily="18" charset="0"/>
                        </a:rPr>
                        <a:t>two DOCX </a:t>
                      </a:r>
                      <a:r>
                        <a:rPr lang="en-US" sz="1800" spc="-10">
                          <a:effectLst/>
                          <a:latin typeface="Times New Roman" panose="02020603050405020304" pitchFamily="18" charset="0"/>
                          <a:ea typeface="Times New Roman" panose="02020603050405020304" pitchFamily="18" charset="0"/>
                          <a:cs typeface="Times New Roman" panose="02020603050405020304" pitchFamily="18" charset="0"/>
                        </a:rPr>
                        <a:t>files </a:t>
                      </a:r>
                      <a:r>
                        <a:rPr lang="en-US" sz="1800" spc="-20">
                          <a:effectLst/>
                          <a:latin typeface="Times New Roman" panose="02020603050405020304" pitchFamily="18" charset="0"/>
                          <a:ea typeface="Times New Roman" panose="02020603050405020304" pitchFamily="18" charset="0"/>
                          <a:cs typeface="Times New Roman" panose="02020603050405020304" pitchFamily="18" charset="0"/>
                        </a:rPr>
                        <a:t>for </a:t>
                      </a:r>
                      <a:r>
                        <a:rPr lang="en-US" sz="1800" spc="-10">
                          <a:effectLst/>
                          <a:latin typeface="Times New Roman" panose="02020603050405020304" pitchFamily="18" charset="0"/>
                          <a:ea typeface="Times New Roman" panose="02020603050405020304" pitchFamily="18" charset="0"/>
                          <a:cs typeface="Times New Roman" panose="02020603050405020304" pitchFamily="18" charset="0"/>
                        </a:rPr>
                        <a:t>similarity.</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64135" algn="just">
                        <a:lnSpc>
                          <a:spcPct val="153000"/>
                        </a:lnSpc>
                        <a:spcBef>
                          <a:spcPts val="20"/>
                        </a:spcBef>
                        <a:buNone/>
                      </a:pPr>
                      <a:r>
                        <a:rPr lang="en-US" sz="1800" spc="-10">
                          <a:effectLst/>
                          <a:latin typeface="Times New Roman" panose="02020603050405020304" pitchFamily="18" charset="0"/>
                          <a:ea typeface="Times New Roman" panose="02020603050405020304" pitchFamily="18" charset="0"/>
                          <a:cs typeface="Times New Roman" panose="02020603050405020304" pitchFamily="18" charset="0"/>
                        </a:rPr>
                        <a:t>Plagiarism Percentage</a:t>
                      </a:r>
                      <a:r>
                        <a:rPr lang="en-IN" sz="1800" spc="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spc="-10">
                          <a:effectLst/>
                          <a:latin typeface="Times New Roman" panose="02020603050405020304" pitchFamily="18" charset="0"/>
                          <a:ea typeface="Times New Roman" panose="02020603050405020304" pitchFamily="18" charset="0"/>
                          <a:cs typeface="Times New Roman" panose="02020603050405020304" pitchFamily="18" charset="0"/>
                        </a:rPr>
                        <a:t>displayed.</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62230" algn="just">
                        <a:spcBef>
                          <a:spcPts val="20"/>
                        </a:spcBef>
                        <a:buNone/>
                      </a:pPr>
                      <a:r>
                        <a:rPr lang="en-US" sz="1800" spc="-20">
                          <a:effectLst/>
                          <a:latin typeface="Times New Roman" panose="02020603050405020304" pitchFamily="18" charset="0"/>
                          <a:ea typeface="Times New Roman" panose="02020603050405020304" pitchFamily="18" charset="0"/>
                          <a:cs typeface="Times New Roman" panose="02020603050405020304" pitchFamily="18" charset="0"/>
                        </a:rPr>
                        <a:t>Pass</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077180704"/>
                  </a:ext>
                </a:extLst>
              </a:tr>
              <a:tr h="1110651">
                <a:tc>
                  <a:txBody>
                    <a:bodyPr/>
                    <a:lstStyle/>
                    <a:p>
                      <a:pPr marL="65405" algn="just">
                        <a:spcBef>
                          <a:spcPts val="40"/>
                        </a:spcBef>
                        <a:buNone/>
                      </a:pPr>
                      <a:r>
                        <a:rPr lang="en-US" sz="1800" spc="-50">
                          <a:effectLst/>
                          <a:latin typeface="Times New Roman" panose="02020603050405020304" pitchFamily="18" charset="0"/>
                          <a:ea typeface="Times New Roman" panose="02020603050405020304" pitchFamily="18" charset="0"/>
                          <a:cs typeface="Times New Roman" panose="02020603050405020304" pitchFamily="18" charset="0"/>
                        </a:rPr>
                        <a:t>3</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63500" algn="just">
                        <a:spcBef>
                          <a:spcPts val="40"/>
                        </a:spcBef>
                        <a:buNone/>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Uploads</a:t>
                      </a:r>
                      <a:r>
                        <a:rPr lang="en-US" sz="1800" spc="4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PDF</a:t>
                      </a:r>
                      <a:r>
                        <a:rPr lang="en-US" sz="1800" spc="3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file</a:t>
                      </a:r>
                      <a:r>
                        <a:rPr lang="en-US" sz="1800" spc="5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in</a:t>
                      </a:r>
                      <a:r>
                        <a:rPr lang="en-US" sz="1800" spc="5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Online</a:t>
                      </a:r>
                      <a:r>
                        <a:rPr lang="en-US" sz="1800" spc="5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spc="-10">
                          <a:effectLst/>
                          <a:latin typeface="Times New Roman" panose="02020603050405020304" pitchFamily="18" charset="0"/>
                          <a:ea typeface="Times New Roman" panose="02020603050405020304" pitchFamily="18" charset="0"/>
                          <a:cs typeface="Times New Roman" panose="02020603050405020304" pitchFamily="18" charset="0"/>
                        </a:rPr>
                        <a:t>mode.</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64135" marR="60960" indent="-3810" algn="just">
                        <a:lnSpc>
                          <a:spcPct val="152000"/>
                        </a:lnSpc>
                        <a:spcBef>
                          <a:spcPts val="40"/>
                        </a:spcBef>
                        <a:buNone/>
                        <a:tabLst>
                          <a:tab pos="695325" algn="l"/>
                          <a:tab pos="899795" algn="l"/>
                        </a:tabLst>
                      </a:pPr>
                      <a:r>
                        <a:rPr lang="en-US" sz="1800" spc="-10">
                          <a:effectLst/>
                          <a:latin typeface="Times New Roman" panose="02020603050405020304" pitchFamily="18" charset="0"/>
                          <a:ea typeface="Times New Roman" panose="02020603050405020304" pitchFamily="18" charset="0"/>
                          <a:cs typeface="Times New Roman" panose="02020603050405020304" pitchFamily="18" charset="0"/>
                        </a:rPr>
                        <a:t>Extracted </a:t>
                      </a:r>
                      <a:r>
                        <a:rPr lang="en-US" sz="1800" spc="-20">
                          <a:effectLst/>
                          <a:latin typeface="Times New Roman" panose="02020603050405020304" pitchFamily="18" charset="0"/>
                          <a:ea typeface="Times New Roman" panose="02020603050405020304" pitchFamily="18" charset="0"/>
                          <a:cs typeface="Times New Roman" panose="02020603050405020304" pitchFamily="18" charset="0"/>
                        </a:rPr>
                        <a:t>text </a:t>
                      </a:r>
                      <a:r>
                        <a:rPr lang="en-US" sz="1800" spc="-10">
                          <a:effectLst/>
                          <a:latin typeface="Times New Roman" panose="02020603050405020304" pitchFamily="18" charset="0"/>
                          <a:ea typeface="Times New Roman" panose="02020603050405020304" pitchFamily="18" charset="0"/>
                          <a:cs typeface="Times New Roman" panose="02020603050405020304" pitchFamily="18" charset="0"/>
                        </a:rPr>
                        <a:t>appears, Google</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p>
                      <a:pPr marL="64135" algn="just">
                        <a:spcBef>
                          <a:spcPts val="15"/>
                        </a:spcBef>
                        <a:buNone/>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search</a:t>
                      </a:r>
                      <a:r>
                        <a:rPr lang="en-US" sz="1800" spc="4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spc="-10">
                          <a:effectLst/>
                          <a:latin typeface="Times New Roman" panose="02020603050405020304" pitchFamily="18" charset="0"/>
                          <a:ea typeface="Times New Roman" panose="02020603050405020304" pitchFamily="18" charset="0"/>
                          <a:cs typeface="Times New Roman" panose="02020603050405020304" pitchFamily="18" charset="0"/>
                        </a:rPr>
                        <a:t>performed.</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62230" algn="just">
                        <a:spcBef>
                          <a:spcPts val="40"/>
                        </a:spcBef>
                        <a:buNone/>
                      </a:pPr>
                      <a:r>
                        <a:rPr lang="en-US" sz="1800" spc="-20">
                          <a:effectLst/>
                          <a:latin typeface="Times New Roman" panose="02020603050405020304" pitchFamily="18" charset="0"/>
                          <a:ea typeface="Times New Roman" panose="02020603050405020304" pitchFamily="18" charset="0"/>
                          <a:cs typeface="Times New Roman" panose="02020603050405020304" pitchFamily="18" charset="0"/>
                        </a:rPr>
                        <a:t>Pass</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454634289"/>
                  </a:ext>
                </a:extLst>
              </a:tr>
              <a:tr h="698687">
                <a:tc>
                  <a:txBody>
                    <a:bodyPr/>
                    <a:lstStyle/>
                    <a:p>
                      <a:pPr marL="65405" algn="just">
                        <a:spcBef>
                          <a:spcPts val="15"/>
                        </a:spcBef>
                        <a:buNone/>
                      </a:pPr>
                      <a:r>
                        <a:rPr lang="en-US" sz="1800" spc="-50">
                          <a:effectLst/>
                          <a:latin typeface="Times New Roman" panose="02020603050405020304" pitchFamily="18" charset="0"/>
                          <a:ea typeface="Times New Roman" panose="02020603050405020304" pitchFamily="18" charset="0"/>
                          <a:cs typeface="Times New Roman" panose="02020603050405020304" pitchFamily="18" charset="0"/>
                        </a:rPr>
                        <a:t>4</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63500" algn="just">
                        <a:spcBef>
                          <a:spcPts val="15"/>
                        </a:spcBef>
                        <a:buNone/>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Paste</a:t>
                      </a:r>
                      <a:r>
                        <a:rPr lang="en-US" sz="1800" spc="3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text</a:t>
                      </a:r>
                      <a:r>
                        <a:rPr lang="en-US" sz="1800" spc="5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in</a:t>
                      </a:r>
                      <a:r>
                        <a:rPr lang="en-US" sz="1800" spc="4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Offline</a:t>
                      </a:r>
                      <a:r>
                        <a:rPr lang="en-US" sz="1800" spc="4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spc="-20">
                          <a:effectLst/>
                          <a:latin typeface="Times New Roman" panose="02020603050405020304" pitchFamily="18" charset="0"/>
                          <a:ea typeface="Times New Roman" panose="02020603050405020304" pitchFamily="18" charset="0"/>
                          <a:cs typeface="Times New Roman" panose="02020603050405020304" pitchFamily="18" charset="0"/>
                        </a:rPr>
                        <a:t>mode</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61595" algn="just">
                        <a:spcBef>
                          <a:spcPts val="15"/>
                        </a:spcBef>
                        <a:buNone/>
                        <a:tabLst>
                          <a:tab pos="815975" algn="l"/>
                        </a:tabLst>
                      </a:pPr>
                      <a:r>
                        <a:rPr lang="en-US" sz="1800" spc="-10">
                          <a:effectLst/>
                          <a:latin typeface="Times New Roman" panose="02020603050405020304" pitchFamily="18" charset="0"/>
                          <a:ea typeface="Times New Roman" panose="02020603050405020304" pitchFamily="18" charset="0"/>
                          <a:cs typeface="Times New Roman" panose="02020603050405020304" pitchFamily="18" charset="0"/>
                        </a:rPr>
                        <a:t>Similarity score</a:t>
                      </a:r>
                      <a:r>
                        <a:rPr lang="en-IN" sz="1800" spc="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spc="-10">
                          <a:effectLst/>
                          <a:latin typeface="Times New Roman" panose="02020603050405020304" pitchFamily="18" charset="0"/>
                          <a:ea typeface="Times New Roman" panose="02020603050405020304" pitchFamily="18" charset="0"/>
                          <a:cs typeface="Times New Roman" panose="02020603050405020304" pitchFamily="18" charset="0"/>
                        </a:rPr>
                        <a:t>displayed.</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62230" algn="just">
                        <a:spcBef>
                          <a:spcPts val="15"/>
                        </a:spcBef>
                        <a:buNone/>
                      </a:pPr>
                      <a:r>
                        <a:rPr lang="en-US" sz="1800" spc="-20">
                          <a:effectLst/>
                          <a:latin typeface="Times New Roman" panose="02020603050405020304" pitchFamily="18" charset="0"/>
                          <a:ea typeface="Times New Roman" panose="02020603050405020304" pitchFamily="18" charset="0"/>
                          <a:cs typeface="Times New Roman" panose="02020603050405020304" pitchFamily="18" charset="0"/>
                        </a:rPr>
                        <a:t>Pass</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076694129"/>
                  </a:ext>
                </a:extLst>
              </a:tr>
              <a:tr h="698687">
                <a:tc>
                  <a:txBody>
                    <a:bodyPr/>
                    <a:lstStyle/>
                    <a:p>
                      <a:pPr marL="65405" algn="just">
                        <a:spcBef>
                          <a:spcPts val="15"/>
                        </a:spcBef>
                        <a:buNone/>
                      </a:pPr>
                      <a:r>
                        <a:rPr lang="en-US" sz="1800" spc="-50">
                          <a:effectLst/>
                          <a:latin typeface="Times New Roman" panose="02020603050405020304" pitchFamily="18" charset="0"/>
                          <a:ea typeface="Times New Roman" panose="02020603050405020304" pitchFamily="18" charset="0"/>
                          <a:cs typeface="Times New Roman" panose="02020603050405020304" pitchFamily="18" charset="0"/>
                        </a:rPr>
                        <a:t>5</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63500" algn="just">
                        <a:spcBef>
                          <a:spcPts val="15"/>
                        </a:spcBef>
                        <a:buNone/>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Paste</a:t>
                      </a:r>
                      <a:r>
                        <a:rPr lang="en-US" sz="1800" spc="23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Paraphrased</a:t>
                      </a:r>
                      <a:r>
                        <a:rPr lang="en-US" sz="1800" spc="22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text</a:t>
                      </a:r>
                      <a:r>
                        <a:rPr lang="en-US" sz="1800" spc="24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to</a:t>
                      </a:r>
                      <a:r>
                        <a:rPr lang="en-US" sz="1800" spc="23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spc="-10">
                          <a:effectLst/>
                          <a:latin typeface="Times New Roman" panose="02020603050405020304" pitchFamily="18" charset="0"/>
                          <a:ea typeface="Times New Roman" panose="02020603050405020304" pitchFamily="18" charset="0"/>
                          <a:cs typeface="Times New Roman" panose="02020603050405020304" pitchFamily="18" charset="0"/>
                        </a:rPr>
                        <a:t>check</a:t>
                      </a:r>
                      <a:r>
                        <a:rPr lang="en-IN" sz="1800" spc="-1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BERTs</a:t>
                      </a:r>
                      <a:r>
                        <a:rPr lang="en-US" sz="1800" spc="7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spc="-10">
                          <a:effectLst/>
                          <a:latin typeface="Times New Roman" panose="02020603050405020304" pitchFamily="18" charset="0"/>
                          <a:ea typeface="Times New Roman" panose="02020603050405020304" pitchFamily="18" charset="0"/>
                          <a:cs typeface="Times New Roman" panose="02020603050405020304" pitchFamily="18" charset="0"/>
                        </a:rPr>
                        <a:t>accuracy.</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64135" algn="just">
                        <a:spcBef>
                          <a:spcPts val="15"/>
                        </a:spcBef>
                        <a:buNone/>
                      </a:pPr>
                      <a:r>
                        <a:rPr lang="en-US" sz="1800" spc="-10">
                          <a:effectLst/>
                          <a:latin typeface="Times New Roman" panose="02020603050405020304" pitchFamily="18" charset="0"/>
                          <a:ea typeface="Times New Roman" panose="02020603050405020304" pitchFamily="18" charset="0"/>
                          <a:cs typeface="Times New Roman" panose="02020603050405020304" pitchFamily="18" charset="0"/>
                        </a:rPr>
                        <a:t>Plagiarism</a:t>
                      </a:r>
                      <a:r>
                        <a:rPr lang="en-IN" sz="1800" spc="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spc="-10">
                          <a:effectLst/>
                          <a:latin typeface="Times New Roman" panose="02020603050405020304" pitchFamily="18" charset="0"/>
                          <a:ea typeface="Times New Roman" panose="02020603050405020304" pitchFamily="18" charset="0"/>
                          <a:cs typeface="Times New Roman" panose="02020603050405020304" pitchFamily="18" charset="0"/>
                        </a:rPr>
                        <a:t>Detected.</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62230" algn="just">
                        <a:spcBef>
                          <a:spcPts val="15"/>
                        </a:spcBef>
                        <a:buNone/>
                      </a:pPr>
                      <a:r>
                        <a:rPr lang="en-US" sz="1800" spc="-20">
                          <a:effectLst/>
                          <a:latin typeface="Times New Roman" panose="02020603050405020304" pitchFamily="18" charset="0"/>
                          <a:ea typeface="Times New Roman" panose="02020603050405020304" pitchFamily="18" charset="0"/>
                          <a:cs typeface="Times New Roman" panose="02020603050405020304" pitchFamily="18" charset="0"/>
                        </a:rPr>
                        <a:t>Pass</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721425858"/>
                  </a:ext>
                </a:extLst>
              </a:tr>
              <a:tr h="698687">
                <a:tc>
                  <a:txBody>
                    <a:bodyPr/>
                    <a:lstStyle/>
                    <a:p>
                      <a:pPr marL="65405" algn="just">
                        <a:spcBef>
                          <a:spcPts val="15"/>
                        </a:spcBef>
                        <a:buNone/>
                      </a:pPr>
                      <a:r>
                        <a:rPr lang="en-US" sz="1800" spc="-50">
                          <a:effectLst/>
                          <a:latin typeface="Times New Roman" panose="02020603050405020304" pitchFamily="18" charset="0"/>
                          <a:ea typeface="Times New Roman" panose="02020603050405020304" pitchFamily="18" charset="0"/>
                          <a:cs typeface="Times New Roman" panose="02020603050405020304" pitchFamily="18" charset="0"/>
                        </a:rPr>
                        <a:t>6</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63500" algn="just">
                        <a:spcBef>
                          <a:spcPts val="15"/>
                        </a:spcBef>
                        <a:buNone/>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Runs</a:t>
                      </a:r>
                      <a:r>
                        <a:rPr lang="en-US" sz="1800" spc="7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Google</a:t>
                      </a:r>
                      <a:r>
                        <a:rPr lang="en-US" sz="1800" spc="4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Search</a:t>
                      </a:r>
                      <a:r>
                        <a:rPr lang="en-US" sz="1800" spc="6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spc="-20">
                          <a:effectLst/>
                          <a:latin typeface="Times New Roman" panose="02020603050405020304" pitchFamily="18" charset="0"/>
                          <a:ea typeface="Times New Roman" panose="02020603050405020304" pitchFamily="18" charset="0"/>
                          <a:cs typeface="Times New Roman" panose="02020603050405020304" pitchFamily="18" charset="0"/>
                        </a:rPr>
                        <a:t>API.</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62865" algn="just">
                        <a:spcBef>
                          <a:spcPts val="15"/>
                        </a:spcBef>
                        <a:buNone/>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Top</a:t>
                      </a:r>
                      <a:r>
                        <a:rPr lang="en-US" sz="1800" spc="3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10</a:t>
                      </a:r>
                      <a:r>
                        <a:rPr lang="en-US" sz="1800" spc="1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spc="-20">
                          <a:effectLst/>
                          <a:latin typeface="Times New Roman" panose="02020603050405020304" pitchFamily="18" charset="0"/>
                          <a:ea typeface="Times New Roman" panose="02020603050405020304" pitchFamily="18" charset="0"/>
                          <a:cs typeface="Times New Roman" panose="02020603050405020304" pitchFamily="18" charset="0"/>
                        </a:rPr>
                        <a:t>URLs</a:t>
                      </a:r>
                      <a:r>
                        <a:rPr lang="en-IN" sz="1800" spc="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spc="-10">
                          <a:effectLst/>
                          <a:latin typeface="Times New Roman" panose="02020603050405020304" pitchFamily="18" charset="0"/>
                          <a:ea typeface="Times New Roman" panose="02020603050405020304" pitchFamily="18" charset="0"/>
                          <a:cs typeface="Times New Roman" panose="02020603050405020304" pitchFamily="18" charset="0"/>
                        </a:rPr>
                        <a:t>Returned.</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62230" algn="just">
                        <a:spcBef>
                          <a:spcPts val="15"/>
                        </a:spcBef>
                        <a:buNone/>
                      </a:pPr>
                      <a:r>
                        <a:rPr lang="en-US" sz="1800" spc="-20">
                          <a:effectLst/>
                          <a:latin typeface="Times New Roman" panose="02020603050405020304" pitchFamily="18" charset="0"/>
                          <a:ea typeface="Times New Roman" panose="02020603050405020304" pitchFamily="18" charset="0"/>
                          <a:cs typeface="Times New Roman" panose="02020603050405020304" pitchFamily="18" charset="0"/>
                        </a:rPr>
                        <a:t>Pass</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589990345"/>
                  </a:ext>
                </a:extLst>
              </a:tr>
              <a:tr h="700485">
                <a:tc>
                  <a:txBody>
                    <a:bodyPr/>
                    <a:lstStyle/>
                    <a:p>
                      <a:pPr marL="65405" algn="just">
                        <a:spcBef>
                          <a:spcPts val="40"/>
                        </a:spcBef>
                        <a:buNone/>
                      </a:pPr>
                      <a:r>
                        <a:rPr lang="en-US" sz="1800" spc="-50">
                          <a:effectLst/>
                          <a:latin typeface="Times New Roman" panose="02020603050405020304" pitchFamily="18" charset="0"/>
                          <a:ea typeface="Times New Roman" panose="02020603050405020304" pitchFamily="18" charset="0"/>
                          <a:cs typeface="Times New Roman" panose="02020603050405020304" pitchFamily="18" charset="0"/>
                        </a:rPr>
                        <a:t>7</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63500" algn="just">
                        <a:spcBef>
                          <a:spcPts val="40"/>
                        </a:spcBef>
                        <a:buNone/>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Upload</a:t>
                      </a:r>
                      <a:r>
                        <a:rPr lang="en-US" sz="1800" spc="5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an</a:t>
                      </a:r>
                      <a:r>
                        <a:rPr lang="en-US" sz="1800" spc="6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unsupported</a:t>
                      </a:r>
                      <a:r>
                        <a:rPr lang="en-US" sz="1800" spc="7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file</a:t>
                      </a:r>
                      <a:r>
                        <a:rPr lang="en-US" sz="1800" spc="4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spc="-10">
                          <a:effectLst/>
                          <a:latin typeface="Times New Roman" panose="02020603050405020304" pitchFamily="18" charset="0"/>
                          <a:ea typeface="Times New Roman" panose="02020603050405020304" pitchFamily="18" charset="0"/>
                          <a:cs typeface="Times New Roman" panose="02020603050405020304" pitchFamily="18" charset="0"/>
                        </a:rPr>
                        <a:t>type.</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60325" algn="just">
                        <a:spcBef>
                          <a:spcPts val="40"/>
                        </a:spcBef>
                        <a:buNone/>
                        <a:tabLst>
                          <a:tab pos="629285" algn="l"/>
                        </a:tabLst>
                      </a:pPr>
                      <a:r>
                        <a:rPr lang="en-US" sz="1800" spc="-10">
                          <a:effectLst/>
                          <a:latin typeface="Times New Roman" panose="02020603050405020304" pitchFamily="18" charset="0"/>
                          <a:ea typeface="Times New Roman" panose="02020603050405020304" pitchFamily="18" charset="0"/>
                          <a:cs typeface="Times New Roman" panose="02020603050405020304" pitchFamily="18" charset="0"/>
                        </a:rPr>
                        <a:t>Error</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spc="-10">
                          <a:effectLst/>
                          <a:latin typeface="Times New Roman" panose="02020603050405020304" pitchFamily="18" charset="0"/>
                          <a:ea typeface="Times New Roman" panose="02020603050405020304" pitchFamily="18" charset="0"/>
                          <a:cs typeface="Times New Roman" panose="02020603050405020304" pitchFamily="18" charset="0"/>
                        </a:rPr>
                        <a:t>message</a:t>
                      </a:r>
                      <a:r>
                        <a:rPr lang="en-IN" sz="1800" spc="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spc="-10">
                          <a:effectLst/>
                          <a:latin typeface="Times New Roman" panose="02020603050405020304" pitchFamily="18" charset="0"/>
                          <a:ea typeface="Times New Roman" panose="02020603050405020304" pitchFamily="18" charset="0"/>
                          <a:cs typeface="Times New Roman" panose="02020603050405020304" pitchFamily="18" charset="0"/>
                        </a:rPr>
                        <a:t>displayed.</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62230" algn="just">
                        <a:spcBef>
                          <a:spcPts val="40"/>
                        </a:spcBef>
                        <a:buNone/>
                      </a:pPr>
                      <a:r>
                        <a:rPr lang="en-US" sz="1800" spc="-20">
                          <a:effectLst/>
                          <a:latin typeface="Times New Roman" panose="02020603050405020304" pitchFamily="18" charset="0"/>
                          <a:ea typeface="Times New Roman" panose="02020603050405020304" pitchFamily="18" charset="0"/>
                          <a:cs typeface="Times New Roman" panose="02020603050405020304" pitchFamily="18" charset="0"/>
                        </a:rPr>
                        <a:t>Pass</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90097011"/>
                  </a:ext>
                </a:extLst>
              </a:tr>
              <a:tr h="1048480">
                <a:tc>
                  <a:txBody>
                    <a:bodyPr/>
                    <a:lstStyle/>
                    <a:p>
                      <a:pPr marL="65405" algn="just">
                        <a:spcBef>
                          <a:spcPts val="25"/>
                        </a:spcBef>
                        <a:buNone/>
                      </a:pPr>
                      <a:r>
                        <a:rPr lang="en-US" sz="1800" spc="-50">
                          <a:effectLst/>
                          <a:latin typeface="Times New Roman" panose="02020603050405020304" pitchFamily="18" charset="0"/>
                          <a:ea typeface="Times New Roman" panose="02020603050405020304" pitchFamily="18" charset="0"/>
                          <a:cs typeface="Times New Roman" panose="02020603050405020304" pitchFamily="18" charset="0"/>
                        </a:rPr>
                        <a:t>8</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63500" algn="just">
                        <a:spcBef>
                          <a:spcPts val="25"/>
                        </a:spcBef>
                        <a:buNone/>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Handle</a:t>
                      </a:r>
                      <a:r>
                        <a:rPr lang="en-US" sz="1800" spc="6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API</a:t>
                      </a:r>
                      <a:r>
                        <a:rPr lang="en-US" sz="1800" spc="4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Failure</a:t>
                      </a:r>
                      <a:r>
                        <a:rPr lang="en-US" sz="1800" spc="5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spc="-10">
                          <a:effectLst/>
                          <a:latin typeface="Times New Roman" panose="02020603050405020304" pitchFamily="18" charset="0"/>
                          <a:ea typeface="Times New Roman" panose="02020603050405020304" pitchFamily="18" charset="0"/>
                          <a:cs typeface="Times New Roman" panose="02020603050405020304" pitchFamily="18" charset="0"/>
                        </a:rPr>
                        <a:t>gracefully.</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60960" algn="just">
                        <a:spcBef>
                          <a:spcPts val="25"/>
                        </a:spcBef>
                        <a:buNone/>
                        <a:tabLst>
                          <a:tab pos="760730" algn="l"/>
                        </a:tabLst>
                      </a:pPr>
                      <a:r>
                        <a:rPr lang="en-US" sz="1800" spc="-10">
                          <a:effectLst/>
                          <a:latin typeface="Times New Roman" panose="02020603050405020304" pitchFamily="18" charset="0"/>
                          <a:ea typeface="Times New Roman" panose="02020603050405020304" pitchFamily="18" charset="0"/>
                          <a:cs typeface="Times New Roman" panose="02020603050405020304" pitchFamily="18" charset="0"/>
                        </a:rPr>
                        <a:t>System</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spc="-20">
                          <a:effectLst/>
                          <a:latin typeface="Times New Roman" panose="02020603050405020304" pitchFamily="18" charset="0"/>
                          <a:ea typeface="Times New Roman" panose="02020603050405020304" pitchFamily="18" charset="0"/>
                          <a:cs typeface="Times New Roman" panose="02020603050405020304" pitchFamily="18" charset="0"/>
                        </a:rPr>
                        <a:t>shows</a:t>
                      </a:r>
                      <a:r>
                        <a:rPr lang="en-IN" sz="1800" spc="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spc="-20">
                          <a:effectLst/>
                          <a:latin typeface="Times New Roman" panose="02020603050405020304" pitchFamily="18" charset="0"/>
                          <a:ea typeface="Times New Roman" panose="02020603050405020304" pitchFamily="18" charset="0"/>
                          <a:cs typeface="Times New Roman" panose="02020603050405020304" pitchFamily="18" charset="0"/>
                        </a:rPr>
                        <a:t>“No</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spc="-10">
                          <a:effectLst/>
                          <a:latin typeface="Times New Roman" panose="02020603050405020304" pitchFamily="18" charset="0"/>
                          <a:ea typeface="Times New Roman" panose="02020603050405020304" pitchFamily="18" charset="0"/>
                          <a:cs typeface="Times New Roman" panose="02020603050405020304" pitchFamily="18" charset="0"/>
                        </a:rPr>
                        <a:t>Internet </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connection error”</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62230" algn="just">
                        <a:spcBef>
                          <a:spcPts val="25"/>
                        </a:spcBef>
                        <a:buNone/>
                      </a:pPr>
                      <a:r>
                        <a:rPr lang="en-US" sz="1800" spc="-20">
                          <a:effectLst/>
                          <a:latin typeface="Times New Roman" panose="02020603050405020304" pitchFamily="18" charset="0"/>
                          <a:ea typeface="Times New Roman" panose="02020603050405020304" pitchFamily="18" charset="0"/>
                          <a:cs typeface="Times New Roman" panose="02020603050405020304" pitchFamily="18" charset="0"/>
                        </a:rPr>
                        <a:t>Pass</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92148872"/>
                  </a:ext>
                </a:extLst>
              </a:tr>
              <a:tr h="698687">
                <a:tc>
                  <a:txBody>
                    <a:bodyPr/>
                    <a:lstStyle/>
                    <a:p>
                      <a:pPr marL="65405" algn="just">
                        <a:spcBef>
                          <a:spcPts val="15"/>
                        </a:spcBef>
                        <a:buNone/>
                      </a:pPr>
                      <a:r>
                        <a:rPr lang="en-US" sz="1800" spc="-50">
                          <a:effectLst/>
                          <a:latin typeface="Times New Roman" panose="02020603050405020304" pitchFamily="18" charset="0"/>
                          <a:ea typeface="Times New Roman" panose="02020603050405020304" pitchFamily="18" charset="0"/>
                          <a:cs typeface="Times New Roman" panose="02020603050405020304" pitchFamily="18" charset="0"/>
                        </a:rPr>
                        <a:t>9</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63500" algn="just">
                        <a:spcBef>
                          <a:spcPts val="15"/>
                        </a:spcBef>
                        <a:buNone/>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Integration</a:t>
                      </a:r>
                      <a:r>
                        <a:rPr lang="en-US" sz="1800" spc="31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of</a:t>
                      </a:r>
                      <a:r>
                        <a:rPr lang="en-US" sz="1800" spc="32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front-end</a:t>
                      </a:r>
                      <a:r>
                        <a:rPr lang="en-US" sz="1800" spc="33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and</a:t>
                      </a:r>
                      <a:r>
                        <a:rPr lang="en-US" sz="1800" spc="33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spc="-20">
                          <a:effectLst/>
                          <a:latin typeface="Times New Roman" panose="02020603050405020304" pitchFamily="18" charset="0"/>
                          <a:ea typeface="Times New Roman" panose="02020603050405020304" pitchFamily="18" charset="0"/>
                          <a:cs typeface="Times New Roman" panose="02020603050405020304" pitchFamily="18" charset="0"/>
                        </a:rPr>
                        <a:t>back-end.</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64135" algn="just">
                        <a:spcBef>
                          <a:spcPts val="15"/>
                        </a:spcBef>
                        <a:buNone/>
                        <a:tabLst>
                          <a:tab pos="913765" algn="l"/>
                        </a:tabLst>
                      </a:pPr>
                      <a:r>
                        <a:rPr lang="en-US" sz="1800" spc="-10">
                          <a:effectLst/>
                          <a:latin typeface="Times New Roman" panose="02020603050405020304" pitchFamily="18" charset="0"/>
                          <a:ea typeface="Times New Roman" panose="02020603050405020304" pitchFamily="18" charset="0"/>
                          <a:cs typeface="Times New Roman" panose="02020603050405020304" pitchFamily="18" charset="0"/>
                        </a:rPr>
                        <a:t>Similarity </a:t>
                      </a:r>
                      <a:r>
                        <a:rPr lang="en-US" sz="1800" spc="-25">
                          <a:effectLst/>
                          <a:latin typeface="Times New Roman" panose="02020603050405020304" pitchFamily="18" charset="0"/>
                          <a:ea typeface="Times New Roman" panose="02020603050405020304" pitchFamily="18" charset="0"/>
                          <a:cs typeface="Times New Roman" panose="02020603050405020304" pitchFamily="18" charset="0"/>
                        </a:rPr>
                        <a:t>and</a:t>
                      </a:r>
                      <a:r>
                        <a:rPr lang="en-IN" sz="1800" spc="-2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URLs</a:t>
                      </a:r>
                      <a:r>
                        <a:rPr lang="en-US" sz="1800" spc="5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spc="-10">
                          <a:effectLst/>
                          <a:latin typeface="Times New Roman" panose="02020603050405020304" pitchFamily="18" charset="0"/>
                          <a:ea typeface="Times New Roman" panose="02020603050405020304" pitchFamily="18" charset="0"/>
                          <a:cs typeface="Times New Roman" panose="02020603050405020304" pitchFamily="18" charset="0"/>
                        </a:rPr>
                        <a:t>displayed.</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62230" algn="just">
                        <a:spcBef>
                          <a:spcPts val="15"/>
                        </a:spcBef>
                        <a:buNone/>
                      </a:pPr>
                      <a:r>
                        <a:rPr lang="en-US" sz="1800" spc="-20">
                          <a:effectLst/>
                          <a:latin typeface="Times New Roman" panose="02020603050405020304" pitchFamily="18" charset="0"/>
                          <a:ea typeface="Times New Roman" panose="02020603050405020304" pitchFamily="18" charset="0"/>
                          <a:cs typeface="Times New Roman" panose="02020603050405020304" pitchFamily="18" charset="0"/>
                        </a:rPr>
                        <a:t>Pass</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706270604"/>
                  </a:ext>
                </a:extLst>
              </a:tr>
            </a:tbl>
          </a:graphicData>
        </a:graphic>
      </p:graphicFrame>
    </p:spTree>
    <p:extLst>
      <p:ext uri="{BB962C8B-B14F-4D97-AF65-F5344CB8AC3E}">
        <p14:creationId xmlns:p14="http://schemas.microsoft.com/office/powerpoint/2010/main" val="15951019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C244D-0D93-27CC-E231-E470798DEE43}"/>
              </a:ext>
            </a:extLst>
          </p:cNvPr>
          <p:cNvSpPr>
            <a:spLocks noGrp="1"/>
          </p:cNvSpPr>
          <p:nvPr>
            <p:ph type="title"/>
          </p:nvPr>
        </p:nvSpPr>
        <p:spPr>
          <a:xfrm>
            <a:off x="4724400" y="266700"/>
            <a:ext cx="8229600" cy="1143000"/>
          </a:xfrm>
        </p:spPr>
        <p:txBody>
          <a:bodyPr>
            <a:normAutofit/>
          </a:bodyPr>
          <a:lstStyle/>
          <a:p>
            <a:r>
              <a:rPr lang="en-US" sz="4000" b="1">
                <a:latin typeface="Times New Roman" panose="02020603050405020304" pitchFamily="18" charset="0"/>
                <a:cs typeface="Times New Roman" panose="02020603050405020304" pitchFamily="18" charset="0"/>
              </a:rPr>
              <a:t>OUTPUT SCREENSHOTS</a:t>
            </a:r>
            <a:endParaRPr lang="en-IN" sz="4000" b="1">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98C299D-23B3-396D-C0A8-A10A281811E9}"/>
              </a:ext>
            </a:extLst>
          </p:cNvPr>
          <p:cNvSpPr txBox="1"/>
          <p:nvPr/>
        </p:nvSpPr>
        <p:spPr>
          <a:xfrm>
            <a:off x="228600" y="1714500"/>
            <a:ext cx="17678400" cy="1796261"/>
          </a:xfrm>
          <a:prstGeom prst="rect">
            <a:avLst/>
          </a:prstGeom>
          <a:noFill/>
        </p:spPr>
        <p:txBody>
          <a:bodyPr wrap="square">
            <a:spAutoFit/>
          </a:bodyPr>
          <a:lstStyle/>
          <a:p>
            <a:pPr marL="1159510" marR="1197610" indent="429895" algn="just">
              <a:lnSpc>
                <a:spcPct val="101000"/>
              </a:lnSpc>
              <a:buNone/>
            </a:pPr>
            <a:r>
              <a:rPr lang="en-US" sz="2400">
                <a:effectLst/>
                <a:latin typeface="Times New Roman" panose="02020603050405020304" pitchFamily="18" charset="0"/>
                <a:ea typeface="Times New Roman" panose="02020603050405020304" pitchFamily="18" charset="0"/>
              </a:rPr>
              <a:t>The output screenshots section provides visual documentation of how the</a:t>
            </a:r>
            <a:r>
              <a:rPr lang="en-US" sz="2400" spc="400">
                <a:effectLst/>
                <a:latin typeface="Times New Roman" panose="02020603050405020304" pitchFamily="18" charset="0"/>
                <a:ea typeface="Times New Roman" panose="02020603050405020304" pitchFamily="18" charset="0"/>
              </a:rPr>
              <a:t> </a:t>
            </a:r>
            <a:r>
              <a:rPr lang="en-US" sz="2400">
                <a:effectLst/>
                <a:latin typeface="Times New Roman" panose="02020603050405020304" pitchFamily="18" charset="0"/>
                <a:ea typeface="Times New Roman" panose="02020603050405020304" pitchFamily="18" charset="0"/>
              </a:rPr>
              <a:t>system responds to user inputs, demonstrates the functionality, and verifies the performance of</a:t>
            </a:r>
            <a:r>
              <a:rPr lang="en-US" sz="2400" spc="-5">
                <a:effectLst/>
                <a:latin typeface="Times New Roman" panose="02020603050405020304" pitchFamily="18" charset="0"/>
                <a:ea typeface="Times New Roman" panose="02020603050405020304" pitchFamily="18" charset="0"/>
              </a:rPr>
              <a:t> </a:t>
            </a:r>
            <a:r>
              <a:rPr lang="en-US" sz="2400">
                <a:effectLst/>
                <a:latin typeface="Times New Roman" panose="02020603050405020304" pitchFamily="18" charset="0"/>
                <a:ea typeface="Times New Roman" panose="02020603050405020304" pitchFamily="18" charset="0"/>
              </a:rPr>
              <a:t>the machine</a:t>
            </a:r>
            <a:r>
              <a:rPr lang="en-US" sz="2400" spc="-10">
                <a:effectLst/>
                <a:latin typeface="Times New Roman" panose="02020603050405020304" pitchFamily="18" charset="0"/>
                <a:ea typeface="Times New Roman" panose="02020603050405020304" pitchFamily="18" charset="0"/>
              </a:rPr>
              <a:t> </a:t>
            </a:r>
            <a:r>
              <a:rPr lang="en-US" sz="2400">
                <a:effectLst/>
                <a:latin typeface="Times New Roman" panose="02020603050405020304" pitchFamily="18" charset="0"/>
                <a:ea typeface="Times New Roman" panose="02020603050405020304" pitchFamily="18" charset="0"/>
              </a:rPr>
              <a:t>learning model in real-time applications. These screenshots also showcase the results of predictions, indicating the system's</a:t>
            </a:r>
            <a:r>
              <a:rPr lang="en-US" sz="2400" spc="130">
                <a:effectLst/>
                <a:latin typeface="Times New Roman" panose="02020603050405020304" pitchFamily="18" charset="0"/>
                <a:ea typeface="Times New Roman" panose="02020603050405020304" pitchFamily="18" charset="0"/>
              </a:rPr>
              <a:t> </a:t>
            </a:r>
            <a:r>
              <a:rPr lang="en-US" sz="2400">
                <a:effectLst/>
                <a:latin typeface="Times New Roman" panose="02020603050405020304" pitchFamily="18" charset="0"/>
                <a:ea typeface="Times New Roman" panose="02020603050405020304" pitchFamily="18" charset="0"/>
              </a:rPr>
              <a:t>detection capabilities.</a:t>
            </a:r>
            <a:endParaRPr lang="en-IN" sz="2400">
              <a:effectLst/>
              <a:latin typeface="Times New Roman" panose="02020603050405020304" pitchFamily="18" charset="0"/>
              <a:ea typeface="Times New Roman" panose="02020603050405020304" pitchFamily="18" charset="0"/>
            </a:endParaRPr>
          </a:p>
          <a:p>
            <a:pPr>
              <a:buNone/>
            </a:pPr>
            <a:r>
              <a:rPr lang="en-US" sz="2000">
                <a:effectLst/>
                <a:latin typeface="Times New Roman" panose="02020603050405020304" pitchFamily="18" charset="0"/>
                <a:ea typeface="Times New Roman" panose="02020603050405020304" pitchFamily="18" charset="0"/>
              </a:rPr>
              <a:t> </a:t>
            </a:r>
            <a:endParaRPr lang="en-IN" sz="2000">
              <a:effectLst/>
              <a:latin typeface="Times New Roman" panose="02020603050405020304" pitchFamily="18" charset="0"/>
              <a:ea typeface="Times New Roman" panose="02020603050405020304" pitchFamily="18" charset="0"/>
            </a:endParaRPr>
          </a:p>
          <a:p>
            <a:r>
              <a:rPr lang="en-US" sz="1800">
                <a:effectLst/>
                <a:latin typeface="Times New Roman" panose="02020603050405020304" pitchFamily="18" charset="0"/>
                <a:ea typeface="Times New Roman" panose="02020603050405020304" pitchFamily="18" charset="0"/>
              </a:rPr>
              <a:t> </a:t>
            </a:r>
            <a:endParaRPr lang="en-IN" sz="1800">
              <a:effectLst/>
              <a:latin typeface="Times New Roman" panose="02020603050405020304" pitchFamily="18" charset="0"/>
              <a:ea typeface="Times New Roman" panose="02020603050405020304" pitchFamily="18" charset="0"/>
            </a:endParaRPr>
          </a:p>
        </p:txBody>
      </p:sp>
      <p:pic>
        <p:nvPicPr>
          <p:cNvPr id="5" name="Image 115">
            <a:extLst>
              <a:ext uri="{FF2B5EF4-FFF2-40B4-BE49-F238E27FC236}">
                <a16:creationId xmlns:a16="http://schemas.microsoft.com/office/drawing/2014/main" id="{B2E7CB2D-594A-83BE-1531-F0EABDD94B8B}"/>
              </a:ext>
            </a:extLst>
          </p:cNvPr>
          <p:cNvPicPr/>
          <p:nvPr/>
        </p:nvPicPr>
        <p:blipFill>
          <a:blip r:embed="rId2" cstate="print"/>
          <a:stretch>
            <a:fillRect/>
          </a:stretch>
        </p:blipFill>
        <p:spPr>
          <a:xfrm>
            <a:off x="1447800" y="3162300"/>
            <a:ext cx="7162801" cy="5524500"/>
          </a:xfrm>
          <a:prstGeom prst="rect">
            <a:avLst/>
          </a:prstGeom>
        </p:spPr>
      </p:pic>
      <p:pic>
        <p:nvPicPr>
          <p:cNvPr id="6" name="Image 120">
            <a:extLst>
              <a:ext uri="{FF2B5EF4-FFF2-40B4-BE49-F238E27FC236}">
                <a16:creationId xmlns:a16="http://schemas.microsoft.com/office/drawing/2014/main" id="{FD627B5B-9E86-BA1A-64B4-44F063D9771A}"/>
              </a:ext>
            </a:extLst>
          </p:cNvPr>
          <p:cNvPicPr/>
          <p:nvPr/>
        </p:nvPicPr>
        <p:blipFill>
          <a:blip r:embed="rId3" cstate="print"/>
          <a:stretch>
            <a:fillRect/>
          </a:stretch>
        </p:blipFill>
        <p:spPr>
          <a:xfrm>
            <a:off x="9340121" y="3154180"/>
            <a:ext cx="7391400" cy="5524500"/>
          </a:xfrm>
          <a:prstGeom prst="rect">
            <a:avLst/>
          </a:prstGeom>
        </p:spPr>
      </p:pic>
      <p:sp>
        <p:nvSpPr>
          <p:cNvPr id="8" name="TextBox 7">
            <a:extLst>
              <a:ext uri="{FF2B5EF4-FFF2-40B4-BE49-F238E27FC236}">
                <a16:creationId xmlns:a16="http://schemas.microsoft.com/office/drawing/2014/main" id="{0AE56655-45FE-9F54-0F42-A0365603158D}"/>
              </a:ext>
            </a:extLst>
          </p:cNvPr>
          <p:cNvSpPr txBox="1"/>
          <p:nvPr/>
        </p:nvSpPr>
        <p:spPr>
          <a:xfrm>
            <a:off x="228600" y="8801100"/>
            <a:ext cx="9144000" cy="1015663"/>
          </a:xfrm>
          <a:prstGeom prst="rect">
            <a:avLst/>
          </a:prstGeom>
          <a:noFill/>
        </p:spPr>
        <p:txBody>
          <a:bodyPr wrap="square">
            <a:spAutoFit/>
          </a:bodyPr>
          <a:lstStyle/>
          <a:p>
            <a:pPr marL="1159510" marR="1200150" algn="just">
              <a:lnSpc>
                <a:spcPct val="100000"/>
              </a:lnSpc>
            </a:pPr>
            <a:r>
              <a:rPr lang="en-US" sz="2000" b="1">
                <a:effectLst/>
                <a:latin typeface="Times New Roman" panose="02020603050405020304" pitchFamily="18" charset="0"/>
                <a:ea typeface="Times New Roman" panose="02020603050405020304" pitchFamily="18" charset="0"/>
              </a:rPr>
              <a:t>Fig:</a:t>
            </a:r>
            <a:r>
              <a:rPr lang="en-US" sz="2000" b="1" spc="200">
                <a:effectLst/>
                <a:latin typeface="Times New Roman" panose="02020603050405020304" pitchFamily="18" charset="0"/>
                <a:ea typeface="Times New Roman" panose="02020603050405020304" pitchFamily="18" charset="0"/>
              </a:rPr>
              <a:t> </a:t>
            </a:r>
            <a:r>
              <a:rPr lang="en-US" sz="2000">
                <a:effectLst/>
                <a:latin typeface="Times New Roman" panose="02020603050405020304" pitchFamily="18" charset="0"/>
                <a:ea typeface="Times New Roman" panose="02020603050405020304" pitchFamily="18" charset="0"/>
              </a:rPr>
              <a:t>This is the</a:t>
            </a:r>
            <a:r>
              <a:rPr lang="en-US" sz="2000" spc="-5">
                <a:effectLst/>
                <a:latin typeface="Times New Roman" panose="02020603050405020304" pitchFamily="18" charset="0"/>
                <a:ea typeface="Times New Roman" panose="02020603050405020304" pitchFamily="18" charset="0"/>
              </a:rPr>
              <a:t> </a:t>
            </a:r>
            <a:r>
              <a:rPr lang="en-US" sz="2000">
                <a:effectLst/>
                <a:latin typeface="Times New Roman" panose="02020603050405020304" pitchFamily="18" charset="0"/>
                <a:ea typeface="Times New Roman" panose="02020603050405020304" pitchFamily="18" charset="0"/>
              </a:rPr>
              <a:t>main page of</a:t>
            </a:r>
            <a:r>
              <a:rPr lang="en-US" sz="2000" spc="-5">
                <a:effectLst/>
                <a:latin typeface="Times New Roman" panose="02020603050405020304" pitchFamily="18" charset="0"/>
                <a:ea typeface="Times New Roman" panose="02020603050405020304" pitchFamily="18" charset="0"/>
              </a:rPr>
              <a:t> </a:t>
            </a:r>
            <a:r>
              <a:rPr lang="en-US" sz="2000">
                <a:effectLst/>
                <a:latin typeface="Times New Roman" panose="02020603050405020304" pitchFamily="18" charset="0"/>
                <a:ea typeface="Times New Roman" panose="02020603050405020304" pitchFamily="18" charset="0"/>
              </a:rPr>
              <a:t>the Plagiarism Checker</a:t>
            </a:r>
            <a:r>
              <a:rPr lang="en-US" sz="2000" spc="-5">
                <a:effectLst/>
                <a:latin typeface="Times New Roman" panose="02020603050405020304" pitchFamily="18" charset="0"/>
                <a:ea typeface="Times New Roman" panose="02020603050405020304" pitchFamily="18" charset="0"/>
              </a:rPr>
              <a:t> </a:t>
            </a:r>
            <a:r>
              <a:rPr lang="en-US" sz="2000">
                <a:effectLst/>
                <a:latin typeface="Times New Roman" panose="02020603050405020304" pitchFamily="18" charset="0"/>
                <a:ea typeface="Times New Roman" panose="02020603050405020304" pitchFamily="18" charset="0"/>
              </a:rPr>
              <a:t>web application, running locally on 127.0.0.1:5000, indicating it's built with Flask.</a:t>
            </a:r>
            <a:endParaRPr lang="en-IN" sz="1400">
              <a:effectLst/>
              <a:latin typeface="Times New Roman" panose="02020603050405020304" pitchFamily="18" charset="0"/>
              <a:ea typeface="Times New Roman" panose="02020603050405020304" pitchFamily="18" charset="0"/>
            </a:endParaRPr>
          </a:p>
        </p:txBody>
      </p:sp>
      <p:sp>
        <p:nvSpPr>
          <p:cNvPr id="10" name="TextBox 9">
            <a:extLst>
              <a:ext uri="{FF2B5EF4-FFF2-40B4-BE49-F238E27FC236}">
                <a16:creationId xmlns:a16="http://schemas.microsoft.com/office/drawing/2014/main" id="{6C59EB4F-C521-9A10-00F7-CB4F157472D4}"/>
              </a:ext>
            </a:extLst>
          </p:cNvPr>
          <p:cNvSpPr txBox="1"/>
          <p:nvPr/>
        </p:nvSpPr>
        <p:spPr>
          <a:xfrm>
            <a:off x="9372600" y="8793480"/>
            <a:ext cx="9144000" cy="830997"/>
          </a:xfrm>
          <a:prstGeom prst="rect">
            <a:avLst/>
          </a:prstGeom>
          <a:noFill/>
        </p:spPr>
        <p:txBody>
          <a:bodyPr wrap="square">
            <a:spAutoFit/>
          </a:bodyPr>
          <a:lstStyle/>
          <a:p>
            <a:pPr algn="just"/>
            <a:r>
              <a:rPr lang="en-US" b="1">
                <a:effectLst/>
                <a:latin typeface="Times New Roman" panose="02020603050405020304" pitchFamily="18" charset="0"/>
                <a:ea typeface="Times New Roman" panose="02020603050405020304" pitchFamily="18" charset="0"/>
              </a:rPr>
              <a:t>Fig</a:t>
            </a:r>
            <a:r>
              <a:rPr lang="en-US" sz="2800" b="1">
                <a:effectLst/>
                <a:latin typeface="Times New Roman" panose="02020603050405020304" pitchFamily="18" charset="0"/>
                <a:ea typeface="Times New Roman" panose="02020603050405020304" pitchFamily="18" charset="0"/>
              </a:rPr>
              <a:t>: </a:t>
            </a:r>
            <a:r>
              <a:rPr lang="en-US" sz="2000">
                <a:effectLst/>
                <a:latin typeface="Times New Roman" panose="02020603050405020304" pitchFamily="18" charset="0"/>
                <a:ea typeface="Times New Roman" panose="02020603050405020304" pitchFamily="18" charset="0"/>
              </a:rPr>
              <a:t>The screenshot confirms that the application is searching for matching sources online after uploading a PDF file or entering text</a:t>
            </a:r>
            <a:endParaRPr lang="en-IN"/>
          </a:p>
        </p:txBody>
      </p:sp>
    </p:spTree>
    <p:extLst>
      <p:ext uri="{BB962C8B-B14F-4D97-AF65-F5344CB8AC3E}">
        <p14:creationId xmlns:p14="http://schemas.microsoft.com/office/powerpoint/2010/main" val="301787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23">
            <a:extLst>
              <a:ext uri="{FF2B5EF4-FFF2-40B4-BE49-F238E27FC236}">
                <a16:creationId xmlns:a16="http://schemas.microsoft.com/office/drawing/2014/main" id="{D188B0C3-E327-5629-235E-9D7654773665}"/>
              </a:ext>
            </a:extLst>
          </p:cNvPr>
          <p:cNvPicPr/>
          <p:nvPr/>
        </p:nvPicPr>
        <p:blipFill>
          <a:blip r:embed="rId2" cstate="print"/>
          <a:stretch>
            <a:fillRect/>
          </a:stretch>
        </p:blipFill>
        <p:spPr>
          <a:xfrm>
            <a:off x="1066800" y="1181100"/>
            <a:ext cx="7239000" cy="5410200"/>
          </a:xfrm>
          <a:prstGeom prst="rect">
            <a:avLst/>
          </a:prstGeom>
        </p:spPr>
      </p:pic>
      <p:pic>
        <p:nvPicPr>
          <p:cNvPr id="3" name="Image 128">
            <a:extLst>
              <a:ext uri="{FF2B5EF4-FFF2-40B4-BE49-F238E27FC236}">
                <a16:creationId xmlns:a16="http://schemas.microsoft.com/office/drawing/2014/main" id="{69092EFF-10C4-D160-13FC-AEF9060BF150}"/>
              </a:ext>
            </a:extLst>
          </p:cNvPr>
          <p:cNvPicPr/>
          <p:nvPr/>
        </p:nvPicPr>
        <p:blipFill>
          <a:blip r:embed="rId3" cstate="print"/>
          <a:stretch>
            <a:fillRect/>
          </a:stretch>
        </p:blipFill>
        <p:spPr>
          <a:xfrm>
            <a:off x="8839200" y="1181100"/>
            <a:ext cx="7696200" cy="5410200"/>
          </a:xfrm>
          <a:prstGeom prst="rect">
            <a:avLst/>
          </a:prstGeom>
        </p:spPr>
      </p:pic>
      <p:sp>
        <p:nvSpPr>
          <p:cNvPr id="5" name="TextBox 4">
            <a:extLst>
              <a:ext uri="{FF2B5EF4-FFF2-40B4-BE49-F238E27FC236}">
                <a16:creationId xmlns:a16="http://schemas.microsoft.com/office/drawing/2014/main" id="{055834D3-82F0-EEEF-141E-9FCFCA50149D}"/>
              </a:ext>
            </a:extLst>
          </p:cNvPr>
          <p:cNvSpPr txBox="1"/>
          <p:nvPr/>
        </p:nvSpPr>
        <p:spPr>
          <a:xfrm>
            <a:off x="8686800" y="6896100"/>
            <a:ext cx="8229600" cy="707886"/>
          </a:xfrm>
          <a:prstGeom prst="rect">
            <a:avLst/>
          </a:prstGeom>
          <a:noFill/>
        </p:spPr>
        <p:txBody>
          <a:bodyPr wrap="square">
            <a:spAutoFit/>
          </a:bodyPr>
          <a:lstStyle/>
          <a:p>
            <a:pPr algn="just"/>
            <a:r>
              <a:rPr lang="en-US" sz="2000" b="1"/>
              <a:t>Fig 9.4:</a:t>
            </a:r>
            <a:r>
              <a:rPr lang="en-US" sz="2000"/>
              <a:t> The screenshot confirms that the application is searching for matching sources online after uploading a PDF file or entering text. </a:t>
            </a:r>
            <a:endParaRPr lang="en-IN" sz="2000"/>
          </a:p>
        </p:txBody>
      </p:sp>
      <p:sp>
        <p:nvSpPr>
          <p:cNvPr id="7" name="TextBox 6">
            <a:extLst>
              <a:ext uri="{FF2B5EF4-FFF2-40B4-BE49-F238E27FC236}">
                <a16:creationId xmlns:a16="http://schemas.microsoft.com/office/drawing/2014/main" id="{DFD94799-0754-F602-3566-C1F12C15830A}"/>
              </a:ext>
            </a:extLst>
          </p:cNvPr>
          <p:cNvSpPr txBox="1"/>
          <p:nvPr/>
        </p:nvSpPr>
        <p:spPr>
          <a:xfrm>
            <a:off x="0" y="6854294"/>
            <a:ext cx="9753600" cy="696409"/>
          </a:xfrm>
          <a:prstGeom prst="rect">
            <a:avLst/>
          </a:prstGeom>
          <a:noFill/>
        </p:spPr>
        <p:txBody>
          <a:bodyPr wrap="square">
            <a:spAutoFit/>
          </a:bodyPr>
          <a:lstStyle/>
          <a:p>
            <a:pPr marL="1159510" marR="1200150" algn="just">
              <a:lnSpc>
                <a:spcPct val="101000"/>
              </a:lnSpc>
            </a:pPr>
            <a:r>
              <a:rPr lang="en-US" sz="2000" b="1">
                <a:effectLst/>
                <a:latin typeface="Times New Roman" panose="02020603050405020304" pitchFamily="18" charset="0"/>
                <a:ea typeface="Times New Roman" panose="02020603050405020304" pitchFamily="18" charset="0"/>
              </a:rPr>
              <a:t>Fig</a:t>
            </a:r>
            <a:r>
              <a:rPr lang="en-US" sz="2000" b="1" spc="200">
                <a:effectLst/>
                <a:latin typeface="Times New Roman" panose="02020603050405020304" pitchFamily="18" charset="0"/>
                <a:ea typeface="Times New Roman" panose="02020603050405020304" pitchFamily="18" charset="0"/>
              </a:rPr>
              <a:t> </a:t>
            </a:r>
            <a:r>
              <a:rPr lang="en-US" sz="2000" b="1">
                <a:effectLst/>
                <a:latin typeface="Times New Roman" panose="02020603050405020304" pitchFamily="18" charset="0"/>
                <a:ea typeface="Times New Roman" panose="02020603050405020304" pitchFamily="18" charset="0"/>
              </a:rPr>
              <a:t>9.3:</a:t>
            </a:r>
            <a:r>
              <a:rPr lang="en-US" sz="2000" b="1" spc="200">
                <a:effectLst/>
                <a:latin typeface="Times New Roman" panose="02020603050405020304" pitchFamily="18" charset="0"/>
                <a:ea typeface="Times New Roman" panose="02020603050405020304" pitchFamily="18" charset="0"/>
              </a:rPr>
              <a:t> </a:t>
            </a:r>
            <a:r>
              <a:rPr lang="en-US" sz="2000">
                <a:effectLst/>
                <a:latin typeface="Times New Roman" panose="02020603050405020304" pitchFamily="18" charset="0"/>
                <a:ea typeface="Times New Roman" panose="02020603050405020304" pitchFamily="18" charset="0"/>
              </a:rPr>
              <a:t>The</a:t>
            </a:r>
            <a:r>
              <a:rPr lang="en-US" sz="2000" spc="200">
                <a:effectLst/>
                <a:latin typeface="Times New Roman" panose="02020603050405020304" pitchFamily="18" charset="0"/>
                <a:ea typeface="Times New Roman" panose="02020603050405020304" pitchFamily="18" charset="0"/>
              </a:rPr>
              <a:t> </a:t>
            </a:r>
            <a:r>
              <a:rPr lang="en-US" sz="2000">
                <a:effectLst/>
                <a:latin typeface="Times New Roman" panose="02020603050405020304" pitchFamily="18" charset="0"/>
                <a:ea typeface="Times New Roman" panose="02020603050405020304" pitchFamily="18" charset="0"/>
              </a:rPr>
              <a:t>screenshot</a:t>
            </a:r>
            <a:r>
              <a:rPr lang="en-US" sz="2000" spc="200">
                <a:effectLst/>
                <a:latin typeface="Times New Roman" panose="02020603050405020304" pitchFamily="18" charset="0"/>
                <a:ea typeface="Times New Roman" panose="02020603050405020304" pitchFamily="18" charset="0"/>
              </a:rPr>
              <a:t> </a:t>
            </a:r>
            <a:r>
              <a:rPr lang="en-US" sz="2000">
                <a:effectLst/>
                <a:latin typeface="Times New Roman" panose="02020603050405020304" pitchFamily="18" charset="0"/>
                <a:ea typeface="Times New Roman" panose="02020603050405020304" pitchFamily="18" charset="0"/>
              </a:rPr>
              <a:t>represents</a:t>
            </a:r>
            <a:r>
              <a:rPr lang="en-US" sz="2000" spc="200">
                <a:effectLst/>
                <a:latin typeface="Times New Roman" panose="02020603050405020304" pitchFamily="18" charset="0"/>
                <a:ea typeface="Times New Roman" panose="02020603050405020304" pitchFamily="18" charset="0"/>
              </a:rPr>
              <a:t> </a:t>
            </a:r>
            <a:r>
              <a:rPr lang="en-US" sz="2000">
                <a:effectLst/>
                <a:latin typeface="Times New Roman" panose="02020603050405020304" pitchFamily="18" charset="0"/>
                <a:ea typeface="Times New Roman" panose="02020603050405020304" pitchFamily="18" charset="0"/>
              </a:rPr>
              <a:t>a</a:t>
            </a:r>
            <a:r>
              <a:rPr lang="en-US" sz="2000" spc="200">
                <a:effectLst/>
                <a:latin typeface="Times New Roman" panose="02020603050405020304" pitchFamily="18" charset="0"/>
                <a:ea typeface="Times New Roman" panose="02020603050405020304" pitchFamily="18" charset="0"/>
              </a:rPr>
              <a:t> </a:t>
            </a:r>
            <a:r>
              <a:rPr lang="en-US" sz="2000">
                <a:effectLst/>
                <a:latin typeface="Times New Roman" panose="02020603050405020304" pitchFamily="18" charset="0"/>
                <a:ea typeface="Times New Roman" panose="02020603050405020304" pitchFamily="18" charset="0"/>
              </a:rPr>
              <a:t>BERT-based</a:t>
            </a:r>
            <a:r>
              <a:rPr lang="en-US" sz="2000" spc="200">
                <a:effectLst/>
                <a:latin typeface="Times New Roman" panose="02020603050405020304" pitchFamily="18" charset="0"/>
                <a:ea typeface="Times New Roman" panose="02020603050405020304" pitchFamily="18" charset="0"/>
              </a:rPr>
              <a:t> </a:t>
            </a:r>
            <a:r>
              <a:rPr lang="en-US" sz="2000">
                <a:effectLst/>
                <a:latin typeface="Times New Roman" panose="02020603050405020304" pitchFamily="18" charset="0"/>
                <a:ea typeface="Times New Roman" panose="02020603050405020304" pitchFamily="18" charset="0"/>
              </a:rPr>
              <a:t>plagiarism</a:t>
            </a:r>
            <a:r>
              <a:rPr lang="en-US" sz="2000" spc="200">
                <a:effectLst/>
                <a:latin typeface="Times New Roman" panose="02020603050405020304" pitchFamily="18" charset="0"/>
                <a:ea typeface="Times New Roman" panose="02020603050405020304" pitchFamily="18" charset="0"/>
              </a:rPr>
              <a:t> </a:t>
            </a:r>
            <a:r>
              <a:rPr lang="en-US" sz="2000">
                <a:effectLst/>
                <a:latin typeface="Times New Roman" panose="02020603050405020304" pitchFamily="18" charset="0"/>
                <a:ea typeface="Times New Roman" panose="02020603050405020304" pitchFamily="18" charset="0"/>
              </a:rPr>
              <a:t>detection</a:t>
            </a:r>
            <a:r>
              <a:rPr lang="en-US" sz="2000" spc="200">
                <a:effectLst/>
                <a:latin typeface="Times New Roman" panose="02020603050405020304" pitchFamily="18" charset="0"/>
                <a:ea typeface="Times New Roman" panose="02020603050405020304" pitchFamily="18" charset="0"/>
              </a:rPr>
              <a:t> </a:t>
            </a:r>
            <a:r>
              <a:rPr lang="en-US" sz="2000">
                <a:effectLst/>
                <a:latin typeface="Times New Roman" panose="02020603050405020304" pitchFamily="18" charset="0"/>
                <a:ea typeface="Times New Roman" panose="02020603050405020304" pitchFamily="18" charset="0"/>
              </a:rPr>
              <a:t>system, where two text files are compared for similarity</a:t>
            </a:r>
            <a:endParaRPr lang="en-IN" sz="200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5769502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36F0B-C546-241D-7BE2-09DB64BAFC5D}"/>
              </a:ext>
            </a:extLst>
          </p:cNvPr>
          <p:cNvSpPr>
            <a:spLocks noGrp="1"/>
          </p:cNvSpPr>
          <p:nvPr>
            <p:ph type="title"/>
          </p:nvPr>
        </p:nvSpPr>
        <p:spPr>
          <a:xfrm>
            <a:off x="3810000" y="1485900"/>
            <a:ext cx="9982200" cy="1371600"/>
          </a:xfrm>
        </p:spPr>
        <p:txBody>
          <a:bodyPr/>
          <a:lstStyle/>
          <a:p>
            <a:r>
              <a:rPr lang="en-US" b="1">
                <a:latin typeface="Times New Roman" panose="02020603050405020304" pitchFamily="18" charset="0"/>
                <a:cs typeface="Times New Roman" panose="02020603050405020304" pitchFamily="18" charset="0"/>
              </a:rPr>
              <a:t>Conclusion</a:t>
            </a:r>
            <a:endParaRPr lang="en-IN" b="1">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F850F4A-84F0-E85C-7C93-7A4B38F823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692" y="-32570"/>
            <a:ext cx="18633492" cy="10458182"/>
          </a:xfrm>
          <a:prstGeom prst="rect">
            <a:avLst/>
          </a:prstGeom>
        </p:spPr>
      </p:pic>
      <p:sp>
        <p:nvSpPr>
          <p:cNvPr id="7" name="TextBox 2">
            <a:extLst>
              <a:ext uri="{FF2B5EF4-FFF2-40B4-BE49-F238E27FC236}">
                <a16:creationId xmlns:a16="http://schemas.microsoft.com/office/drawing/2014/main" id="{FA0A7AAC-55AF-3C38-46ED-8A969CE02443}"/>
              </a:ext>
            </a:extLst>
          </p:cNvPr>
          <p:cNvSpPr txBox="1"/>
          <p:nvPr/>
        </p:nvSpPr>
        <p:spPr>
          <a:xfrm>
            <a:off x="6615410" y="1120788"/>
            <a:ext cx="5057180" cy="610745"/>
          </a:xfrm>
          <a:prstGeom prst="rect">
            <a:avLst/>
          </a:prstGeom>
        </p:spPr>
        <p:txBody>
          <a:bodyPr lIns="0" tIns="0" rIns="0" bIns="0" rtlCol="0" anchor="t">
            <a:spAutoFit/>
          </a:bodyPr>
          <a:lstStyle/>
          <a:p>
            <a:pPr algn="ctr">
              <a:lnSpc>
                <a:spcPts val="5091"/>
              </a:lnSpc>
              <a:spcBef>
                <a:spcPct val="0"/>
              </a:spcBef>
            </a:pPr>
            <a:r>
              <a:rPr lang="en-US" sz="4000" b="1">
                <a:solidFill>
                  <a:schemeClr val="accent6">
                    <a:lumMod val="75000"/>
                  </a:schemeClr>
                </a:solidFill>
                <a:latin typeface="Times New Roman"/>
                <a:ea typeface="Times New Roman"/>
                <a:cs typeface="Times New Roman"/>
                <a:sym typeface="Times New Roman"/>
              </a:rPr>
              <a:t>CONCLUSION</a:t>
            </a:r>
          </a:p>
        </p:txBody>
      </p:sp>
      <p:sp>
        <p:nvSpPr>
          <p:cNvPr id="11" name="TextBox 3">
            <a:extLst>
              <a:ext uri="{FF2B5EF4-FFF2-40B4-BE49-F238E27FC236}">
                <a16:creationId xmlns:a16="http://schemas.microsoft.com/office/drawing/2014/main" id="{C2E66931-73BD-A2E8-6230-92170E1648C3}"/>
              </a:ext>
            </a:extLst>
          </p:cNvPr>
          <p:cNvSpPr txBox="1"/>
          <p:nvPr/>
        </p:nvSpPr>
        <p:spPr>
          <a:xfrm>
            <a:off x="952500" y="2550739"/>
            <a:ext cx="16383000" cy="5185522"/>
          </a:xfrm>
          <a:prstGeom prst="rect">
            <a:avLst/>
          </a:prstGeom>
        </p:spPr>
        <p:txBody>
          <a:bodyPr wrap="square" lIns="0" tIns="0" rIns="0" bIns="0" rtlCol="0" anchor="t">
            <a:spAutoFit/>
          </a:bodyPr>
          <a:lstStyle/>
          <a:p>
            <a:pPr algn="just">
              <a:lnSpc>
                <a:spcPct val="150000"/>
              </a:lnSpc>
              <a:spcAft>
                <a:spcPts val="800"/>
              </a:spcAft>
            </a:pPr>
            <a:r>
              <a:rPr lang="en-US" sz="3200" dirty="0">
                <a:latin typeface="Times New Roman"/>
                <a:cs typeface="Times New Roman"/>
              </a:rPr>
              <a:t>	</a:t>
            </a:r>
            <a:r>
              <a:rPr lang="en-US" sz="2800" dirty="0">
                <a:latin typeface="Times New Roman"/>
                <a:cs typeface="Times New Roman"/>
              </a:rPr>
              <a:t>This project’s plagiarism detection system checks for similarities between uploaded content and online sources using the Google Custom Search API. It analyzes the percentage of similarity and provides source links to </a:t>
            </a:r>
            <a:r>
              <a:rPr lang="en-US" sz="2800">
                <a:latin typeface="Times New Roman"/>
                <a:cs typeface="Times New Roman"/>
              </a:rPr>
              <a:t>help users check originality. If the similarity score is low (0-40%), the content is likely original, while a high score </a:t>
            </a:r>
            <a:r>
              <a:rPr lang="en-US" sz="2800" dirty="0">
                <a:latin typeface="Times New Roman"/>
                <a:cs typeface="Times New Roman"/>
              </a:rPr>
              <a:t>(above 40%) suggests significant overlap and needs further review. However, the system has some limitations, such as relying on online sources, struggling with paraphrased content, and API restrictions, so results should be interpreted carefully. Despite these challenges, this tool is useful for students, researchers, and professionals to ensure content authenticity. This project highlights the importance of automated plagiarism detection in maintaining originality and academic integrity.</a:t>
            </a:r>
            <a:endParaRPr lang="en-US" sz="3200" kern="100" dirty="0">
              <a:effectLst/>
              <a:latin typeface="Times New Roman"/>
              <a:ea typeface="Calibri" panose="020F0502020204030204" pitchFamily="34" charset="0"/>
              <a:cs typeface="Times New Roman"/>
            </a:endParaRPr>
          </a:p>
        </p:txBody>
      </p:sp>
      <p:sp>
        <p:nvSpPr>
          <p:cNvPr id="13" name="Rectangle 5">
            <a:extLst>
              <a:ext uri="{FF2B5EF4-FFF2-40B4-BE49-F238E27FC236}">
                <a16:creationId xmlns:a16="http://schemas.microsoft.com/office/drawing/2014/main" id="{FD8941C4-48E1-DF2B-5D5E-F4C030360E6A}"/>
              </a:ext>
            </a:extLst>
          </p:cNvPr>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667936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0A11562-582E-7F92-0CCB-7DC6D6E54396}"/>
              </a:ext>
            </a:extLst>
          </p:cNvPr>
          <p:cNvSpPr txBox="1"/>
          <p:nvPr/>
        </p:nvSpPr>
        <p:spPr>
          <a:xfrm>
            <a:off x="6236677" y="562708"/>
            <a:ext cx="6752492" cy="830997"/>
          </a:xfrm>
          <a:prstGeom prst="rect">
            <a:avLst/>
          </a:prstGeom>
          <a:noFill/>
        </p:spPr>
        <p:txBody>
          <a:bodyPr wrap="square" rtlCol="0">
            <a:spAutoFit/>
          </a:bodyPr>
          <a:lstStyle/>
          <a:p>
            <a:r>
              <a:rPr lang="en-IN" sz="4800" b="1" dirty="0">
                <a:solidFill>
                  <a:schemeClr val="accent4"/>
                </a:solidFill>
                <a:latin typeface="Times New Roman" panose="02020603050405020304" pitchFamily="18" charset="0"/>
                <a:cs typeface="Times New Roman" panose="02020603050405020304" pitchFamily="18" charset="0"/>
              </a:rPr>
              <a:t>Future enhancement</a:t>
            </a:r>
          </a:p>
        </p:txBody>
      </p:sp>
      <p:sp>
        <p:nvSpPr>
          <p:cNvPr id="7" name="TextBox 6">
            <a:extLst>
              <a:ext uri="{FF2B5EF4-FFF2-40B4-BE49-F238E27FC236}">
                <a16:creationId xmlns:a16="http://schemas.microsoft.com/office/drawing/2014/main" id="{ED41F9A9-4D13-CC5D-0D90-4853CCA90717}"/>
              </a:ext>
            </a:extLst>
          </p:cNvPr>
          <p:cNvSpPr txBox="1"/>
          <p:nvPr/>
        </p:nvSpPr>
        <p:spPr>
          <a:xfrm>
            <a:off x="802888" y="2269262"/>
            <a:ext cx="16994458" cy="5831853"/>
          </a:xfrm>
          <a:prstGeom prst="rect">
            <a:avLst/>
          </a:prstGeom>
          <a:noFill/>
        </p:spPr>
        <p:txBody>
          <a:bodyPr wrap="square">
            <a:spAutoFit/>
          </a:bodyPr>
          <a:lstStyle/>
          <a:p>
            <a:pPr algn="just">
              <a:lnSpc>
                <a:spcPct val="150000"/>
              </a:lnSpc>
              <a:buNone/>
            </a:pPr>
            <a:r>
              <a:rPr lang="en-US" sz="2400"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As AI gets better, plagiarism checkers will also improve. They’ll be able to understand the meaning behind words, so they can catch copied ideas and tricky rewording more accurately, without making as many mistakes. They’ll also be able to spot text written by AI tools like ChatGPT or Gemini by studying how the writing is structured.</a:t>
            </a:r>
          </a:p>
          <a:p>
            <a:pPr algn="just">
              <a:lnSpc>
                <a:spcPct val="150000"/>
              </a:lnSpc>
              <a:buNone/>
            </a:pPr>
            <a:endParaRPr lang="en-US" sz="2800" dirty="0">
              <a:latin typeface="Times New Roman" panose="02020603050405020304" pitchFamily="18" charset="0"/>
              <a:cs typeface="Times New Roman" panose="02020603050405020304" pitchFamily="18" charset="0"/>
            </a:endParaRPr>
          </a:p>
          <a:p>
            <a:pPr algn="just">
              <a:lnSpc>
                <a:spcPct val="150000"/>
              </a:lnSpc>
              <a:buNone/>
            </a:pPr>
            <a:r>
              <a:rPr lang="en-US" sz="2800" dirty="0">
                <a:latin typeface="Times New Roman" panose="02020603050405020304" pitchFamily="18" charset="0"/>
                <a:cs typeface="Times New Roman" panose="02020603050405020304" pitchFamily="18" charset="0"/>
              </a:rPr>
              <a:t>	These tools will work across different languages too, finding copied content that’s been translated or rewritten. In the future, they won’t just point </a:t>
            </a:r>
            <a:r>
              <a:rPr lang="en-US" sz="2800">
                <a:latin typeface="Times New Roman" panose="02020603050405020304" pitchFamily="18" charset="0"/>
                <a:cs typeface="Times New Roman" panose="02020603050405020304" pitchFamily="18" charset="0"/>
              </a:rPr>
              <a:t>out problems they’ll </a:t>
            </a:r>
            <a:r>
              <a:rPr lang="en-US" sz="2800" dirty="0">
                <a:latin typeface="Times New Roman" panose="02020603050405020304" pitchFamily="18" charset="0"/>
                <a:cs typeface="Times New Roman" panose="02020603050405020304" pitchFamily="18" charset="0"/>
              </a:rPr>
              <a:t>also give helpful tips on how to rephrase things the right way and add proper citations. Overall, plagiarism detection will become smarter, fairer, and more helpful for writers everywhere.</a:t>
            </a:r>
          </a:p>
        </p:txBody>
      </p:sp>
    </p:spTree>
    <p:extLst>
      <p:ext uri="{BB962C8B-B14F-4D97-AF65-F5344CB8AC3E}">
        <p14:creationId xmlns:p14="http://schemas.microsoft.com/office/powerpoint/2010/main" val="30099635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240961" y="2247900"/>
            <a:ext cx="15806078" cy="5185522"/>
          </a:xfrm>
          <a:prstGeom prst="rect">
            <a:avLst/>
          </a:prstGeom>
        </p:spPr>
        <p:txBody>
          <a:bodyPr wrap="square" lIns="0" tIns="0" rIns="0" bIns="0" rtlCol="0" anchor="t">
            <a:spAutoFit/>
          </a:bodyPr>
          <a:lstStyle/>
          <a:p>
            <a:pPr algn="just">
              <a:lnSpc>
                <a:spcPct val="150000"/>
              </a:lnSpc>
              <a:spcAft>
                <a:spcPts val="800"/>
              </a:spcAft>
            </a:pPr>
            <a:r>
              <a:rPr lang="en-US" sz="3200" kern="100">
                <a:latin typeface="Times New Roman" panose="02020603050405020304" pitchFamily="18" charset="0"/>
                <a:ea typeface="Calibri" panose="020F0502020204030204" pitchFamily="34" charset="0"/>
                <a:cs typeface="Times New Roman" panose="02020603050405020304" pitchFamily="18" charset="0"/>
              </a:rPr>
              <a:t>	</a:t>
            </a:r>
            <a:r>
              <a:rPr lang="en-US" sz="2800" kern="100">
                <a:effectLst/>
                <a:latin typeface="Times New Roman" panose="02020603050405020304" pitchFamily="18" charset="0"/>
                <a:ea typeface="Calibri" panose="020F0502020204030204" pitchFamily="34" charset="0"/>
                <a:cs typeface="Times New Roman" panose="02020603050405020304" pitchFamily="18" charset="0"/>
              </a:rPr>
              <a:t>Plagiarism relates to the act of taking information or ideas of someone else and demand it as our own. Basically, it reproduces the existing information in modified format. In every field of education, it becomes a serious issue. Various techniques and tools are derived these days to detect plagiarism. Various types of plagiarism are there like text matching, copy paste, grammar-based method etc. This study explores an advanced plagiarism detection system leveraging BERT (Bidirectional Encoder Representations from Transformers) and Artificial Intelligence(AI) algorithms to enhance the accuracy of text similarity analysis. The system utilizes the Google</a:t>
            </a:r>
            <a:r>
              <a:rPr lang="en-US" sz="2800" b="1" kern="10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kern="100">
                <a:effectLst/>
                <a:latin typeface="Times New Roman" panose="02020603050405020304" pitchFamily="18" charset="0"/>
                <a:ea typeface="Calibri" panose="020F0502020204030204" pitchFamily="34" charset="0"/>
                <a:cs typeface="Times New Roman" panose="02020603050405020304" pitchFamily="18" charset="0"/>
              </a:rPr>
              <a:t>Custom Search API to fetch relevant web sources and compares the uploaded text against publicly available content.</a:t>
            </a:r>
            <a:endParaRPr lang="en-IN" sz="3200" kern="10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3" name="TextBox 3"/>
          <p:cNvSpPr txBox="1"/>
          <p:nvPr/>
        </p:nvSpPr>
        <p:spPr>
          <a:xfrm>
            <a:off x="6777158" y="1181100"/>
            <a:ext cx="4733684" cy="597408"/>
          </a:xfrm>
          <a:prstGeom prst="rect">
            <a:avLst/>
          </a:prstGeom>
        </p:spPr>
        <p:txBody>
          <a:bodyPr lIns="0" tIns="0" rIns="0" bIns="0" rtlCol="0" anchor="t">
            <a:spAutoFit/>
          </a:bodyPr>
          <a:lstStyle/>
          <a:p>
            <a:pPr algn="ctr">
              <a:lnSpc>
                <a:spcPts val="4963"/>
              </a:lnSpc>
              <a:spcBef>
                <a:spcPct val="0"/>
              </a:spcBef>
            </a:pPr>
            <a:r>
              <a:rPr lang="en-US" sz="4000" b="1">
                <a:latin typeface="Times New Roman Bold"/>
                <a:ea typeface="Times New Roman Bold"/>
                <a:cs typeface="Times New Roman Bold"/>
                <a:sym typeface="Times New Roman Bold"/>
              </a:rPr>
              <a:t>ABSTRACT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FBFD"/>
        </a:solidFill>
        <a:effectLst/>
      </p:bgPr>
    </p:bg>
    <p:spTree>
      <p:nvGrpSpPr>
        <p:cNvPr id="1" name=""/>
        <p:cNvGrpSpPr/>
        <p:nvPr/>
      </p:nvGrpSpPr>
      <p:grpSpPr>
        <a:xfrm>
          <a:off x="0" y="0"/>
          <a:ext cx="0" cy="0"/>
          <a:chOff x="0" y="0"/>
          <a:chExt cx="0" cy="0"/>
        </a:xfrm>
      </p:grpSpPr>
      <p:sp>
        <p:nvSpPr>
          <p:cNvPr id="2" name="Freeform 2"/>
          <p:cNvSpPr/>
          <p:nvPr/>
        </p:nvSpPr>
        <p:spPr>
          <a:xfrm rot="-5400000">
            <a:off x="5528179" y="1929939"/>
            <a:ext cx="7231642" cy="6427122"/>
          </a:xfrm>
          <a:custGeom>
            <a:avLst/>
            <a:gdLst/>
            <a:ahLst/>
            <a:cxnLst/>
            <a:rect l="l" t="t" r="r" b="b"/>
            <a:pathLst>
              <a:path w="7231642" h="6427122">
                <a:moveTo>
                  <a:pt x="0" y="0"/>
                </a:moveTo>
                <a:lnTo>
                  <a:pt x="7231642" y="0"/>
                </a:lnTo>
                <a:lnTo>
                  <a:pt x="7231642" y="6427122"/>
                </a:lnTo>
                <a:lnTo>
                  <a:pt x="0" y="6427122"/>
                </a:lnTo>
                <a:lnTo>
                  <a:pt x="0" y="0"/>
                </a:lnTo>
                <a:close/>
              </a:path>
            </a:pathLst>
          </a:custGeom>
          <a:blipFill>
            <a:blip r:embed="rId2">
              <a:alphaModFix amt="82000"/>
            </a:blip>
            <a:stretch>
              <a:fillRect/>
            </a:stretch>
          </a:blipFill>
        </p:spPr>
        <p:txBody>
          <a:bodyPr/>
          <a:lstStyle/>
          <a:p>
            <a:endParaRPr lang="en-IN"/>
          </a:p>
        </p:txBody>
      </p:sp>
      <p:sp>
        <p:nvSpPr>
          <p:cNvPr id="3" name="TextBox 3"/>
          <p:cNvSpPr txBox="1"/>
          <p:nvPr/>
        </p:nvSpPr>
        <p:spPr>
          <a:xfrm>
            <a:off x="5397075" y="4374833"/>
            <a:ext cx="7493851" cy="1451610"/>
          </a:xfrm>
          <a:prstGeom prst="rect">
            <a:avLst/>
          </a:prstGeom>
        </p:spPr>
        <p:txBody>
          <a:bodyPr lIns="0" tIns="0" rIns="0" bIns="0" rtlCol="0" anchor="t">
            <a:spAutoFit/>
          </a:bodyPr>
          <a:lstStyle/>
          <a:p>
            <a:pPr algn="ctr">
              <a:lnSpc>
                <a:spcPts val="11520"/>
              </a:lnSpc>
            </a:pPr>
            <a:r>
              <a:rPr lang="en-US" sz="9000">
                <a:solidFill>
                  <a:srgbClr val="000000"/>
                </a:solidFill>
                <a:latin typeface="Twister"/>
                <a:ea typeface="Twister"/>
                <a:cs typeface="Twister"/>
                <a:sym typeface="Twister"/>
              </a:rPr>
              <a:t>Thank You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EBDF05-E2FD-C18A-ABF7-CCB95264FD47}"/>
            </a:ext>
          </a:extLst>
        </p:cNvPr>
        <p:cNvGrpSpPr/>
        <p:nvPr/>
      </p:nvGrpSpPr>
      <p:grpSpPr>
        <a:xfrm>
          <a:off x="0" y="0"/>
          <a:ext cx="0" cy="0"/>
          <a:chOff x="0" y="0"/>
          <a:chExt cx="0" cy="0"/>
        </a:xfrm>
      </p:grpSpPr>
      <p:sp>
        <p:nvSpPr>
          <p:cNvPr id="3" name="TextBox 3">
            <a:extLst>
              <a:ext uri="{FF2B5EF4-FFF2-40B4-BE49-F238E27FC236}">
                <a16:creationId xmlns:a16="http://schemas.microsoft.com/office/drawing/2014/main" id="{147DB8C7-8FE0-78F1-3B00-A7DC26C500E7}"/>
              </a:ext>
            </a:extLst>
          </p:cNvPr>
          <p:cNvSpPr txBox="1"/>
          <p:nvPr/>
        </p:nvSpPr>
        <p:spPr>
          <a:xfrm>
            <a:off x="-762000" y="731748"/>
            <a:ext cx="4733684" cy="601127"/>
          </a:xfrm>
          <a:prstGeom prst="rect">
            <a:avLst/>
          </a:prstGeom>
        </p:spPr>
        <p:txBody>
          <a:bodyPr lIns="0" tIns="0" rIns="0" bIns="0" rtlCol="0" anchor="t">
            <a:spAutoFit/>
          </a:bodyPr>
          <a:lstStyle/>
          <a:p>
            <a:pPr algn="ctr">
              <a:lnSpc>
                <a:spcPts val="4963"/>
              </a:lnSpc>
              <a:spcBef>
                <a:spcPct val="0"/>
              </a:spcBef>
            </a:pPr>
            <a:r>
              <a:rPr lang="en-US" sz="4000" b="1">
                <a:solidFill>
                  <a:schemeClr val="accent4">
                    <a:lumMod val="75000"/>
                  </a:schemeClr>
                </a:solidFill>
                <a:latin typeface="Times New Roman Bold"/>
                <a:ea typeface="Times New Roman Bold"/>
                <a:cs typeface="Times New Roman Bold"/>
                <a:sym typeface="Times New Roman Bold"/>
              </a:rPr>
              <a:t>          CONTENTS:</a:t>
            </a:r>
          </a:p>
        </p:txBody>
      </p:sp>
      <p:sp>
        <p:nvSpPr>
          <p:cNvPr id="4" name="TextBox 3">
            <a:extLst>
              <a:ext uri="{FF2B5EF4-FFF2-40B4-BE49-F238E27FC236}">
                <a16:creationId xmlns:a16="http://schemas.microsoft.com/office/drawing/2014/main" id="{0E0694F4-471D-9B9F-8C4C-37AA4E96C32D}"/>
              </a:ext>
            </a:extLst>
          </p:cNvPr>
          <p:cNvSpPr txBox="1"/>
          <p:nvPr/>
        </p:nvSpPr>
        <p:spPr>
          <a:xfrm>
            <a:off x="1295400" y="1333500"/>
            <a:ext cx="15392400" cy="10433625"/>
          </a:xfrm>
          <a:prstGeom prst="rect">
            <a:avLst/>
          </a:prstGeom>
          <a:noFill/>
        </p:spPr>
        <p:txBody>
          <a:bodyPr wrap="square" lIns="91440" tIns="45720" rIns="91440" bIns="45720" rtlCol="0" anchor="t">
            <a:spAutoFit/>
          </a:bodyPr>
          <a:lstStyle/>
          <a:p>
            <a:pPr>
              <a:lnSpc>
                <a:spcPct val="150000"/>
              </a:lnSpc>
            </a:pPr>
            <a:r>
              <a:rPr lang="en-IN" sz="3200" b="1">
                <a:latin typeface="Times New Roman"/>
                <a:cs typeface="Times New Roman"/>
              </a:rPr>
              <a:t>1. Introduction                   </a:t>
            </a:r>
            <a:br>
              <a:rPr lang="en-IN" sz="3200" b="1">
                <a:latin typeface="Times New Roman" panose="02020603050405020304" pitchFamily="18" charset="0"/>
                <a:cs typeface="Times New Roman" panose="02020603050405020304" pitchFamily="18" charset="0"/>
              </a:rPr>
            </a:br>
            <a:r>
              <a:rPr lang="en-IN" sz="3200" b="1">
                <a:latin typeface="Times New Roman"/>
                <a:cs typeface="Times New Roman"/>
              </a:rPr>
              <a:t>2. Existing System                    </a:t>
            </a:r>
            <a:br>
              <a:rPr lang="en-IN" sz="3200" b="1">
                <a:latin typeface="Times New Roman" panose="02020603050405020304" pitchFamily="18" charset="0"/>
                <a:cs typeface="Times New Roman" panose="02020603050405020304" pitchFamily="18" charset="0"/>
              </a:rPr>
            </a:br>
            <a:r>
              <a:rPr lang="en-IN" sz="3200" b="1">
                <a:latin typeface="Times New Roman"/>
                <a:cs typeface="Times New Roman"/>
              </a:rPr>
              <a:t>3. Proposed System                </a:t>
            </a:r>
            <a:br>
              <a:rPr lang="en-IN" sz="3200" b="1">
                <a:latin typeface="Times New Roman" panose="02020603050405020304" pitchFamily="18" charset="0"/>
                <a:cs typeface="Times New Roman" panose="02020603050405020304" pitchFamily="18" charset="0"/>
              </a:rPr>
            </a:br>
            <a:r>
              <a:rPr lang="en-IN" sz="3200" b="1">
                <a:latin typeface="Times New Roman"/>
                <a:cs typeface="Times New Roman"/>
              </a:rPr>
              <a:t>4. Algorithms                   </a:t>
            </a:r>
            <a:br>
              <a:rPr lang="en-IN" sz="3200" b="1">
                <a:latin typeface="Times New Roman" panose="02020603050405020304" pitchFamily="18" charset="0"/>
                <a:cs typeface="Times New Roman" panose="02020603050405020304" pitchFamily="18" charset="0"/>
              </a:rPr>
            </a:br>
            <a:r>
              <a:rPr lang="en-IN" sz="3200" b="1">
                <a:latin typeface="Times New Roman"/>
                <a:cs typeface="Times New Roman"/>
              </a:rPr>
              <a:t>5. Key Differences (Existing vs Proposed)  </a:t>
            </a:r>
            <a:br>
              <a:rPr lang="en-IN" sz="3200" b="1">
                <a:latin typeface="Times New Roman" panose="02020603050405020304" pitchFamily="18" charset="0"/>
                <a:cs typeface="Times New Roman" panose="02020603050405020304" pitchFamily="18" charset="0"/>
              </a:rPr>
            </a:br>
            <a:r>
              <a:rPr lang="en-IN" sz="3200" b="1">
                <a:latin typeface="Times New Roman"/>
                <a:cs typeface="Times New Roman"/>
              </a:rPr>
              <a:t>6. Class Diagram                     </a:t>
            </a:r>
            <a:br>
              <a:rPr lang="en-IN" sz="3200" b="1">
                <a:latin typeface="Times New Roman" panose="02020603050405020304" pitchFamily="18" charset="0"/>
                <a:cs typeface="Times New Roman" panose="02020603050405020304" pitchFamily="18" charset="0"/>
              </a:rPr>
            </a:br>
            <a:r>
              <a:rPr lang="en-IN" sz="3200" b="1">
                <a:latin typeface="Times New Roman"/>
                <a:cs typeface="Times New Roman"/>
              </a:rPr>
              <a:t>7. Sequence Diagram</a:t>
            </a:r>
            <a:br>
              <a:rPr lang="en-IN" sz="3200" b="1">
                <a:latin typeface="Times New Roman" panose="02020603050405020304" pitchFamily="18" charset="0"/>
                <a:cs typeface="Times New Roman" panose="02020603050405020304" pitchFamily="18" charset="0"/>
              </a:rPr>
            </a:br>
            <a:r>
              <a:rPr lang="en-IN" sz="3200" b="1">
                <a:latin typeface="Times New Roman"/>
                <a:cs typeface="Times New Roman"/>
              </a:rPr>
              <a:t>8. System Architecture</a:t>
            </a:r>
          </a:p>
          <a:p>
            <a:pPr>
              <a:lnSpc>
                <a:spcPct val="150000"/>
              </a:lnSpc>
            </a:pPr>
            <a:endParaRPr lang="en-IN" sz="3200" b="1">
              <a:latin typeface="Times New Roman" panose="02020603050405020304" pitchFamily="18" charset="0"/>
              <a:cs typeface="Times New Roman" panose="02020603050405020304" pitchFamily="18" charset="0"/>
            </a:endParaRPr>
          </a:p>
          <a:p>
            <a:pPr>
              <a:lnSpc>
                <a:spcPct val="150000"/>
              </a:lnSpc>
            </a:pPr>
            <a:endParaRPr lang="en-IN" sz="3200" b="1">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sz="2400"/>
          </a:p>
          <a:p>
            <a:pPr marL="457200" indent="-457200">
              <a:buFont typeface="+mj-lt"/>
              <a:buAutoNum type="arabicPeriod"/>
            </a:pPr>
            <a:endParaRPr lang="en-US" sz="2400"/>
          </a:p>
          <a:p>
            <a:pPr marL="457200" indent="-457200">
              <a:buFont typeface="+mj-lt"/>
              <a:buAutoNum type="arabicPeriod"/>
            </a:pPr>
            <a:endParaRPr lang="en-US" sz="2400"/>
          </a:p>
          <a:p>
            <a:pPr marL="457200" indent="-457200">
              <a:buFont typeface="+mj-lt"/>
              <a:buAutoNum type="arabicPeriod"/>
            </a:pPr>
            <a:endParaRPr lang="en-US" sz="2400"/>
          </a:p>
          <a:p>
            <a:pPr marL="457200" indent="-457200">
              <a:buFont typeface="+mj-lt"/>
              <a:buAutoNum type="arabicPeriod"/>
            </a:pPr>
            <a:endParaRPr lang="en-US" sz="2400"/>
          </a:p>
          <a:p>
            <a:pPr marL="457200" indent="-457200">
              <a:buFont typeface="+mj-lt"/>
              <a:buAutoNum type="arabicPeriod"/>
            </a:pPr>
            <a:endParaRPr lang="en-US" sz="2400"/>
          </a:p>
          <a:p>
            <a:pPr marL="457200" indent="-457200">
              <a:buFont typeface="+mj-lt"/>
              <a:buAutoNum type="arabicPeriod"/>
            </a:pPr>
            <a:endParaRPr lang="en-US" sz="2400"/>
          </a:p>
          <a:p>
            <a:endParaRPr lang="en-IN" sz="2400"/>
          </a:p>
        </p:txBody>
      </p:sp>
      <p:sp>
        <p:nvSpPr>
          <p:cNvPr id="2" name="TextBox 1">
            <a:extLst>
              <a:ext uri="{FF2B5EF4-FFF2-40B4-BE49-F238E27FC236}">
                <a16:creationId xmlns:a16="http://schemas.microsoft.com/office/drawing/2014/main" id="{CD5F1507-962C-BB9E-0815-9C4C7C11F184}"/>
              </a:ext>
            </a:extLst>
          </p:cNvPr>
          <p:cNvSpPr txBox="1"/>
          <p:nvPr/>
        </p:nvSpPr>
        <p:spPr>
          <a:xfrm>
            <a:off x="10461812" y="1704415"/>
            <a:ext cx="6037729" cy="41761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IN" sz="3200" b="1">
                <a:latin typeface="Times New Roman"/>
                <a:cs typeface="Times New Roman"/>
              </a:rPr>
              <a:t>9. Implementation</a:t>
            </a:r>
            <a:endParaRPr lang="en-US" sz="3200">
              <a:latin typeface="Times New Roman"/>
              <a:cs typeface="Times New Roman"/>
            </a:endParaRPr>
          </a:p>
          <a:p>
            <a:pPr>
              <a:lnSpc>
                <a:spcPct val="150000"/>
              </a:lnSpc>
            </a:pPr>
            <a:r>
              <a:rPr lang="en-IN" sz="3200" b="1">
                <a:latin typeface="Times New Roman"/>
                <a:cs typeface="Times New Roman"/>
              </a:rPr>
              <a:t>10. Testing and Validation</a:t>
            </a:r>
            <a:endParaRPr lang="en-IN"/>
          </a:p>
          <a:p>
            <a:pPr>
              <a:lnSpc>
                <a:spcPts val="2850"/>
              </a:lnSpc>
            </a:pPr>
            <a:endParaRPr lang="en-IN" sz="3200" b="1">
              <a:latin typeface="Times New Roman"/>
              <a:cs typeface="Segoe UI"/>
            </a:endParaRPr>
          </a:p>
          <a:p>
            <a:pPr>
              <a:lnSpc>
                <a:spcPts val="2850"/>
              </a:lnSpc>
            </a:pPr>
            <a:r>
              <a:rPr lang="en-IN" sz="3200" b="1">
                <a:latin typeface="Times New Roman"/>
                <a:cs typeface="Segoe UI"/>
              </a:rPr>
              <a:t>11. Test Cases</a:t>
            </a:r>
            <a:r>
              <a:rPr lang="en-US" sz="3200">
                <a:latin typeface="Times New Roman"/>
                <a:cs typeface="Segoe UI"/>
              </a:rPr>
              <a:t>​</a:t>
            </a:r>
            <a:endParaRPr lang="en-US">
              <a:ea typeface="Calibri"/>
              <a:cs typeface="Calibri"/>
            </a:endParaRPr>
          </a:p>
          <a:p>
            <a:pPr>
              <a:lnSpc>
                <a:spcPts val="2850"/>
              </a:lnSpc>
            </a:pPr>
            <a:endParaRPr lang="en-US" sz="3200">
              <a:latin typeface="Times New Roman"/>
              <a:cs typeface="Segoe UI"/>
            </a:endParaRPr>
          </a:p>
          <a:p>
            <a:pPr>
              <a:lnSpc>
                <a:spcPts val="2850"/>
              </a:lnSpc>
            </a:pPr>
            <a:r>
              <a:rPr lang="en-IN" sz="3200" b="1">
                <a:latin typeface="Times New Roman"/>
                <a:cs typeface="Segoe UI"/>
              </a:rPr>
              <a:t>12. Output Screenshots</a:t>
            </a:r>
            <a:r>
              <a:rPr lang="en-US" sz="3200">
                <a:latin typeface="Times New Roman"/>
                <a:cs typeface="Segoe UI"/>
              </a:rPr>
              <a:t>​</a:t>
            </a:r>
          </a:p>
          <a:p>
            <a:pPr>
              <a:lnSpc>
                <a:spcPts val="2850"/>
              </a:lnSpc>
            </a:pPr>
            <a:endParaRPr lang="en-US" sz="3200">
              <a:latin typeface="Times New Roman"/>
              <a:cs typeface="Segoe UI"/>
            </a:endParaRPr>
          </a:p>
          <a:p>
            <a:pPr>
              <a:lnSpc>
                <a:spcPts val="2850"/>
              </a:lnSpc>
            </a:pPr>
            <a:r>
              <a:rPr lang="en-IN" sz="3200" b="1">
                <a:latin typeface="Times New Roman"/>
                <a:cs typeface="Segoe UI"/>
              </a:rPr>
              <a:t>13. Conclusion</a:t>
            </a:r>
            <a:r>
              <a:rPr lang="en-US" sz="3200">
                <a:latin typeface="Times New Roman"/>
                <a:cs typeface="Segoe UI"/>
              </a:rPr>
              <a:t>​</a:t>
            </a:r>
          </a:p>
          <a:p>
            <a:pPr>
              <a:lnSpc>
                <a:spcPts val="2850"/>
              </a:lnSpc>
            </a:pPr>
            <a:endParaRPr lang="en-US" sz="3200">
              <a:latin typeface="Times New Roman"/>
              <a:cs typeface="Segoe UI"/>
            </a:endParaRPr>
          </a:p>
        </p:txBody>
      </p:sp>
    </p:spTree>
    <p:extLst>
      <p:ext uri="{BB962C8B-B14F-4D97-AF65-F5344CB8AC3E}">
        <p14:creationId xmlns:p14="http://schemas.microsoft.com/office/powerpoint/2010/main" val="10073884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EEF3"/>
        </a:solidFill>
        <a:effectLst/>
      </p:bgPr>
    </p:bg>
    <p:spTree>
      <p:nvGrpSpPr>
        <p:cNvPr id="1" name=""/>
        <p:cNvGrpSpPr/>
        <p:nvPr/>
      </p:nvGrpSpPr>
      <p:grpSpPr>
        <a:xfrm>
          <a:off x="0" y="0"/>
          <a:ext cx="0" cy="0"/>
          <a:chOff x="0" y="0"/>
          <a:chExt cx="0" cy="0"/>
        </a:xfrm>
      </p:grpSpPr>
      <p:sp>
        <p:nvSpPr>
          <p:cNvPr id="3" name="TextBox 3"/>
          <p:cNvSpPr txBox="1"/>
          <p:nvPr/>
        </p:nvSpPr>
        <p:spPr>
          <a:xfrm>
            <a:off x="7015460" y="1257300"/>
            <a:ext cx="4257080" cy="610103"/>
          </a:xfrm>
          <a:prstGeom prst="rect">
            <a:avLst/>
          </a:prstGeom>
        </p:spPr>
        <p:txBody>
          <a:bodyPr lIns="0" tIns="0" rIns="0" bIns="0" rtlCol="0" anchor="t">
            <a:spAutoFit/>
          </a:bodyPr>
          <a:lstStyle/>
          <a:p>
            <a:pPr algn="ctr">
              <a:lnSpc>
                <a:spcPts val="5091"/>
              </a:lnSpc>
              <a:spcBef>
                <a:spcPct val="0"/>
              </a:spcBef>
            </a:pPr>
            <a:r>
              <a:rPr lang="en-US" sz="4000" b="1">
                <a:solidFill>
                  <a:schemeClr val="accent6">
                    <a:lumMod val="75000"/>
                  </a:schemeClr>
                </a:solidFill>
                <a:latin typeface="Times New Roman"/>
                <a:ea typeface="Times New Roman"/>
                <a:cs typeface="Times New Roman"/>
                <a:sym typeface="Times New Roman"/>
              </a:rPr>
              <a:t>INTRODUCTION</a:t>
            </a:r>
          </a:p>
        </p:txBody>
      </p:sp>
      <p:sp>
        <p:nvSpPr>
          <p:cNvPr id="4" name="TextBox 4"/>
          <p:cNvSpPr txBox="1"/>
          <p:nvPr/>
        </p:nvSpPr>
        <p:spPr>
          <a:xfrm>
            <a:off x="1104900" y="2552700"/>
            <a:ext cx="16078200" cy="4564326"/>
          </a:xfrm>
          <a:prstGeom prst="rect">
            <a:avLst/>
          </a:prstGeom>
        </p:spPr>
        <p:txBody>
          <a:bodyPr wrap="square" lIns="0" tIns="0" rIns="0" bIns="0" rtlCol="0" anchor="t">
            <a:spAutoFit/>
          </a:bodyPr>
          <a:lstStyle/>
          <a:p>
            <a:pPr algn="just">
              <a:lnSpc>
                <a:spcPct val="150000"/>
              </a:lnSpc>
              <a:spcAft>
                <a:spcPts val="800"/>
              </a:spcAft>
            </a:pPr>
            <a:r>
              <a:rPr lang="en-US" sz="3200" kern="10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kern="100">
                <a:effectLst/>
                <a:latin typeface="Times New Roman" panose="02020603050405020304" pitchFamily="18" charset="0"/>
                <a:ea typeface="Calibri" panose="020F0502020204030204" pitchFamily="34" charset="0"/>
                <a:cs typeface="Times New Roman" panose="02020603050405020304" pitchFamily="18" charset="0"/>
              </a:rPr>
              <a:t>Plagiarism is a major concern in academics and research, as traditional text-matching methods fail to detect paraphrased content. This project uses BERT (Bidirectional Encoder Representations from Transformers) to analyze text similarity and identify plagiarism more accurately. It operates in two modes: an offline mode, where documents are compared using BERT, and an online mode, which utilizes Google Custom Search API to check for matches across the web. By detecting both exact and reworded content, the system provides a plagiarism percentage, ensuring originality verification for students, educators, and researchers.</a:t>
            </a:r>
          </a:p>
          <a:p>
            <a:pPr algn="just">
              <a:lnSpc>
                <a:spcPct val="107000"/>
              </a:lnSpc>
              <a:spcAft>
                <a:spcPts val="800"/>
              </a:spcAft>
            </a:pPr>
            <a:endParaRPr lang="en-US" sz="3200" kern="100">
              <a:effectLst/>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BFD"/>
        </a:solidFill>
        <a:effectLst/>
      </p:bgPr>
    </p:bg>
    <p:spTree>
      <p:nvGrpSpPr>
        <p:cNvPr id="1" name=""/>
        <p:cNvGrpSpPr/>
        <p:nvPr/>
      </p:nvGrpSpPr>
      <p:grpSpPr>
        <a:xfrm>
          <a:off x="0" y="0"/>
          <a:ext cx="0" cy="0"/>
          <a:chOff x="0" y="0"/>
          <a:chExt cx="0" cy="0"/>
        </a:xfrm>
      </p:grpSpPr>
      <p:sp>
        <p:nvSpPr>
          <p:cNvPr id="4" name="TextBox 4"/>
          <p:cNvSpPr txBox="1"/>
          <p:nvPr/>
        </p:nvSpPr>
        <p:spPr>
          <a:xfrm>
            <a:off x="881111" y="2628900"/>
            <a:ext cx="16525776" cy="4446858"/>
          </a:xfrm>
          <a:prstGeom prst="rect">
            <a:avLst/>
          </a:prstGeom>
        </p:spPr>
        <p:txBody>
          <a:bodyPr wrap="square" lIns="0" tIns="0" rIns="0" bIns="0" rtlCol="0" anchor="t">
            <a:spAutoFit/>
          </a:bodyPr>
          <a:lstStyle/>
          <a:p>
            <a:pPr algn="just">
              <a:lnSpc>
                <a:spcPct val="150000"/>
              </a:lnSpc>
            </a:pPr>
            <a:r>
              <a:rPr lang="en-US" sz="2800">
                <a:latin typeface="Times New Roman" panose="02020603050405020304" pitchFamily="18" charset="0"/>
                <a:cs typeface="Times New Roman" panose="02020603050405020304" pitchFamily="18" charset="0"/>
              </a:rPr>
              <a:t>	Existing plagiarism detection systems use string matching, tokenization, and word frequency analysis to find similarities in text. While effective for direct copying, they fail to detect reworded or paraphrased content, making it easy to bypass detection by altering phrasing without changing meaning.</a:t>
            </a:r>
          </a:p>
          <a:p>
            <a:pPr algn="just">
              <a:lnSpc>
                <a:spcPct val="150000"/>
              </a:lnSpc>
            </a:pPr>
            <a:r>
              <a:rPr lang="en-US" sz="2800">
                <a:latin typeface="Times New Roman" panose="02020603050405020304" pitchFamily="18" charset="0"/>
                <a:cs typeface="Times New Roman" panose="02020603050405020304" pitchFamily="18" charset="0"/>
              </a:rPr>
              <a:t>	Traditional systems lack real-time access to the entire web, limiting their ability to detect content copied from blogs, news sites, or social media. They also generate false positives for common phrases and citations. An advanced AI-driven approach is needed to identify both exact matches and paraphrased text beyond stored databases.</a:t>
            </a:r>
          </a:p>
        </p:txBody>
      </p:sp>
      <p:sp>
        <p:nvSpPr>
          <p:cNvPr id="5" name="TextBox 5"/>
          <p:cNvSpPr txBox="1"/>
          <p:nvPr/>
        </p:nvSpPr>
        <p:spPr>
          <a:xfrm>
            <a:off x="6471565" y="1333500"/>
            <a:ext cx="5344867" cy="642035"/>
          </a:xfrm>
          <a:prstGeom prst="rect">
            <a:avLst/>
          </a:prstGeom>
        </p:spPr>
        <p:txBody>
          <a:bodyPr wrap="square" lIns="0" tIns="0" rIns="0" bIns="0" rtlCol="0" anchor="t">
            <a:spAutoFit/>
          </a:bodyPr>
          <a:lstStyle/>
          <a:p>
            <a:pPr algn="ctr">
              <a:lnSpc>
                <a:spcPts val="5347"/>
              </a:lnSpc>
              <a:spcBef>
                <a:spcPct val="0"/>
              </a:spcBef>
            </a:pPr>
            <a:r>
              <a:rPr lang="en-US" sz="4000" b="1">
                <a:solidFill>
                  <a:schemeClr val="accent2">
                    <a:lumMod val="50000"/>
                  </a:schemeClr>
                </a:solidFill>
                <a:latin typeface="Times New Roman"/>
                <a:ea typeface="Times New Roman"/>
                <a:cs typeface="Times New Roman"/>
                <a:sym typeface="Times New Roman"/>
              </a:rPr>
              <a:t>EXISTING SYSTEM</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EEF3"/>
        </a:solidFill>
        <a:effectLst/>
      </p:bgPr>
    </p:bg>
    <p:spTree>
      <p:nvGrpSpPr>
        <p:cNvPr id="1" name=""/>
        <p:cNvGrpSpPr/>
        <p:nvPr/>
      </p:nvGrpSpPr>
      <p:grpSpPr>
        <a:xfrm>
          <a:off x="0" y="0"/>
          <a:ext cx="0" cy="0"/>
          <a:chOff x="0" y="0"/>
          <a:chExt cx="0" cy="0"/>
        </a:xfrm>
      </p:grpSpPr>
      <p:sp>
        <p:nvSpPr>
          <p:cNvPr id="2" name="TextBox 2"/>
          <p:cNvSpPr txBox="1"/>
          <p:nvPr/>
        </p:nvSpPr>
        <p:spPr>
          <a:xfrm>
            <a:off x="6615410" y="1104900"/>
            <a:ext cx="5057180" cy="610103"/>
          </a:xfrm>
          <a:prstGeom prst="rect">
            <a:avLst/>
          </a:prstGeom>
        </p:spPr>
        <p:txBody>
          <a:bodyPr lIns="0" tIns="0" rIns="0" bIns="0" rtlCol="0" anchor="t">
            <a:spAutoFit/>
          </a:bodyPr>
          <a:lstStyle/>
          <a:p>
            <a:pPr algn="ctr">
              <a:lnSpc>
                <a:spcPts val="5091"/>
              </a:lnSpc>
              <a:spcBef>
                <a:spcPct val="0"/>
              </a:spcBef>
            </a:pPr>
            <a:r>
              <a:rPr lang="en-US" sz="4000" b="1">
                <a:solidFill>
                  <a:schemeClr val="accent3">
                    <a:lumMod val="50000"/>
                  </a:schemeClr>
                </a:solidFill>
                <a:latin typeface="Times New Roman"/>
                <a:ea typeface="Times New Roman"/>
                <a:cs typeface="Times New Roman"/>
                <a:sym typeface="Times New Roman"/>
              </a:rPr>
              <a:t>PROPOSED SYSTEM</a:t>
            </a:r>
          </a:p>
        </p:txBody>
      </p:sp>
      <p:sp>
        <p:nvSpPr>
          <p:cNvPr id="3" name="TextBox 3"/>
          <p:cNvSpPr txBox="1"/>
          <p:nvPr/>
        </p:nvSpPr>
        <p:spPr>
          <a:xfrm>
            <a:off x="952500" y="2545609"/>
            <a:ext cx="16383000" cy="5195781"/>
          </a:xfrm>
          <a:prstGeom prst="rect">
            <a:avLst/>
          </a:prstGeom>
        </p:spPr>
        <p:txBody>
          <a:bodyPr wrap="square" lIns="0" tIns="0" rIns="0" bIns="0" rtlCol="0" anchor="t">
            <a:spAutoFit/>
          </a:bodyPr>
          <a:lstStyle/>
          <a:p>
            <a:pPr algn="just">
              <a:lnSpc>
                <a:spcPct val="150000"/>
              </a:lnSpc>
              <a:spcAft>
                <a:spcPts val="800"/>
              </a:spcAft>
            </a:pPr>
            <a:r>
              <a:rPr lang="en-US" sz="2800">
                <a:latin typeface="Times New Roman" panose="02020603050405020304" pitchFamily="18" charset="0"/>
                <a:cs typeface="Times New Roman" panose="02020603050405020304" pitchFamily="18" charset="0"/>
              </a:rPr>
              <a:t>	The proposed plagiarism detection system uses BERT to analyze text similarity with greater accuracy. Unlike traditional string-matching, BERT understands word and sentence context, detecting paraphrased and restructured content. It operates in offline mode, comparing documents locally, and online mode, integrating Google Custom Search API for web-based plagiarism checks.</a:t>
            </a:r>
          </a:p>
          <a:p>
            <a:pPr algn="just">
              <a:lnSpc>
                <a:spcPct val="150000"/>
              </a:lnSpc>
              <a:spcAft>
                <a:spcPts val="800"/>
              </a:spcAft>
            </a:pPr>
            <a:r>
              <a:rPr lang="en-US" sz="2800">
                <a:latin typeface="Times New Roman" panose="02020603050405020304" pitchFamily="18" charset="0"/>
                <a:cs typeface="Times New Roman" panose="02020603050405020304" pitchFamily="18" charset="0"/>
              </a:rPr>
              <a:t>	To improve efficiency, the system preprocesses text by removing special characters, tokenizing sentences, and converting them into numerical representations for BERT analysis. A similarity score determines plagiarism, with a set threshold marking copied content. Supporting multiple file formats like PDF and DOCX, this AI-driven approach enhances accuracy and scalability for content verification.</a:t>
            </a:r>
            <a:endParaRPr lang="en-US" sz="2800" kern="100">
              <a:effectLst/>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a:extLst>
              <a:ext uri="{FF2B5EF4-FFF2-40B4-BE49-F238E27FC236}">
                <a16:creationId xmlns:a16="http://schemas.microsoft.com/office/drawing/2014/main" id="{4385F332-C88D-9868-95D2-5876094B7EC8}"/>
              </a:ext>
            </a:extLst>
          </p:cNvPr>
          <p:cNvSpPr txBox="1"/>
          <p:nvPr/>
        </p:nvSpPr>
        <p:spPr>
          <a:xfrm>
            <a:off x="6615410" y="582677"/>
            <a:ext cx="5057180" cy="610103"/>
          </a:xfrm>
          <a:prstGeom prst="rect">
            <a:avLst/>
          </a:prstGeom>
        </p:spPr>
        <p:txBody>
          <a:bodyPr lIns="0" tIns="0" rIns="0" bIns="0" rtlCol="0" anchor="t">
            <a:spAutoFit/>
          </a:bodyPr>
          <a:lstStyle/>
          <a:p>
            <a:pPr algn="ctr">
              <a:lnSpc>
                <a:spcPts val="5091"/>
              </a:lnSpc>
              <a:spcBef>
                <a:spcPct val="0"/>
              </a:spcBef>
            </a:pPr>
            <a:r>
              <a:rPr lang="en-US" sz="4000" b="1">
                <a:solidFill>
                  <a:srgbClr val="A50021"/>
                </a:solidFill>
                <a:latin typeface="Times New Roman"/>
                <a:ea typeface="Times New Roman"/>
                <a:cs typeface="Times New Roman"/>
                <a:sym typeface="Times New Roman"/>
              </a:rPr>
              <a:t>ALGORITHMS</a:t>
            </a:r>
          </a:p>
        </p:txBody>
      </p:sp>
      <p:sp>
        <p:nvSpPr>
          <p:cNvPr id="3" name="TextBox 3">
            <a:extLst>
              <a:ext uri="{FF2B5EF4-FFF2-40B4-BE49-F238E27FC236}">
                <a16:creationId xmlns:a16="http://schemas.microsoft.com/office/drawing/2014/main" id="{45EEAA1B-BB74-386D-DCDF-A8551D10D073}"/>
              </a:ext>
            </a:extLst>
          </p:cNvPr>
          <p:cNvSpPr txBox="1"/>
          <p:nvPr/>
        </p:nvSpPr>
        <p:spPr>
          <a:xfrm>
            <a:off x="952500" y="1638300"/>
            <a:ext cx="16383000" cy="7760971"/>
          </a:xfrm>
          <a:prstGeom prst="rect">
            <a:avLst/>
          </a:prstGeom>
        </p:spPr>
        <p:txBody>
          <a:bodyPr wrap="square" lIns="0" tIns="0" rIns="0" bIns="0" rtlCol="0" anchor="t">
            <a:spAutoFit/>
          </a:bodyPr>
          <a:lstStyle/>
          <a:p>
            <a:pPr algn="just">
              <a:lnSpc>
                <a:spcPct val="150000"/>
              </a:lnSpc>
              <a:spcAft>
                <a:spcPts val="800"/>
              </a:spcAft>
            </a:pPr>
            <a:r>
              <a:rPr lang="en-US" sz="2800">
                <a:latin typeface="Times New Roman" panose="02020603050405020304" pitchFamily="18" charset="0"/>
                <a:cs typeface="Times New Roman" panose="02020603050405020304" pitchFamily="18" charset="0"/>
              </a:rPr>
              <a:t>	Our system leverages advanced Natural Language Processing (NLP) techniques to detect plagiarism efficiently. The two core algorithms used are:</a:t>
            </a:r>
          </a:p>
          <a:p>
            <a:pPr marL="514350" indent="-514350" algn="just">
              <a:lnSpc>
                <a:spcPct val="150000"/>
              </a:lnSpc>
              <a:spcAft>
                <a:spcPts val="800"/>
              </a:spcAft>
              <a:buAutoNum type="arabicPeriod"/>
            </a:pPr>
            <a:r>
              <a:rPr lang="en-US" sz="2800" b="1" kern="100">
                <a:effectLst/>
                <a:latin typeface="Times New Roman" panose="02020603050405020304" pitchFamily="18" charset="0"/>
                <a:ea typeface="Calibri" panose="020F0502020204030204" pitchFamily="34" charset="0"/>
                <a:cs typeface="Times New Roman" panose="02020603050405020304" pitchFamily="18" charset="0"/>
              </a:rPr>
              <a:t>BERT (Bidirectional Encoder Representations from Transformers)</a:t>
            </a:r>
          </a:p>
          <a:p>
            <a:pPr algn="just">
              <a:lnSpc>
                <a:spcPct val="150000"/>
              </a:lnSpc>
              <a:spcAft>
                <a:spcPts val="800"/>
              </a:spcAft>
            </a:pPr>
            <a:r>
              <a:rPr lang="en-US" sz="2800" kern="100">
                <a:effectLst/>
                <a:latin typeface="Times New Roman" panose="02020603050405020304" pitchFamily="18" charset="0"/>
                <a:ea typeface="Calibri" panose="020F0502020204030204" pitchFamily="34" charset="0"/>
                <a:cs typeface="Times New Roman" panose="02020603050405020304" pitchFamily="18" charset="0"/>
              </a:rPr>
              <a:t>Understanding the deep semantic meaning of text.</a:t>
            </a:r>
          </a:p>
          <a:p>
            <a:pPr algn="just">
              <a:lnSpc>
                <a:spcPct val="150000"/>
              </a:lnSpc>
              <a:spcAft>
                <a:spcPts val="800"/>
              </a:spcAft>
            </a:pPr>
            <a:r>
              <a:rPr lang="en-US" sz="2800" kern="100">
                <a:effectLst/>
                <a:latin typeface="Times New Roman" panose="02020603050405020304" pitchFamily="18" charset="0"/>
                <a:ea typeface="Calibri" panose="020F0502020204030204" pitchFamily="34" charset="0"/>
                <a:cs typeface="Times New Roman" panose="02020603050405020304" pitchFamily="18" charset="0"/>
              </a:rPr>
              <a:t>BERT is a transformer-based  learning model that understands text contextually rather than just by individual words. This makes it highly effective in detecting paraphrased content, where word structures are changed but meaning remains the same.</a:t>
            </a:r>
          </a:p>
          <a:p>
            <a:pPr algn="just">
              <a:lnSpc>
                <a:spcPct val="150000"/>
              </a:lnSpc>
              <a:spcAft>
                <a:spcPts val="800"/>
              </a:spcAft>
            </a:pPr>
            <a:r>
              <a:rPr lang="en-US" sz="2800" b="1">
                <a:latin typeface="Times New Roman" panose="02020603050405020304" pitchFamily="18" charset="0"/>
                <a:cs typeface="Times New Roman" panose="02020603050405020304" pitchFamily="18" charset="0"/>
              </a:rPr>
              <a:t>2. Cosine Similarity for Text Comparison</a:t>
            </a:r>
          </a:p>
          <a:p>
            <a:pPr algn="just">
              <a:lnSpc>
                <a:spcPct val="150000"/>
              </a:lnSpc>
              <a:spcAft>
                <a:spcPts val="800"/>
              </a:spcAft>
            </a:pPr>
            <a:r>
              <a:rPr lang="en-US" sz="2800">
                <a:latin typeface="Times New Roman" panose="02020603050405020304" pitchFamily="18" charset="0"/>
                <a:cs typeface="Times New Roman" panose="02020603050405020304" pitchFamily="18" charset="0"/>
              </a:rPr>
              <a:t>Measuring the similarity between two text samples.</a:t>
            </a:r>
          </a:p>
          <a:p>
            <a:pPr algn="just">
              <a:lnSpc>
                <a:spcPct val="150000"/>
              </a:lnSpc>
              <a:spcAft>
                <a:spcPts val="800"/>
              </a:spcAft>
            </a:pPr>
            <a:r>
              <a:rPr lang="en-US" sz="2800">
                <a:latin typeface="Times New Roman" panose="02020603050405020304" pitchFamily="18" charset="0"/>
                <a:cs typeface="Times New Roman" panose="02020603050405020304" pitchFamily="18" charset="0"/>
              </a:rPr>
              <a:t>Text is converted into vector representations using BERT embeddings.</a:t>
            </a:r>
          </a:p>
          <a:p>
            <a:pPr algn="just">
              <a:lnSpc>
                <a:spcPct val="150000"/>
              </a:lnSpc>
              <a:spcAft>
                <a:spcPts val="800"/>
              </a:spcAft>
            </a:pPr>
            <a:r>
              <a:rPr lang="it-IT" sz="2800">
                <a:latin typeface="Times New Roman" panose="02020603050405020304" pitchFamily="18" charset="0"/>
                <a:cs typeface="Times New Roman" panose="02020603050405020304" pitchFamily="18" charset="0"/>
              </a:rPr>
              <a:t>Cosine Similarity= A⋅B/ ∣∣A∣∣×∣∣B∣∣ ​</a:t>
            </a:r>
            <a:endParaRPr lang="en-US" sz="28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23739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BFD"/>
        </a:solidFill>
        <a:effectLst/>
      </p:bgPr>
    </p:bg>
    <p:spTree>
      <p:nvGrpSpPr>
        <p:cNvPr id="1" name=""/>
        <p:cNvGrpSpPr/>
        <p:nvPr/>
      </p:nvGrpSpPr>
      <p:grpSpPr>
        <a:xfrm>
          <a:off x="0" y="0"/>
          <a:ext cx="0" cy="0"/>
          <a:chOff x="0" y="0"/>
          <a:chExt cx="0" cy="0"/>
        </a:xfrm>
      </p:grpSpPr>
      <p:sp>
        <p:nvSpPr>
          <p:cNvPr id="3" name="TextBox 3"/>
          <p:cNvSpPr txBox="1"/>
          <p:nvPr/>
        </p:nvSpPr>
        <p:spPr>
          <a:xfrm>
            <a:off x="762000" y="2352287"/>
            <a:ext cx="16474274" cy="5582426"/>
          </a:xfrm>
          <a:prstGeom prst="rect">
            <a:avLst/>
          </a:prstGeom>
        </p:spPr>
        <p:txBody>
          <a:bodyPr wrap="square" lIns="0" tIns="0" rIns="0" bIns="0" rtlCol="0" anchor="t">
            <a:spAutoFit/>
          </a:bodyPr>
          <a:lstStyle/>
          <a:p>
            <a:pPr marL="514350" indent="-514350" algn="just">
              <a:lnSpc>
                <a:spcPts val="4874"/>
              </a:lnSpc>
              <a:buFont typeface="+mj-lt"/>
              <a:buAutoNum type="arabicPeriod"/>
            </a:pPr>
            <a:r>
              <a:rPr lang="en-US" sz="2800" b="1">
                <a:solidFill>
                  <a:srgbClr val="000000"/>
                </a:solidFill>
                <a:latin typeface="Times New Roman"/>
                <a:ea typeface="Times New Roman"/>
                <a:cs typeface="Times New Roman"/>
                <a:sym typeface="Times New Roman"/>
              </a:rPr>
              <a:t>Detection Approach</a:t>
            </a:r>
            <a:r>
              <a:rPr lang="en-US" sz="2800">
                <a:solidFill>
                  <a:srgbClr val="000000"/>
                </a:solidFill>
                <a:latin typeface="Times New Roman"/>
                <a:ea typeface="Times New Roman"/>
                <a:cs typeface="Times New Roman"/>
                <a:sym typeface="Times New Roman"/>
              </a:rPr>
              <a:t>: Existing – Exact Matching, Proposed – AI Semantic Similarity.</a:t>
            </a:r>
          </a:p>
          <a:p>
            <a:pPr marL="514350" indent="-514350" algn="just">
              <a:lnSpc>
                <a:spcPts val="4874"/>
              </a:lnSpc>
              <a:buFont typeface="+mj-lt"/>
              <a:buAutoNum type="arabicPeriod"/>
            </a:pPr>
            <a:endParaRPr lang="en-US" sz="2800">
              <a:solidFill>
                <a:srgbClr val="000000"/>
              </a:solidFill>
              <a:latin typeface="Times New Roman"/>
              <a:ea typeface="Times New Roman"/>
              <a:cs typeface="Times New Roman"/>
              <a:sym typeface="Times New Roman"/>
            </a:endParaRPr>
          </a:p>
          <a:p>
            <a:pPr marL="514350" indent="-514350" algn="just">
              <a:lnSpc>
                <a:spcPts val="4874"/>
              </a:lnSpc>
              <a:buFont typeface="+mj-lt"/>
              <a:buAutoNum type="arabicPeriod"/>
            </a:pPr>
            <a:r>
              <a:rPr lang="en-US" sz="2800" b="1">
                <a:solidFill>
                  <a:srgbClr val="000000"/>
                </a:solidFill>
                <a:latin typeface="Times New Roman"/>
                <a:ea typeface="Times New Roman"/>
                <a:cs typeface="Times New Roman"/>
                <a:sym typeface="Times New Roman"/>
              </a:rPr>
              <a:t>Handling Paraphrased Content</a:t>
            </a:r>
            <a:r>
              <a:rPr lang="en-US" sz="2800">
                <a:solidFill>
                  <a:srgbClr val="000000"/>
                </a:solidFill>
                <a:latin typeface="Times New Roman"/>
                <a:ea typeface="Times New Roman"/>
                <a:cs typeface="Times New Roman"/>
                <a:sym typeface="Times New Roman"/>
              </a:rPr>
              <a:t>: Existing – Fails, Proposed – Detects.</a:t>
            </a:r>
          </a:p>
          <a:p>
            <a:pPr marL="514350" indent="-514350" algn="just">
              <a:lnSpc>
                <a:spcPts val="4874"/>
              </a:lnSpc>
              <a:buFont typeface="+mj-lt"/>
              <a:buAutoNum type="arabicPeriod"/>
            </a:pPr>
            <a:endParaRPr lang="en-US" sz="2800">
              <a:solidFill>
                <a:srgbClr val="000000"/>
              </a:solidFill>
              <a:latin typeface="Times New Roman"/>
              <a:ea typeface="Times New Roman"/>
              <a:cs typeface="Times New Roman"/>
              <a:sym typeface="Times New Roman"/>
            </a:endParaRPr>
          </a:p>
          <a:p>
            <a:pPr marL="514350" indent="-514350" algn="just">
              <a:lnSpc>
                <a:spcPts val="4874"/>
              </a:lnSpc>
              <a:buFont typeface="+mj-lt"/>
              <a:buAutoNum type="arabicPeriod"/>
            </a:pPr>
            <a:r>
              <a:rPr lang="en-US" sz="2800" b="1">
                <a:solidFill>
                  <a:srgbClr val="000000"/>
                </a:solidFill>
                <a:latin typeface="Times New Roman"/>
                <a:ea typeface="Times New Roman"/>
                <a:cs typeface="Times New Roman"/>
                <a:sym typeface="Times New Roman"/>
              </a:rPr>
              <a:t>Database Utilization: </a:t>
            </a:r>
            <a:r>
              <a:rPr lang="en-US" sz="2800">
                <a:solidFill>
                  <a:srgbClr val="000000"/>
                </a:solidFill>
                <a:latin typeface="Times New Roman"/>
                <a:ea typeface="Times New Roman"/>
                <a:cs typeface="Times New Roman"/>
                <a:sym typeface="Times New Roman"/>
              </a:rPr>
              <a:t>Existing – Static, Proposed – Dynamic.</a:t>
            </a:r>
          </a:p>
          <a:p>
            <a:pPr marL="514350" indent="-514350" algn="just">
              <a:lnSpc>
                <a:spcPts val="4874"/>
              </a:lnSpc>
              <a:buFont typeface="+mj-lt"/>
              <a:buAutoNum type="arabicPeriod"/>
            </a:pPr>
            <a:endParaRPr lang="en-US" sz="2800">
              <a:solidFill>
                <a:srgbClr val="000000"/>
              </a:solidFill>
              <a:latin typeface="Times New Roman"/>
              <a:ea typeface="Times New Roman"/>
              <a:cs typeface="Times New Roman"/>
              <a:sym typeface="Times New Roman"/>
            </a:endParaRPr>
          </a:p>
          <a:p>
            <a:pPr marL="514350" indent="-514350" algn="just">
              <a:lnSpc>
                <a:spcPts val="4874"/>
              </a:lnSpc>
              <a:buFont typeface="+mj-lt"/>
              <a:buAutoNum type="arabicPeriod"/>
            </a:pPr>
            <a:r>
              <a:rPr lang="en-US" sz="2800" b="1">
                <a:solidFill>
                  <a:srgbClr val="000000"/>
                </a:solidFill>
                <a:latin typeface="Times New Roman"/>
                <a:ea typeface="Times New Roman"/>
                <a:cs typeface="Times New Roman"/>
                <a:sym typeface="Times New Roman"/>
              </a:rPr>
              <a:t>False Positives: </a:t>
            </a:r>
            <a:r>
              <a:rPr lang="en-US" sz="2800">
                <a:solidFill>
                  <a:srgbClr val="000000"/>
                </a:solidFill>
                <a:latin typeface="Times New Roman"/>
                <a:ea typeface="Times New Roman"/>
                <a:cs typeface="Times New Roman"/>
                <a:sym typeface="Times New Roman"/>
              </a:rPr>
              <a:t>Existing – High, Proposed – Reduced.</a:t>
            </a:r>
          </a:p>
          <a:p>
            <a:pPr marL="514350" indent="-514350" algn="just">
              <a:lnSpc>
                <a:spcPts val="4874"/>
              </a:lnSpc>
              <a:buFont typeface="+mj-lt"/>
              <a:buAutoNum type="arabicPeriod"/>
            </a:pPr>
            <a:endParaRPr lang="en-US" sz="2800">
              <a:solidFill>
                <a:srgbClr val="000000"/>
              </a:solidFill>
              <a:latin typeface="Times New Roman"/>
              <a:ea typeface="Times New Roman"/>
              <a:cs typeface="Times New Roman"/>
              <a:sym typeface="Times New Roman"/>
            </a:endParaRPr>
          </a:p>
          <a:p>
            <a:pPr marL="514350" indent="-514350" algn="just">
              <a:lnSpc>
                <a:spcPts val="4874"/>
              </a:lnSpc>
              <a:buFont typeface="+mj-lt"/>
              <a:buAutoNum type="arabicPeriod"/>
            </a:pPr>
            <a:r>
              <a:rPr lang="en-US" sz="2800" b="1">
                <a:solidFill>
                  <a:srgbClr val="000000"/>
                </a:solidFill>
                <a:latin typeface="Times New Roman"/>
                <a:ea typeface="Times New Roman"/>
                <a:cs typeface="Times New Roman"/>
                <a:sym typeface="Times New Roman"/>
              </a:rPr>
              <a:t>Plagiarism Reports: </a:t>
            </a:r>
            <a:r>
              <a:rPr lang="en-US" sz="2800">
                <a:solidFill>
                  <a:srgbClr val="000000"/>
                </a:solidFill>
                <a:latin typeface="Times New Roman"/>
                <a:ea typeface="Times New Roman"/>
                <a:cs typeface="Times New Roman"/>
                <a:sym typeface="Times New Roman"/>
              </a:rPr>
              <a:t>Existing – Basic, Proposed – AI-Enhanced.</a:t>
            </a:r>
          </a:p>
        </p:txBody>
      </p:sp>
      <p:sp>
        <p:nvSpPr>
          <p:cNvPr id="4" name="TextBox 4"/>
          <p:cNvSpPr txBox="1"/>
          <p:nvPr/>
        </p:nvSpPr>
        <p:spPr>
          <a:xfrm>
            <a:off x="533400" y="1257300"/>
            <a:ext cx="13730254" cy="610103"/>
          </a:xfrm>
          <a:prstGeom prst="rect">
            <a:avLst/>
          </a:prstGeom>
        </p:spPr>
        <p:txBody>
          <a:bodyPr lIns="0" tIns="0" rIns="0" bIns="0" rtlCol="0" anchor="t">
            <a:spAutoFit/>
          </a:bodyPr>
          <a:lstStyle/>
          <a:p>
            <a:pPr algn="ctr">
              <a:lnSpc>
                <a:spcPts val="5091"/>
              </a:lnSpc>
              <a:spcBef>
                <a:spcPct val="0"/>
              </a:spcBef>
            </a:pPr>
            <a:r>
              <a:rPr lang="en-US" sz="4000" b="1">
                <a:solidFill>
                  <a:schemeClr val="accent4">
                    <a:lumMod val="75000"/>
                  </a:schemeClr>
                </a:solidFill>
                <a:latin typeface="Times New Roman"/>
                <a:ea typeface="Times New Roman"/>
                <a:cs typeface="Times New Roman"/>
                <a:sym typeface="Times New Roman"/>
              </a:rPr>
              <a:t>Key differences between existing system and proposed system</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ink paper with white text&#10;&#10;AI-generated content may be incorrect.">
            <a:extLst>
              <a:ext uri="{FF2B5EF4-FFF2-40B4-BE49-F238E27FC236}">
                <a16:creationId xmlns:a16="http://schemas.microsoft.com/office/drawing/2014/main" id="{A70B2E63-A82A-5B40-DD47-857C83F361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638" y="0"/>
            <a:ext cx="18188907" cy="10172699"/>
          </a:xfrm>
          <a:prstGeom prst="rect">
            <a:avLst/>
          </a:prstGeom>
        </p:spPr>
      </p:pic>
      <p:sp>
        <p:nvSpPr>
          <p:cNvPr id="7" name="TextBox 2">
            <a:extLst>
              <a:ext uri="{FF2B5EF4-FFF2-40B4-BE49-F238E27FC236}">
                <a16:creationId xmlns:a16="http://schemas.microsoft.com/office/drawing/2014/main" id="{0896BAD3-E2C2-3424-22EC-C173F0FF87A6}"/>
              </a:ext>
            </a:extLst>
          </p:cNvPr>
          <p:cNvSpPr txBox="1"/>
          <p:nvPr/>
        </p:nvSpPr>
        <p:spPr>
          <a:xfrm>
            <a:off x="6248400" y="350018"/>
            <a:ext cx="5057180" cy="610103"/>
          </a:xfrm>
          <a:prstGeom prst="rect">
            <a:avLst/>
          </a:prstGeom>
        </p:spPr>
        <p:txBody>
          <a:bodyPr lIns="0" tIns="0" rIns="0" bIns="0" rtlCol="0" anchor="t">
            <a:spAutoFit/>
          </a:bodyPr>
          <a:lstStyle/>
          <a:p>
            <a:pPr algn="ctr">
              <a:lnSpc>
                <a:spcPts val="5091"/>
              </a:lnSpc>
              <a:spcBef>
                <a:spcPct val="0"/>
              </a:spcBef>
            </a:pPr>
            <a:r>
              <a:rPr lang="en-US" sz="4000" b="1">
                <a:solidFill>
                  <a:schemeClr val="accent6">
                    <a:lumMod val="50000"/>
                  </a:schemeClr>
                </a:solidFill>
                <a:latin typeface="Times New Roman"/>
                <a:ea typeface="Times New Roman"/>
                <a:cs typeface="Times New Roman"/>
                <a:sym typeface="Times New Roman"/>
              </a:rPr>
              <a:t>CLASS DIAGRAM</a:t>
            </a:r>
          </a:p>
        </p:txBody>
      </p:sp>
      <p:pic>
        <p:nvPicPr>
          <p:cNvPr id="3" name="Picture 2" descr="A diagram of a software application">
            <a:extLst>
              <a:ext uri="{FF2B5EF4-FFF2-40B4-BE49-F238E27FC236}">
                <a16:creationId xmlns:a16="http://schemas.microsoft.com/office/drawing/2014/main" id="{7FCAC83C-36D5-2822-5E0C-B7E85468B8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53000" y="1340744"/>
            <a:ext cx="8610600" cy="7857761"/>
          </a:xfrm>
          <a:prstGeom prst="rect">
            <a:avLst/>
          </a:prstGeom>
        </p:spPr>
      </p:pic>
    </p:spTree>
    <p:extLst>
      <p:ext uri="{BB962C8B-B14F-4D97-AF65-F5344CB8AC3E}">
        <p14:creationId xmlns:p14="http://schemas.microsoft.com/office/powerpoint/2010/main" val="29717027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TotalTime>
  <Words>1615</Words>
  <Application>Microsoft Office PowerPoint</Application>
  <PresentationFormat>Custom</PresentationFormat>
  <Paragraphs>163</Paragraphs>
  <Slides>20</Slides>
  <Notes>1</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SEQUENCE DIAGRAM</vt:lpstr>
      <vt:lpstr>PowerPoint Presentation</vt:lpstr>
      <vt:lpstr>PowerPoint Presentation</vt:lpstr>
      <vt:lpstr>IMPLEMENTATION</vt:lpstr>
      <vt:lpstr>PowerPoint Presentation</vt:lpstr>
      <vt:lpstr>PowerPoint Presentation</vt:lpstr>
      <vt:lpstr>OUTPUT SCREENSHOTS</vt:lpstr>
      <vt:lpstr>PowerPoint Presentation</vt:lpstr>
      <vt:lpstr>Conclusion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Plagiarism detection</dc:title>
  <dc:creator>MANIKANTA</dc:creator>
  <cp:lastModifiedBy>Ganisetti Swapna</cp:lastModifiedBy>
  <cp:revision>4</cp:revision>
  <dcterms:created xsi:type="dcterms:W3CDTF">2006-08-16T00:00:00Z</dcterms:created>
  <dcterms:modified xsi:type="dcterms:W3CDTF">2025-04-11T05:11:03Z</dcterms:modified>
  <dc:identifier>DAGfnKxLCCs</dc:identifier>
</cp:coreProperties>
</file>