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3" d="100"/>
          <a:sy n="73" d="100"/>
        </p:scale>
        <p:origin x="618"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2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0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01"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702" name="Footer Placeholder 4"/>
          <p:cNvSpPr>
            <a:spLocks noGrp="1"/>
          </p:cNvSpPr>
          <p:nvPr>
            <p:ph type="ftr" sz="quarter" idx="11"/>
          </p:nvPr>
        </p:nvSpPr>
        <p:spPr/>
        <p:txBody>
          <a:bodyPr/>
          <a:p>
            <a:endParaRPr dirty="0" lang="en-US"/>
          </a:p>
        </p:txBody>
      </p:sp>
      <p:sp>
        <p:nvSpPr>
          <p:cNvPr id="104870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3" name=""/>
        <p:cNvGrpSpPr/>
        <p:nvPr/>
      </p:nvGrpSpPr>
      <p:grpSpPr>
        <a:xfrm>
          <a:off x="0" y="0"/>
          <a:ext cx="0" cy="0"/>
          <a:chOff x="0" y="0"/>
          <a:chExt cx="0" cy="0"/>
        </a:xfrm>
      </p:grpSpPr>
      <p:sp>
        <p:nvSpPr>
          <p:cNvPr id="104866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5"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6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9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6"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2" name=""/>
        <p:cNvGrpSpPr/>
        <p:nvPr/>
      </p:nvGrpSpPr>
      <p:grpSpPr>
        <a:xfrm>
          <a:off x="0" y="0"/>
          <a:ext cx="0" cy="0"/>
          <a:chOff x="0" y="0"/>
          <a:chExt cx="0" cy="0"/>
        </a:xfrm>
      </p:grpSpPr>
      <p:sp>
        <p:nvSpPr>
          <p:cNvPr id="104865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5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5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57"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58" name="Footer Placeholder 4"/>
          <p:cNvSpPr>
            <a:spLocks noGrp="1"/>
          </p:cNvSpPr>
          <p:nvPr>
            <p:ph type="ftr" sz="quarter" idx="11"/>
          </p:nvPr>
        </p:nvSpPr>
        <p:spPr/>
        <p:txBody>
          <a:bodyPr/>
          <a:p>
            <a:endParaRPr dirty="0" lang="en-US"/>
          </a:p>
        </p:txBody>
      </p:sp>
      <p:sp>
        <p:nvSpPr>
          <p:cNvPr id="1048659"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6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71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1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1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3"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714" name="Footer Placeholder 4"/>
          <p:cNvSpPr>
            <a:spLocks noGrp="1"/>
          </p:cNvSpPr>
          <p:nvPr>
            <p:ph type="ftr" sz="quarter" idx="11"/>
          </p:nvPr>
        </p:nvSpPr>
        <p:spPr/>
        <p:txBody>
          <a:bodyPr/>
          <a:p>
            <a:endParaRPr dirty="0" lang="en-US"/>
          </a:p>
        </p:txBody>
      </p:sp>
      <p:sp>
        <p:nvSpPr>
          <p:cNvPr id="104871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dirty="0" lang="en-US"/>
          </a:p>
        </p:txBody>
      </p:sp>
      <p:sp>
        <p:nvSpPr>
          <p:cNvPr id="1048677"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8"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722"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23"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4"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725" name="Footer Placeholder 4"/>
          <p:cNvSpPr>
            <a:spLocks noGrp="1"/>
          </p:cNvSpPr>
          <p:nvPr>
            <p:ph type="ftr" sz="quarter" idx="11"/>
          </p:nvPr>
        </p:nvSpPr>
        <p:spPr/>
        <p:txBody>
          <a:bodyPr/>
          <a:p>
            <a:endParaRPr dirty="0" lang="en-US"/>
          </a:p>
        </p:txBody>
      </p:sp>
      <p:sp>
        <p:nvSpPr>
          <p:cNvPr id="104872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605"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6"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8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83" name="Date Placeholder 3"/>
          <p:cNvSpPr>
            <a:spLocks noGrp="1"/>
          </p:cNvSpPr>
          <p:nvPr>
            <p:ph type="dt" sz="half" idx="10"/>
          </p:nvPr>
        </p:nvSpPr>
        <p:spPr/>
        <p:txBody>
          <a:bodyPr/>
          <a:p>
            <a:fld id="{B61BEF0D-F0BB-DE4B-95CE-6DB70DBA9567}" type="datetimeFigureOut">
              <a:rPr lang="en-US" smtClean="0"/>
              <a:t>10/20/2023</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dirty="0" lang="en-US"/>
          </a:p>
        </p:txBody>
      </p:sp>
      <p:sp>
        <p:nvSpPr>
          <p:cNvPr id="1048705"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6"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4"/>
          <p:cNvSpPr>
            <a:spLocks noGrp="1"/>
          </p:cNvSpPr>
          <p:nvPr>
            <p:ph type="dt" sz="half" idx="10"/>
          </p:nvPr>
        </p:nvSpPr>
        <p:spPr/>
        <p:txBody>
          <a:bodyPr/>
          <a:p>
            <a:fld id="{B61BEF0D-F0BB-DE4B-95CE-6DB70DBA9567}" type="datetimeFigureOut">
              <a:rPr lang="en-US" smtClean="0"/>
              <a:t>10/20/2023</a:t>
            </a:fld>
            <a:endParaRPr dirty="0" lang="en-US"/>
          </a:p>
        </p:txBody>
      </p:sp>
      <p:sp>
        <p:nvSpPr>
          <p:cNvPr id="1048708" name="Footer Placeholder 5"/>
          <p:cNvSpPr>
            <a:spLocks noGrp="1"/>
          </p:cNvSpPr>
          <p:nvPr>
            <p:ph type="ftr" sz="quarter" idx="11"/>
          </p:nvPr>
        </p:nvSpPr>
        <p:spPr/>
        <p:txBody>
          <a:bodyPr/>
          <a:p>
            <a:endParaRPr dirty="0" lang="en-US"/>
          </a:p>
        </p:txBody>
      </p:sp>
      <p:sp>
        <p:nvSpPr>
          <p:cNvPr id="1048709"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smtClean="0"/>
              <a:t>Click to edit Master title style</a:t>
            </a:r>
            <a:endParaRPr dirty="0" lang="en-US"/>
          </a:p>
        </p:txBody>
      </p:sp>
      <p:sp>
        <p:nvSpPr>
          <p:cNvPr id="104868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88"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0"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1" name="Date Placeholder 6"/>
          <p:cNvSpPr>
            <a:spLocks noGrp="1"/>
          </p:cNvSpPr>
          <p:nvPr>
            <p:ph type="dt" sz="half" idx="10"/>
          </p:nvPr>
        </p:nvSpPr>
        <p:spPr/>
        <p:txBody>
          <a:bodyPr/>
          <a:p>
            <a:fld id="{B61BEF0D-F0BB-DE4B-95CE-6DB70DBA9567}" type="datetimeFigureOut">
              <a:rPr lang="en-US" smtClean="0"/>
              <a:t>10/20/2023</a:t>
            </a:fld>
            <a:endParaRPr dirty="0" lang="en-US"/>
          </a:p>
        </p:txBody>
      </p:sp>
      <p:sp>
        <p:nvSpPr>
          <p:cNvPr id="1048692" name="Footer Placeholder 7"/>
          <p:cNvSpPr>
            <a:spLocks noGrp="1"/>
          </p:cNvSpPr>
          <p:nvPr>
            <p:ph type="ftr" sz="quarter" idx="11"/>
          </p:nvPr>
        </p:nvSpPr>
        <p:spPr/>
        <p:txBody>
          <a:bodyPr/>
          <a:p>
            <a:endParaRPr dirty="0" lang="en-US"/>
          </a:p>
        </p:txBody>
      </p:sp>
      <p:sp>
        <p:nvSpPr>
          <p:cNvPr id="1048693"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51" name="Date Placeholder 2"/>
          <p:cNvSpPr>
            <a:spLocks noGrp="1"/>
          </p:cNvSpPr>
          <p:nvPr>
            <p:ph type="dt" sz="half" idx="10"/>
          </p:nvPr>
        </p:nvSpPr>
        <p:spPr/>
        <p:txBody>
          <a:bodyPr/>
          <a:p>
            <a:fld id="{B61BEF0D-F0BB-DE4B-95CE-6DB70DBA9567}" type="datetimeFigureOut">
              <a:rPr lang="en-US" smtClean="0"/>
              <a:t>10/20/2023</a:t>
            </a:fld>
            <a:endParaRPr dirty="0" lang="en-US"/>
          </a:p>
        </p:txBody>
      </p:sp>
      <p:sp>
        <p:nvSpPr>
          <p:cNvPr id="1048652" name="Footer Placeholder 3"/>
          <p:cNvSpPr>
            <a:spLocks noGrp="1"/>
          </p:cNvSpPr>
          <p:nvPr>
            <p:ph type="ftr" sz="quarter" idx="11"/>
          </p:nvPr>
        </p:nvSpPr>
        <p:spPr/>
        <p:txBody>
          <a:bodyPr/>
          <a:p>
            <a:endParaRPr dirty="0" lang="en-US"/>
          </a:p>
        </p:txBody>
      </p:sp>
      <p:sp>
        <p:nvSpPr>
          <p:cNvPr id="1048653"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16" name="Date Placeholder 1"/>
          <p:cNvSpPr>
            <a:spLocks noGrp="1"/>
          </p:cNvSpPr>
          <p:nvPr>
            <p:ph type="dt" sz="half" idx="10"/>
          </p:nvPr>
        </p:nvSpPr>
        <p:spPr/>
        <p:txBody>
          <a:bodyPr/>
          <a:p>
            <a:fld id="{B61BEF0D-F0BB-DE4B-95CE-6DB70DBA9567}" type="datetimeFigureOut">
              <a:rPr lang="en-US" smtClean="0"/>
              <a:t>10/20/2023</a:t>
            </a:fld>
            <a:endParaRPr dirty="0" lang="en-US"/>
          </a:p>
        </p:txBody>
      </p:sp>
      <p:sp>
        <p:nvSpPr>
          <p:cNvPr id="1048617" name="Footer Placeholder 2"/>
          <p:cNvSpPr>
            <a:spLocks noGrp="1"/>
          </p:cNvSpPr>
          <p:nvPr>
            <p:ph type="ftr" sz="quarter" idx="11"/>
          </p:nvPr>
        </p:nvSpPr>
        <p:spPr/>
        <p:txBody>
          <a:bodyPr/>
          <a:p>
            <a:endParaRPr dirty="0" lang="en-US"/>
          </a:p>
        </p:txBody>
      </p:sp>
      <p:sp>
        <p:nvSpPr>
          <p:cNvPr id="1048618"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71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17"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19" name="Date Placeholder 4"/>
          <p:cNvSpPr>
            <a:spLocks noGrp="1"/>
          </p:cNvSpPr>
          <p:nvPr>
            <p:ph type="dt" sz="half" idx="10"/>
          </p:nvPr>
        </p:nvSpPr>
        <p:spPr/>
        <p:txBody>
          <a:bodyPr/>
          <a:p>
            <a:fld id="{B61BEF0D-F0BB-DE4B-95CE-6DB70DBA9567}" type="datetimeFigureOut">
              <a:rPr lang="en-US" smtClean="0"/>
              <a:t>10/20/2023</a:t>
            </a:fld>
            <a:endParaRPr dirty="0" lang="en-US"/>
          </a:p>
        </p:txBody>
      </p:sp>
      <p:sp>
        <p:nvSpPr>
          <p:cNvPr id="1048720" name="Footer Placeholder 5"/>
          <p:cNvSpPr>
            <a:spLocks noGrp="1"/>
          </p:cNvSpPr>
          <p:nvPr>
            <p:ph type="ftr" sz="quarter" idx="11"/>
          </p:nvPr>
        </p:nvSpPr>
        <p:spPr/>
        <p:txBody>
          <a:bodyPr/>
          <a:p>
            <a:endParaRPr dirty="0" lang="en-US"/>
          </a:p>
        </p:txBody>
      </p:sp>
      <p:sp>
        <p:nvSpPr>
          <p:cNvPr id="104872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7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10/20/2023</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lang="en-US" smtClean="0"/>
              <a:t>10/20/2023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hyperlink" Target="https://www.researchgate.net/figure%20/Pseudocode-for-KNNclassification_fig7_260397165" TargetMode="External"/><Relationship Id="rId2" Type="http://schemas.openxmlformats.org/officeDocument/2006/relationships/hyperlink" Target="https://www.analyticsvidhya.com/b%20log/2017/09/common-machinelearning-algorithms/" TargetMode="Externa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hyperlink" Target="https://www.projectpro.io/article/fake-news-detection-project/854%23mcetoc_1h038l1gmk" TargetMode="External"/><Relationship Id="rId2" Type="http://schemas.openxmlformats.org/officeDocument/2006/relationships/hyperlink" Target="https://www.projectpro.io/article/fake-news-detection-project/854%23mcetoc_1h038l1gml" TargetMode="External"/><Relationship Id="rId3" Type="http://schemas.openxmlformats.org/officeDocument/2006/relationships/hyperlink" Target="https://www.projectpro.io/article/fake-news-detection-project/854%23mcetoc_1h038l1gmo" TargetMode="External"/><Relationship Id="rId4" Type="http://schemas.openxmlformats.org/officeDocument/2006/relationships/hyperlink" Target="https://www.projectpro.io/article/fake-news-detection-project/854%23mcetoc_1h038l1gmp" TargetMode="External"/><Relationship Id="rId5" Type="http://schemas.openxmlformats.org/officeDocument/2006/relationships/hyperlink" Target="https://www.projectpro.io/article/fake-news-detection-project/854%23mcetoc_1h038l1gmu" TargetMode="External"/><Relationship Id="rId6" Type="http://schemas.openxmlformats.org/officeDocument/2006/relationships/hyperlink" Target="https://www.projectpro.io/article/fake-news-detection-project/854%23mcetoc_1h038l1gmv" TargetMode="External"/><Relationship Id="rId7" Type="http://schemas.openxmlformats.org/officeDocument/2006/relationships/hyperlink" Target="https://www.projectpro.io/article/fake-news-detection-project/854%23mcetoc_1h038l1gm13" TargetMode="External"/><Relationship Id="rId8" Type="http://schemas.openxmlformats.org/officeDocument/2006/relationships/hyperlink" Target="https://www.projectpro.io/article/fake-news-detection-project/854%23mcetoc_1h038l1gm14" TargetMode="External"/><Relationship Id="rId9" Type="http://schemas.openxmlformats.org/officeDocument/2006/relationships/hyperlink" Target="https://www.projectpro.io/article/fake-news-detection-project/854%23mcetoc_1h038l1gm15" TargetMode="External"/><Relationship Id="rId10"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hyperlink" Target="https://github.com/KaiDMML/FakeNewsNet" TargetMode="External"/><Relationship Id="rId2" Type="http://schemas.openxmlformats.org/officeDocument/2006/relationships/hyperlink" Target="https://github.com/several27/FakeNewsCorpus/releases/tag/v1.0" TargetMode="Externa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hyperlink" Target="https://arxiv.org/abs/2002.00837" TargetMode="External"/><Relationship Id="rId2" Type="http://schemas.openxmlformats.org/officeDocument/2006/relationships/hyperlink" Target="https://github.com/EnyanDai/FakeHealth" TargetMode="External"/><Relationship Id="rId3" Type="http://schemas.openxmlformats.org/officeDocument/2006/relationships/hyperlink" Target="https://arxiv.org/ftp/arxiv/papers/2011/2011.03327.pdf" TargetMode="Externa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hyperlink" Target="http://www.fakenewschallenge.org/" TargetMode="Externa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507067" y="418979"/>
            <a:ext cx="7766936" cy="1646302"/>
          </a:xfrm>
        </p:spPr>
        <p:txBody>
          <a:bodyPr/>
          <a:p>
            <a:r>
              <a:rPr dirty="0" lang="en-US" smtClean="0"/>
              <a:t>FAKE NEWS DETECTION</a:t>
            </a:r>
            <a:endParaRPr dirty="0" lang="en-IN"/>
          </a:p>
        </p:txBody>
      </p:sp>
      <p:sp>
        <p:nvSpPr>
          <p:cNvPr id="1048603" name="Subtitle 2"/>
          <p:cNvSpPr>
            <a:spLocks noGrp="1"/>
          </p:cNvSpPr>
          <p:nvPr>
            <p:ph type="subTitle" idx="1"/>
          </p:nvPr>
        </p:nvSpPr>
        <p:spPr>
          <a:xfrm>
            <a:off x="1167432" y="2065281"/>
            <a:ext cx="7766936" cy="1096899"/>
          </a:xfrm>
        </p:spPr>
        <p:txBody>
          <a:bodyPr>
            <a:normAutofit/>
          </a:bodyPr>
          <a:p>
            <a:r>
              <a:rPr b="1" dirty="0" sz="2400" lang="en-US" smtClean="0">
                <a:solidFill>
                  <a:schemeClr val="tx1"/>
                </a:solidFill>
              </a:rPr>
              <a:t>PHASE-</a:t>
            </a:r>
            <a:r>
              <a:rPr b="1" dirty="0" sz="2400" lang="en-US" smtClean="0">
                <a:solidFill>
                  <a:schemeClr val="tx1"/>
                </a:solidFill>
              </a:rPr>
              <a:t>4</a:t>
            </a:r>
            <a:endParaRPr b="1" dirty="0" sz="2400" lang="en-IN">
              <a:solidFill>
                <a:schemeClr val="tx1"/>
              </a:solidFill>
            </a:endParaRPr>
          </a:p>
        </p:txBody>
      </p:sp>
      <p:pic>
        <p:nvPicPr>
          <p:cNvPr id="2097152" name="Picture 2" descr="Fake News Detection Using Machine Learning"/>
          <p:cNvPicPr>
            <a:picLocks noChangeAspect="1" noChangeArrowheads="1"/>
          </p:cNvPicPr>
          <p:nvPr/>
        </p:nvPicPr>
        <p:blipFill>
          <a:blip xmlns:r="http://schemas.openxmlformats.org/officeDocument/2006/relationships" r:embed="rId1"/>
          <a:srcRect/>
          <a:stretch>
            <a:fillRect/>
          </a:stretch>
        </p:blipFill>
        <p:spPr bwMode="auto">
          <a:xfrm>
            <a:off x="2253339" y="2638697"/>
            <a:ext cx="5046004" cy="3705543"/>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Rectangle 1"/>
          <p:cNvSpPr/>
          <p:nvPr/>
        </p:nvSpPr>
        <p:spPr>
          <a:xfrm>
            <a:off x="2185851" y="1057313"/>
            <a:ext cx="6096000" cy="2862322"/>
          </a:xfrm>
          <a:prstGeom prst="rect"/>
        </p:spPr>
        <p:txBody>
          <a:bodyPr>
            <a:spAutoFit/>
          </a:bodyPr>
          <a:p>
            <a:r>
              <a:rPr dirty="0" lang="en-US"/>
              <a:t>The aim of this research is to create a fake news detection model </a:t>
            </a:r>
            <a:r>
              <a:rPr dirty="0" lang="en-US" err="1"/>
              <a:t>utilising</a:t>
            </a:r>
            <a:r>
              <a:rPr dirty="0" lang="en-US"/>
              <a:t> three machine learning techniques. Because the focus is on model building in machine learning using </a:t>
            </a:r>
            <a:r>
              <a:rPr dirty="0" lang="en-US" err="1"/>
              <a:t>jupyter</a:t>
            </a:r>
            <a:r>
              <a:rPr dirty="0" lang="en-US"/>
              <a:t> notebook, this isn't continually developing new usual package systems. Machine learning normally necessitates a significant amount of time for model training and testing, as well as a large volume of high-quality dataset. In other words, if the model yields predictable results, such as the prediction of fake and actual news, we might </a:t>
            </a:r>
            <a:r>
              <a:rPr dirty="0" lang="en-US" smtClean="0"/>
              <a:t>consider</a:t>
            </a:r>
            <a:endParaRPr dirty="0" lang="en-IN"/>
          </a:p>
        </p:txBody>
      </p:sp>
      <p:sp>
        <p:nvSpPr>
          <p:cNvPr id="1048630" name="Rectangle 2"/>
          <p:cNvSpPr/>
          <p:nvPr/>
        </p:nvSpPr>
        <p:spPr>
          <a:xfrm>
            <a:off x="1678558" y="396631"/>
            <a:ext cx="1833194" cy="369332"/>
          </a:xfrm>
          <a:prstGeom prst="rect"/>
        </p:spPr>
        <p:txBody>
          <a:bodyPr wrap="none">
            <a:spAutoFit/>
          </a:bodyPr>
          <a:p>
            <a:r>
              <a:rPr dirty="0" lang="en-IN"/>
              <a:t>METHODOLOGY </a:t>
            </a:r>
          </a:p>
        </p:txBody>
      </p:sp>
      <p:sp>
        <p:nvSpPr>
          <p:cNvPr id="1048631" name="Rectangle 3"/>
          <p:cNvSpPr/>
          <p:nvPr/>
        </p:nvSpPr>
        <p:spPr>
          <a:xfrm>
            <a:off x="2185851" y="3841653"/>
            <a:ext cx="2690160" cy="369332"/>
          </a:xfrm>
          <a:prstGeom prst="rect"/>
        </p:spPr>
        <p:txBody>
          <a:bodyPr wrap="none">
            <a:spAutoFit/>
          </a:bodyPr>
          <a:p>
            <a:r>
              <a:rPr dirty="0" lang="en-US"/>
              <a:t>it to be fairly accurate.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Rectangle 1"/>
          <p:cNvSpPr/>
          <p:nvPr/>
        </p:nvSpPr>
        <p:spPr>
          <a:xfrm>
            <a:off x="1275297" y="383569"/>
            <a:ext cx="2509085" cy="369332"/>
          </a:xfrm>
          <a:prstGeom prst="rect"/>
        </p:spPr>
        <p:txBody>
          <a:bodyPr wrap="none">
            <a:spAutoFit/>
          </a:bodyPr>
          <a:p>
            <a:r>
              <a:rPr dirty="0" lang="en-IN"/>
              <a:t>❖ Data Administration</a:t>
            </a:r>
          </a:p>
        </p:txBody>
      </p:sp>
      <p:sp>
        <p:nvSpPr>
          <p:cNvPr id="1048633" name="Rectangle 2"/>
          <p:cNvSpPr/>
          <p:nvPr/>
        </p:nvSpPr>
        <p:spPr>
          <a:xfrm>
            <a:off x="1898468" y="752901"/>
            <a:ext cx="6096000" cy="2308324"/>
          </a:xfrm>
          <a:prstGeom prst="rect"/>
        </p:spPr>
        <p:txBody>
          <a:bodyPr>
            <a:spAutoFit/>
          </a:bodyPr>
          <a:p>
            <a:r>
              <a:rPr dirty="0" lang="en-US"/>
              <a:t>This section collects a body of knowledge (dataset), which could be a collection of report articles, stories, news, or blog postings. Once the dataset has been collected, </a:t>
            </a:r>
            <a:r>
              <a:rPr dirty="0" lang="en-US" err="1"/>
              <a:t>nltk</a:t>
            </a:r>
            <a:r>
              <a:rPr dirty="0" lang="en-US"/>
              <a:t> is used to identify a collection of written or spoken material stored on a computer and used to discover how language is </a:t>
            </a:r>
            <a:r>
              <a:rPr dirty="0" lang="en-US" err="1"/>
              <a:t>utilised</a:t>
            </a:r>
            <a:r>
              <a:rPr dirty="0" lang="en-US"/>
              <a:t>: the data is investigated to obtain a better understanding of its structure, which means </a:t>
            </a:r>
            <a:r>
              <a:rPr dirty="0" lang="en-US" err="1"/>
              <a:t>stopwords</a:t>
            </a:r>
            <a:r>
              <a:rPr dirty="0" lang="en-US"/>
              <a:t> are deleted.</a:t>
            </a:r>
            <a:endParaRPr dirty="0" lang="en-IN"/>
          </a:p>
        </p:txBody>
      </p:sp>
      <p:sp>
        <p:nvSpPr>
          <p:cNvPr id="1048634" name="Rectangle 3"/>
          <p:cNvSpPr/>
          <p:nvPr/>
        </p:nvSpPr>
        <p:spPr>
          <a:xfrm>
            <a:off x="1275297" y="3430557"/>
            <a:ext cx="2111475" cy="369332"/>
          </a:xfrm>
          <a:prstGeom prst="rect"/>
        </p:spPr>
        <p:txBody>
          <a:bodyPr wrap="none">
            <a:spAutoFit/>
          </a:bodyPr>
          <a:p>
            <a:r>
              <a:rPr dirty="0" lang="en-IN"/>
              <a:t>❖Data Exploration</a:t>
            </a:r>
          </a:p>
        </p:txBody>
      </p:sp>
      <p:sp>
        <p:nvSpPr>
          <p:cNvPr id="1048635" name="Rectangle 4"/>
          <p:cNvSpPr/>
          <p:nvPr/>
        </p:nvSpPr>
        <p:spPr>
          <a:xfrm>
            <a:off x="1898468" y="4169221"/>
            <a:ext cx="6096000" cy="2031325"/>
          </a:xfrm>
          <a:prstGeom prst="rect"/>
        </p:spPr>
        <p:txBody>
          <a:bodyPr>
            <a:spAutoFit/>
          </a:bodyPr>
          <a:p>
            <a:r>
              <a:rPr dirty="0" lang="en-US"/>
              <a:t>The charting of graphs according to the fake and true news anticipated by the machine learning algorithm is the major focus of the information exploration section. Word clouds are created, which are essentially visual image ways for conveying text information in which the magnitude of each word represents its frequency or importance. </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Rectangle 1"/>
          <p:cNvSpPr/>
          <p:nvPr/>
        </p:nvSpPr>
        <p:spPr>
          <a:xfrm>
            <a:off x="808419" y="135374"/>
            <a:ext cx="1953676" cy="369332"/>
          </a:xfrm>
          <a:prstGeom prst="rect"/>
        </p:spPr>
        <p:txBody>
          <a:bodyPr wrap="none">
            <a:spAutoFit/>
          </a:bodyPr>
          <a:p>
            <a:r>
              <a:rPr dirty="0" lang="en-IN"/>
              <a:t>❖ Model Training</a:t>
            </a:r>
          </a:p>
        </p:txBody>
      </p:sp>
      <p:sp>
        <p:nvSpPr>
          <p:cNvPr id="1048637" name="Rectangle 2"/>
          <p:cNvSpPr/>
          <p:nvPr/>
        </p:nvSpPr>
        <p:spPr>
          <a:xfrm>
            <a:off x="1532709" y="623727"/>
            <a:ext cx="6096000" cy="2031325"/>
          </a:xfrm>
          <a:prstGeom prst="rect"/>
        </p:spPr>
        <p:txBody>
          <a:bodyPr>
            <a:spAutoFit/>
          </a:bodyPr>
          <a:p>
            <a:r>
              <a:rPr dirty="0" lang="en-US"/>
              <a:t>The machine learning model can then be trained after the data has been adequately </a:t>
            </a:r>
            <a:r>
              <a:rPr dirty="0" lang="en-US" err="1"/>
              <a:t>analysed</a:t>
            </a:r>
            <a:r>
              <a:rPr dirty="0" lang="en-US"/>
              <a:t> and controlled. During the Model Training phase, many methodologies are considered, and a learning problem that is a prediction task is determined. Whatever possibilities are available within the training data set are then investigated. </a:t>
            </a:r>
            <a:endParaRPr dirty="0" lang="en-IN"/>
          </a:p>
        </p:txBody>
      </p:sp>
      <p:sp>
        <p:nvSpPr>
          <p:cNvPr id="1048638" name="Rectangle 4"/>
          <p:cNvSpPr/>
          <p:nvPr/>
        </p:nvSpPr>
        <p:spPr>
          <a:xfrm>
            <a:off x="808419" y="2970014"/>
            <a:ext cx="2295885" cy="369332"/>
          </a:xfrm>
          <a:prstGeom prst="rect"/>
        </p:spPr>
        <p:txBody>
          <a:bodyPr wrap="none">
            <a:spAutoFit/>
          </a:bodyPr>
          <a:p>
            <a:r>
              <a:rPr dirty="0" lang="en-IN"/>
              <a:t>❖ Model Assessment</a:t>
            </a:r>
          </a:p>
        </p:txBody>
      </p:sp>
      <p:sp>
        <p:nvSpPr>
          <p:cNvPr id="1048639" name="Rectangle 6"/>
          <p:cNvSpPr/>
          <p:nvPr/>
        </p:nvSpPr>
        <p:spPr>
          <a:xfrm>
            <a:off x="1532709" y="3643032"/>
            <a:ext cx="6096000" cy="1477328"/>
          </a:xfrm>
          <a:prstGeom prst="rect"/>
        </p:spPr>
        <p:txBody>
          <a:bodyPr>
            <a:spAutoFit/>
          </a:bodyPr>
          <a:p>
            <a:r>
              <a:rPr dirty="0" lang="en-US"/>
              <a:t>The output of the model generated is measured in many ways while evaluating it. The model's correctness is graded using performance measures such as F1 score, precision, recall, and accuracy rate, which are based on the confusion matrix report. </a:t>
            </a: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0" name="Rectangle 1"/>
          <p:cNvSpPr/>
          <p:nvPr/>
        </p:nvSpPr>
        <p:spPr>
          <a:xfrm>
            <a:off x="399746" y="148437"/>
            <a:ext cx="3345788" cy="369332"/>
          </a:xfrm>
          <a:prstGeom prst="rect"/>
        </p:spPr>
        <p:txBody>
          <a:bodyPr wrap="none">
            <a:spAutoFit/>
          </a:bodyPr>
          <a:p>
            <a:r>
              <a:rPr dirty="0" lang="en-IN"/>
              <a:t>CONCLUSION &amp; FUTURE SCOPE</a:t>
            </a:r>
          </a:p>
        </p:txBody>
      </p:sp>
      <p:sp>
        <p:nvSpPr>
          <p:cNvPr id="1048641" name="Rectangle 2"/>
          <p:cNvSpPr/>
          <p:nvPr/>
        </p:nvSpPr>
        <p:spPr>
          <a:xfrm>
            <a:off x="1023257" y="999704"/>
            <a:ext cx="6096000" cy="3970318"/>
          </a:xfrm>
          <a:prstGeom prst="rect"/>
        </p:spPr>
        <p:txBody>
          <a:bodyPr>
            <a:spAutoFit/>
          </a:bodyPr>
          <a:p>
            <a:r>
              <a:rPr dirty="0" lang="en-US"/>
              <a:t>Spreading false information has always had a harmful influence on society. When it comes to distinguishing between false and genuine news, there is still a lot of ambiguity in our culture. Fake news is a false alarm for anybody since it constantly misleads the audience, leaving them perplexed and unable to respond appropriately. They see their daily lives with their own eyes. So, this is when our research can be used to anticipate whether a given piece of news is false or not! People will be more conscious of fake news propagation if they consider the philosophy of our research report. This system was completed in the final year, but it will undoubtedly benefit from more enhancements in the near future, such as the use of a flask.</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2" name="Rectangle 1"/>
          <p:cNvSpPr/>
          <p:nvPr/>
        </p:nvSpPr>
        <p:spPr>
          <a:xfrm>
            <a:off x="234678" y="187625"/>
            <a:ext cx="5609228" cy="369332"/>
          </a:xfrm>
          <a:prstGeom prst="rect"/>
        </p:spPr>
        <p:txBody>
          <a:bodyPr wrap="none">
            <a:spAutoFit/>
          </a:bodyPr>
          <a:p>
            <a:r>
              <a:rPr b="1" dirty="0" lang="en-US">
                <a:solidFill>
                  <a:srgbClr val="000000"/>
                </a:solidFill>
                <a:latin typeface="Montserrat"/>
              </a:rPr>
              <a:t>Disadvantages Of Detecting Fake News Using ML</a:t>
            </a:r>
            <a:endParaRPr b="0" dirty="0" i="0" lang="en-US">
              <a:solidFill>
                <a:srgbClr val="000000"/>
              </a:solidFill>
              <a:effectLst/>
              <a:latin typeface="Montserrat"/>
            </a:endParaRPr>
          </a:p>
        </p:txBody>
      </p:sp>
      <p:sp>
        <p:nvSpPr>
          <p:cNvPr id="1048643" name="Rectangle 2"/>
          <p:cNvSpPr/>
          <p:nvPr/>
        </p:nvSpPr>
        <p:spPr>
          <a:xfrm>
            <a:off x="569316" y="814642"/>
            <a:ext cx="864339" cy="369332"/>
          </a:xfrm>
          <a:prstGeom prst="rect"/>
        </p:spPr>
        <p:txBody>
          <a:bodyPr wrap="none">
            <a:spAutoFit/>
          </a:bodyPr>
          <a:p>
            <a:pPr>
              <a:buFont typeface="+mj-lt"/>
              <a:buAutoNum type="arabicPeriod"/>
            </a:pPr>
            <a:r>
              <a:rPr b="1" dirty="0" lang="en-IN">
                <a:solidFill>
                  <a:srgbClr val="000000"/>
                </a:solidFill>
                <a:latin typeface="Montserrat"/>
              </a:rPr>
              <a:t>Bias</a:t>
            </a:r>
            <a:endParaRPr b="0" dirty="0" i="0" lang="en-IN">
              <a:solidFill>
                <a:srgbClr val="000000"/>
              </a:solidFill>
              <a:effectLst/>
              <a:latin typeface="Montserrat"/>
            </a:endParaRPr>
          </a:p>
        </p:txBody>
      </p:sp>
      <p:sp>
        <p:nvSpPr>
          <p:cNvPr id="1048644" name="Rectangle 3"/>
          <p:cNvSpPr/>
          <p:nvPr/>
        </p:nvSpPr>
        <p:spPr>
          <a:xfrm>
            <a:off x="586436" y="1220176"/>
            <a:ext cx="2292038" cy="369332"/>
          </a:xfrm>
          <a:prstGeom prst="rect"/>
        </p:spPr>
        <p:txBody>
          <a:bodyPr wrap="none">
            <a:spAutoFit/>
          </a:bodyPr>
          <a:p>
            <a:pPr>
              <a:buFont typeface="+mj-lt"/>
              <a:buAutoNum type="arabicPeriod" startAt="2"/>
            </a:pPr>
            <a:r>
              <a:rPr b="1" dirty="0" lang="en-IN">
                <a:solidFill>
                  <a:srgbClr val="000000"/>
                </a:solidFill>
                <a:latin typeface="Montserrat"/>
              </a:rPr>
              <a:t>Limited Accuracy</a:t>
            </a:r>
            <a:endParaRPr b="0" dirty="0" i="0" lang="en-IN">
              <a:solidFill>
                <a:srgbClr val="000000"/>
              </a:solidFill>
              <a:effectLst/>
              <a:latin typeface="Montserrat"/>
            </a:endParaRPr>
          </a:p>
        </p:txBody>
      </p:sp>
      <p:sp>
        <p:nvSpPr>
          <p:cNvPr id="1048645" name="Rectangle 4"/>
          <p:cNvSpPr/>
          <p:nvPr/>
        </p:nvSpPr>
        <p:spPr>
          <a:xfrm>
            <a:off x="586436" y="1625710"/>
            <a:ext cx="3403496" cy="369332"/>
          </a:xfrm>
          <a:prstGeom prst="rect"/>
        </p:spPr>
        <p:txBody>
          <a:bodyPr wrap="square">
            <a:spAutoFit/>
          </a:bodyPr>
          <a:p>
            <a:pPr>
              <a:buFont typeface="+mj-lt"/>
              <a:buAutoNum type="arabicPeriod" startAt="3"/>
            </a:pPr>
            <a:r>
              <a:rPr b="1" dirty="0" lang="en-IN">
                <a:solidFill>
                  <a:srgbClr val="000000"/>
                </a:solidFill>
                <a:latin typeface="Montserrat"/>
              </a:rPr>
              <a:t>Limited Domain Knowledge</a:t>
            </a:r>
            <a:endParaRPr b="0" dirty="0" i="0" lang="en-IN">
              <a:solidFill>
                <a:srgbClr val="000000"/>
              </a:solidFill>
              <a:effectLst/>
              <a:latin typeface="Montserrat"/>
            </a:endParaRPr>
          </a:p>
        </p:txBody>
      </p:sp>
      <p:sp>
        <p:nvSpPr>
          <p:cNvPr id="1048646" name="Rectangle 5"/>
          <p:cNvSpPr/>
          <p:nvPr/>
        </p:nvSpPr>
        <p:spPr>
          <a:xfrm>
            <a:off x="586436" y="1995042"/>
            <a:ext cx="2326278" cy="369332"/>
          </a:xfrm>
          <a:prstGeom prst="rect"/>
        </p:spPr>
        <p:txBody>
          <a:bodyPr wrap="none">
            <a:spAutoFit/>
          </a:bodyPr>
          <a:p>
            <a:pPr>
              <a:buFont typeface="+mj-lt"/>
              <a:buAutoNum type="arabicPeriod" startAt="4"/>
            </a:pPr>
            <a:r>
              <a:rPr b="1" dirty="0" lang="en-IN">
                <a:solidFill>
                  <a:srgbClr val="000000"/>
                </a:solidFill>
                <a:latin typeface="Montserrat"/>
              </a:rPr>
              <a:t>Privacy Concerns</a:t>
            </a:r>
            <a:endParaRPr b="0" dirty="0" i="0" lang="en-IN">
              <a:solidFill>
                <a:srgbClr val="000000"/>
              </a:solidFill>
              <a:effectLst/>
              <a:latin typeface="Montserrat"/>
            </a:endParaRPr>
          </a:p>
        </p:txBody>
      </p:sp>
      <p:sp>
        <p:nvSpPr>
          <p:cNvPr id="1048647" name="Rectangle 6"/>
          <p:cNvSpPr/>
          <p:nvPr/>
        </p:nvSpPr>
        <p:spPr>
          <a:xfrm>
            <a:off x="586436" y="2364374"/>
            <a:ext cx="1774845" cy="369332"/>
          </a:xfrm>
          <a:prstGeom prst="rect"/>
        </p:spPr>
        <p:txBody>
          <a:bodyPr wrap="none">
            <a:spAutoFit/>
          </a:bodyPr>
          <a:p>
            <a:pPr>
              <a:buFont typeface="+mj-lt"/>
              <a:buAutoNum type="arabicPeriod" startAt="5"/>
            </a:pPr>
            <a:r>
              <a:rPr b="1" dirty="0" lang="en-IN">
                <a:solidFill>
                  <a:srgbClr val="000000"/>
                </a:solidFill>
                <a:latin typeface="Montserrat"/>
              </a:rPr>
              <a:t>Maintenance</a:t>
            </a:r>
            <a:endParaRPr b="0" dirty="0" i="0" lang="en-IN">
              <a:solidFill>
                <a:srgbClr val="000000"/>
              </a:solidFill>
              <a:effectLst/>
              <a:latin typeface="Montserrat"/>
            </a:endParaRPr>
          </a:p>
        </p:txBody>
      </p:sp>
      <p:sp>
        <p:nvSpPr>
          <p:cNvPr id="1048648" name="Rectangle 7"/>
          <p:cNvSpPr/>
          <p:nvPr/>
        </p:nvSpPr>
        <p:spPr>
          <a:xfrm>
            <a:off x="569316" y="3649283"/>
            <a:ext cx="1534394" cy="369332"/>
          </a:xfrm>
          <a:prstGeom prst="rect"/>
        </p:spPr>
        <p:txBody>
          <a:bodyPr wrap="none">
            <a:spAutoFit/>
          </a:bodyPr>
          <a:p>
            <a:r>
              <a:rPr dirty="0" lang="en-IN"/>
              <a:t>REFERENCES </a:t>
            </a:r>
          </a:p>
        </p:txBody>
      </p:sp>
      <p:sp>
        <p:nvSpPr>
          <p:cNvPr id="1048649" name="Rectangle 8"/>
          <p:cNvSpPr/>
          <p:nvPr/>
        </p:nvSpPr>
        <p:spPr>
          <a:xfrm>
            <a:off x="788126" y="4321852"/>
            <a:ext cx="6096000" cy="1477328"/>
          </a:xfrm>
          <a:prstGeom prst="rect"/>
        </p:spPr>
        <p:txBody>
          <a:bodyPr>
            <a:spAutoFit/>
          </a:bodyPr>
          <a:p>
            <a:r>
              <a:rPr dirty="0" lang="en-IN" smtClean="0"/>
              <a:t>1. </a:t>
            </a:r>
            <a:r>
              <a:rPr dirty="0" lang="en-IN">
                <a:hlinkClick r:id="rId1"/>
              </a:rPr>
              <a:t>https://www.researchgate.net/figure /</a:t>
            </a:r>
            <a:r>
              <a:rPr dirty="0" lang="en-IN" smtClean="0">
                <a:hlinkClick r:id="rId1"/>
              </a:rPr>
              <a:t>Pseudocode-for-KNNclassification_fig7_260397165</a:t>
            </a:r>
            <a:endParaRPr dirty="0" lang="en-IN" smtClean="0"/>
          </a:p>
          <a:p>
            <a:r>
              <a:rPr dirty="0" lang="en-IN" smtClean="0"/>
              <a:t> 2. </a:t>
            </a:r>
            <a:r>
              <a:rPr dirty="0" lang="en-IN">
                <a:hlinkClick r:id="rId2"/>
              </a:rPr>
              <a:t>https://www.analyticsvidhya.com/b log/2017/09/common-</a:t>
            </a:r>
            <a:r>
              <a:rPr dirty="0" lang="en-IN" err="1">
                <a:hlinkClick r:id="rId2"/>
              </a:rPr>
              <a:t>machinelearning</a:t>
            </a:r>
            <a:r>
              <a:rPr dirty="0" lang="en-IN">
                <a:hlinkClick r:id="rId2"/>
              </a:rPr>
              <a:t>-algorithms</a:t>
            </a:r>
            <a:r>
              <a:rPr dirty="0" lang="en-IN" smtClean="0">
                <a:hlinkClick r:id="rId2"/>
              </a:rPr>
              <a:t>/</a:t>
            </a:r>
            <a:endParaRPr dirty="0" lang="en-IN" smtClean="0"/>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p>
            <a:r>
              <a:rPr dirty="0" lang="en-US" smtClean="0"/>
              <a:t>INTODUCTION</a:t>
            </a:r>
            <a:endParaRPr dirty="0" lang="en-IN"/>
          </a:p>
        </p:txBody>
      </p:sp>
      <p:sp>
        <p:nvSpPr>
          <p:cNvPr id="1048610" name="Content Placeholder 2"/>
          <p:cNvSpPr>
            <a:spLocks noGrp="1"/>
          </p:cNvSpPr>
          <p:nvPr>
            <p:ph idx="1"/>
          </p:nvPr>
        </p:nvSpPr>
        <p:spPr/>
        <p:txBody>
          <a:bodyPr/>
          <a:p>
            <a:r>
              <a:rPr b="1" dirty="0" i="1" lang="en-US"/>
              <a:t>Imagine a scenario where a false news story spreads rapidly on social media, claiming that a particular medication is a cure for a deadly disease. People start hoarding the medication, causing scarcity and preventing those who need it from accessing it. This example scenario shows one of the several real-world risks of fake news.</a:t>
            </a:r>
            <a:endParaRPr b="1" dirty="0" lang="en-IN"/>
          </a:p>
        </p:txBody>
      </p:sp>
      <p:sp>
        <p:nvSpPr>
          <p:cNvPr id="1048611" name="Rectangle 3"/>
          <p:cNvSpPr/>
          <p:nvPr/>
        </p:nvSpPr>
        <p:spPr>
          <a:xfrm>
            <a:off x="2589212" y="3839868"/>
            <a:ext cx="6096000" cy="1424941"/>
          </a:xfrm>
          <a:prstGeom prst="rect"/>
        </p:spPr>
        <p:txBody>
          <a:bodyPr>
            <a:spAutoFit/>
          </a:bodyPr>
          <a:p>
            <a:pPr indent="-285750" marL="285750">
              <a:buFont typeface="Wingdings" panose="05000000000000000000" pitchFamily="2" charset="2"/>
              <a:buChar char="Ø"/>
            </a:pPr>
            <a:r>
              <a:rPr b="1" dirty="0" lang="en-US">
                <a:solidFill>
                  <a:srgbClr val="000000"/>
                </a:solidFill>
                <a:latin typeface="Montserrat"/>
              </a:rPr>
              <a:t>Detecting fake news using machine learning techniques would mean having an automatic detection system that looks at a piece of text (tweets, news articles, a WhatsApp message) and determine how likely it looks like a piece of false news. </a:t>
            </a:r>
            <a:endParaRPr b="1"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lang="en-IN"/>
              <a:t>Table of Contents</a:t>
            </a:r>
            <a:br>
              <a:rPr dirty="0" lang="en-IN"/>
            </a:br>
            <a:endParaRPr dirty="0" lang="en-IN"/>
          </a:p>
        </p:txBody>
      </p:sp>
      <p:sp>
        <p:nvSpPr>
          <p:cNvPr id="1048613" name="Content Placeholder 2"/>
          <p:cNvSpPr>
            <a:spLocks noGrp="1"/>
          </p:cNvSpPr>
          <p:nvPr>
            <p:ph idx="1"/>
          </p:nvPr>
        </p:nvSpPr>
        <p:spPr>
          <a:xfrm>
            <a:off x="2592925" y="1807028"/>
            <a:ext cx="8915400" cy="3777622"/>
          </a:xfrm>
        </p:spPr>
        <p:txBody>
          <a:bodyPr>
            <a:normAutofit lnSpcReduction="10000"/>
          </a:bodyPr>
          <a:p>
            <a:r>
              <a:rPr dirty="0" lang="en-US" smtClean="0">
                <a:hlinkClick r:id="rId1"/>
              </a:rPr>
              <a:t>What </a:t>
            </a:r>
            <a:r>
              <a:rPr dirty="0" lang="en-US">
                <a:hlinkClick r:id="rId1"/>
              </a:rPr>
              <a:t>Is Fake News Detection Using Machine Learning Project?</a:t>
            </a:r>
            <a:endParaRPr dirty="0" lang="en-US"/>
          </a:p>
          <a:p>
            <a:r>
              <a:rPr dirty="0" lang="en-US">
                <a:hlinkClick r:id="rId2"/>
              </a:rPr>
              <a:t>Advantages And Disadvantages Of Fake News Detection Using Machine Learning</a:t>
            </a:r>
            <a:endParaRPr dirty="0" lang="en-US"/>
          </a:p>
          <a:p>
            <a:r>
              <a:rPr dirty="0" lang="en-US">
                <a:hlinkClick r:id="rId3"/>
              </a:rPr>
              <a:t>Top 5 Machine Learning Algorithms For Fake News Detection </a:t>
            </a:r>
            <a:endParaRPr dirty="0" lang="en-US"/>
          </a:p>
          <a:p>
            <a:r>
              <a:rPr dirty="0" lang="en-US">
                <a:hlinkClick r:id="rId4"/>
              </a:rPr>
              <a:t>Top 5 Fake News Detection Project Datasets</a:t>
            </a:r>
            <a:endParaRPr dirty="0" lang="en-US"/>
          </a:p>
          <a:p>
            <a:r>
              <a:rPr dirty="0" lang="en-US">
                <a:hlinkClick r:id="rId5"/>
              </a:rPr>
              <a:t>Fake News Detection Real-World Use Cases/Applications</a:t>
            </a:r>
            <a:endParaRPr dirty="0" lang="en-US"/>
          </a:p>
          <a:p>
            <a:r>
              <a:rPr dirty="0" lang="en-US">
                <a:hlinkClick r:id="rId6"/>
              </a:rPr>
              <a:t>Top 3 Fake News Detection Projects on GitHub</a:t>
            </a:r>
            <a:endParaRPr dirty="0" lang="en-US"/>
          </a:p>
          <a:p>
            <a:r>
              <a:rPr dirty="0" lang="en-US">
                <a:hlinkClick r:id="rId7"/>
              </a:rPr>
              <a:t>Build A Fake News Detection Project In Python With Source Code - A Step-by-Step Approach</a:t>
            </a:r>
            <a:endParaRPr dirty="0" lang="en-US"/>
          </a:p>
          <a:p>
            <a:r>
              <a:rPr dirty="0" lang="en-US">
                <a:hlinkClick r:id="rId8"/>
              </a:rPr>
              <a:t>Boost Your Career With Fake News Detection Project By </a:t>
            </a:r>
            <a:r>
              <a:rPr dirty="0" lang="en-US" err="1">
                <a:hlinkClick r:id="rId8"/>
              </a:rPr>
              <a:t>ProjectPro</a:t>
            </a:r>
            <a:endParaRPr dirty="0" lang="en-US"/>
          </a:p>
          <a:p>
            <a:r>
              <a:rPr dirty="0" lang="en-US">
                <a:hlinkClick r:id="rId9"/>
              </a:rPr>
              <a:t>FAQs</a:t>
            </a:r>
            <a:endParaRPr dirty="0" lang="en-US"/>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b="1" dirty="0" lang="en-US"/>
              <a:t>Top 5 Fake News Detection </a:t>
            </a:r>
            <a:r>
              <a:rPr dirty="0" lang="en-US"/>
              <a:t/>
            </a:r>
            <a:br>
              <a:rPr dirty="0" lang="en-US"/>
            </a:br>
            <a:endParaRPr dirty="0" lang="en-IN"/>
          </a:p>
        </p:txBody>
      </p:sp>
      <p:sp>
        <p:nvSpPr>
          <p:cNvPr id="1048615" name="Content Placeholder 2"/>
          <p:cNvSpPr>
            <a:spLocks noGrp="1"/>
          </p:cNvSpPr>
          <p:nvPr>
            <p:ph idx="1"/>
          </p:nvPr>
        </p:nvSpPr>
        <p:spPr/>
        <p:txBody>
          <a:bodyPr/>
          <a:p>
            <a:r>
              <a:rPr b="1" dirty="0" lang="en-US" err="1"/>
              <a:t>FakeNewsNet</a:t>
            </a:r>
            <a:r>
              <a:rPr b="1" dirty="0" lang="en-US"/>
              <a:t>: Dataset of Political and Gossip Tweets</a:t>
            </a:r>
            <a:endParaRPr dirty="0" lang="en-US"/>
          </a:p>
          <a:p>
            <a:r>
              <a:rPr b="1" dirty="0" lang="en-IN"/>
              <a:t>Fake News Corpus</a:t>
            </a:r>
            <a:endParaRPr dirty="0" lang="en-IN"/>
          </a:p>
          <a:p>
            <a:r>
              <a:rPr b="1" dirty="0" lang="en-IN" err="1"/>
              <a:t>FakeHealth</a:t>
            </a:r>
            <a:endParaRPr dirty="0" lang="en-IN"/>
          </a:p>
          <a:p>
            <a:r>
              <a:rPr b="1" dirty="0" lang="en-US"/>
              <a:t>Constraint COVID-19 Fake News Dataset</a:t>
            </a:r>
            <a:endParaRPr dirty="0" lang="en-US"/>
          </a:p>
          <a:p>
            <a:r>
              <a:rPr b="1" dirty="0" lang="en-US"/>
              <a:t>FNC-1 (Fake News Challenge Stage 1)</a:t>
            </a:r>
            <a:endParaRPr dirty="0" lang="en-US"/>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Rectangle 2"/>
          <p:cNvSpPr/>
          <p:nvPr/>
        </p:nvSpPr>
        <p:spPr>
          <a:xfrm>
            <a:off x="1310640" y="1420727"/>
            <a:ext cx="6096000" cy="358141"/>
          </a:xfrm>
          <a:prstGeom prst="rect"/>
        </p:spPr>
        <p:txBody>
          <a:bodyPr>
            <a:spAutoFit/>
          </a:bodyPr>
          <a:p>
            <a:pPr>
              <a:buFont typeface="+mj-lt"/>
              <a:buAutoNum type="arabicPeriod"/>
            </a:pPr>
            <a:r>
              <a:rPr b="1" dirty="0" lang="en-US" err="1">
                <a:solidFill>
                  <a:srgbClr val="000000"/>
                </a:solidFill>
                <a:latin typeface="Montserrat"/>
              </a:rPr>
              <a:t>FakeNewsNet</a:t>
            </a:r>
            <a:r>
              <a:rPr b="1" dirty="0" lang="en-US">
                <a:solidFill>
                  <a:srgbClr val="000000"/>
                </a:solidFill>
                <a:latin typeface="Montserrat"/>
              </a:rPr>
              <a:t>: Dataset of Political and Gossip Tweets</a:t>
            </a:r>
            <a:endParaRPr b="0" dirty="0" i="0" lang="en-US">
              <a:solidFill>
                <a:srgbClr val="000000"/>
              </a:solidFill>
              <a:effectLst/>
              <a:latin typeface="Montserrat"/>
            </a:endParaRPr>
          </a:p>
        </p:txBody>
      </p:sp>
      <p:sp>
        <p:nvSpPr>
          <p:cNvPr id="1048620" name="Rectangle 3"/>
          <p:cNvSpPr/>
          <p:nvPr/>
        </p:nvSpPr>
        <p:spPr>
          <a:xfrm>
            <a:off x="2407920" y="2067058"/>
            <a:ext cx="6096000" cy="1158240"/>
          </a:xfrm>
          <a:prstGeom prst="rect"/>
        </p:spPr>
        <p:txBody>
          <a:bodyPr>
            <a:spAutoFit/>
          </a:bodyPr>
          <a:p>
            <a:r>
              <a:rPr dirty="0" lang="en-US">
                <a:solidFill>
                  <a:srgbClr val="000000"/>
                </a:solidFill>
                <a:latin typeface="Montserrat"/>
              </a:rPr>
              <a:t>This </a:t>
            </a:r>
            <a:r>
              <a:rPr dirty="0" lang="en-US">
                <a:solidFill>
                  <a:srgbClr val="184CD1"/>
                </a:solidFill>
                <a:latin typeface="Montserrat"/>
                <a:hlinkClick r:id="rId1" tooltip="dataset"/>
              </a:rPr>
              <a:t>dataset</a:t>
            </a:r>
            <a:r>
              <a:rPr dirty="0" lang="en-US">
                <a:solidFill>
                  <a:srgbClr val="000000"/>
                </a:solidFill>
                <a:latin typeface="Montserrat"/>
              </a:rPr>
              <a:t> uses the Twitter official API to fetch tweets from Twitter users, including metadata and social context. But to begin with, they provide a sizeable amount of clean data that can be readily used to test models.</a:t>
            </a:r>
            <a:endParaRPr dirty="0" lang="en-IN"/>
          </a:p>
        </p:txBody>
      </p:sp>
      <p:sp>
        <p:nvSpPr>
          <p:cNvPr id="1048621" name="Rectangle 4"/>
          <p:cNvSpPr/>
          <p:nvPr/>
        </p:nvSpPr>
        <p:spPr>
          <a:xfrm>
            <a:off x="1310640" y="3544386"/>
            <a:ext cx="2272377" cy="358140"/>
          </a:xfrm>
          <a:prstGeom prst="rect"/>
        </p:spPr>
        <p:txBody>
          <a:bodyPr wrap="none">
            <a:spAutoFit/>
          </a:bodyPr>
          <a:p>
            <a:pPr>
              <a:buFont typeface="+mj-lt"/>
              <a:buAutoNum type="arabicPeriod" startAt="2"/>
            </a:pPr>
            <a:r>
              <a:rPr b="1" dirty="0" lang="en-IN">
                <a:solidFill>
                  <a:srgbClr val="000000"/>
                </a:solidFill>
                <a:latin typeface="Montserrat"/>
              </a:rPr>
              <a:t>Fake News Corpus</a:t>
            </a:r>
            <a:endParaRPr b="0" dirty="0" i="0" lang="en-IN">
              <a:solidFill>
                <a:srgbClr val="000000"/>
              </a:solidFill>
              <a:effectLst/>
              <a:latin typeface="Montserrat"/>
            </a:endParaRPr>
          </a:p>
        </p:txBody>
      </p:sp>
      <p:sp>
        <p:nvSpPr>
          <p:cNvPr id="1048622" name="Rectangle 5"/>
          <p:cNvSpPr/>
          <p:nvPr/>
        </p:nvSpPr>
        <p:spPr>
          <a:xfrm>
            <a:off x="2407920" y="4297068"/>
            <a:ext cx="6096000" cy="1424940"/>
          </a:xfrm>
          <a:prstGeom prst="rect"/>
        </p:spPr>
        <p:txBody>
          <a:bodyPr>
            <a:spAutoFit/>
          </a:bodyPr>
          <a:p>
            <a:r>
              <a:rPr dirty="0" lang="en-US">
                <a:solidFill>
                  <a:srgbClr val="000000"/>
                </a:solidFill>
                <a:latin typeface="Montserrat"/>
              </a:rPr>
              <a:t>This open-source </a:t>
            </a:r>
            <a:r>
              <a:rPr dirty="0" lang="en-US">
                <a:solidFill>
                  <a:srgbClr val="184CD1"/>
                </a:solidFill>
                <a:latin typeface="Montserrat"/>
                <a:hlinkClick r:id="rId2" tooltip="dataset"/>
              </a:rPr>
              <a:t>dataset</a:t>
            </a:r>
            <a:r>
              <a:rPr dirty="0" lang="en-US">
                <a:solidFill>
                  <a:srgbClr val="000000"/>
                </a:solidFill>
                <a:latin typeface="Montserrat"/>
              </a:rPr>
              <a:t> comprises millions of news articles scraped from a curated list of 1001 domains. The dataset includes over 9,400,000 articles from over 700 domains scraped from multiple domains, such as </a:t>
            </a:r>
            <a:r>
              <a:rPr dirty="0" lang="en-US" err="1">
                <a:solidFill>
                  <a:srgbClr val="000000"/>
                </a:solidFill>
                <a:latin typeface="Montserrat"/>
              </a:rPr>
              <a:t>NYTimes</a:t>
            </a:r>
            <a:r>
              <a:rPr dirty="0" lang="en-US">
                <a:solidFill>
                  <a:srgbClr val="000000"/>
                </a:solidFill>
                <a:latin typeface="Montserrat"/>
              </a:rPr>
              <a:t> and </a:t>
            </a:r>
            <a:r>
              <a:rPr dirty="0" lang="en-US" err="1">
                <a:solidFill>
                  <a:srgbClr val="000000"/>
                </a:solidFill>
                <a:latin typeface="Montserrat"/>
              </a:rPr>
              <a:t>WebHose</a:t>
            </a:r>
            <a:r>
              <a:rPr dirty="0" lang="en-US">
                <a:solidFill>
                  <a:srgbClr val="000000"/>
                </a:solidFill>
                <a:latin typeface="Montserrat"/>
              </a:rPr>
              <a:t> English News Articles.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Rectangle 1"/>
          <p:cNvSpPr/>
          <p:nvPr/>
        </p:nvSpPr>
        <p:spPr>
          <a:xfrm>
            <a:off x="1346950" y="435820"/>
            <a:ext cx="1535778" cy="358140"/>
          </a:xfrm>
          <a:prstGeom prst="rect"/>
        </p:spPr>
        <p:txBody>
          <a:bodyPr wrap="none">
            <a:spAutoFit/>
          </a:bodyPr>
          <a:p>
            <a:pPr>
              <a:buFont typeface="+mj-lt"/>
              <a:buAutoNum type="arabicPeriod" startAt="3"/>
            </a:pPr>
            <a:r>
              <a:rPr b="1" dirty="0" lang="en-IN" err="1">
                <a:solidFill>
                  <a:srgbClr val="000000"/>
                </a:solidFill>
                <a:latin typeface="Montserrat"/>
              </a:rPr>
              <a:t>FakeHealth</a:t>
            </a:r>
            <a:endParaRPr b="0" dirty="0" i="0" lang="en-IN">
              <a:solidFill>
                <a:srgbClr val="000000"/>
              </a:solidFill>
              <a:effectLst/>
              <a:latin typeface="Montserrat"/>
            </a:endParaRPr>
          </a:p>
        </p:txBody>
      </p:sp>
      <p:sp>
        <p:nvSpPr>
          <p:cNvPr id="1048624" name="Rectangle 2"/>
          <p:cNvSpPr/>
          <p:nvPr/>
        </p:nvSpPr>
        <p:spPr>
          <a:xfrm>
            <a:off x="2151016" y="1093990"/>
            <a:ext cx="6096000" cy="1958341"/>
          </a:xfrm>
          <a:prstGeom prst="rect"/>
        </p:spPr>
        <p:txBody>
          <a:bodyPr>
            <a:spAutoFit/>
          </a:bodyPr>
          <a:p>
            <a:r>
              <a:rPr dirty="0" lang="en-US" err="1">
                <a:solidFill>
                  <a:srgbClr val="000000"/>
                </a:solidFill>
                <a:latin typeface="Montserrat"/>
              </a:rPr>
              <a:t>FakeHealth</a:t>
            </a:r>
            <a:r>
              <a:rPr dirty="0" lang="en-US">
                <a:solidFill>
                  <a:srgbClr val="000000"/>
                </a:solidFill>
                <a:latin typeface="Montserrat"/>
              </a:rPr>
              <a:t> is collected to address Fake Health News detection challenges from sources like news content, reviews, and social media. As proposed in the paper, "</a:t>
            </a:r>
            <a:r>
              <a:rPr dirty="0" lang="en-US">
                <a:solidFill>
                  <a:srgbClr val="184CD1"/>
                </a:solidFill>
                <a:latin typeface="Montserrat"/>
                <a:hlinkClick r:id="rId1" tooltip="Ginger Cannot Cure Cancer: Battling Fake Health News with a Comprehensive Data Repository"/>
              </a:rPr>
              <a:t>Ginger Cannot Cure Cancer: Battling Fake Health News with a Comprehensive Data Repository</a:t>
            </a:r>
            <a:r>
              <a:rPr dirty="0" lang="en-US">
                <a:solidFill>
                  <a:srgbClr val="000000"/>
                </a:solidFill>
                <a:latin typeface="Montserrat"/>
              </a:rPr>
              <a:t>," the data can be fetched from Twitter using the Twitter API and the IDs provided in the GitHub repository-</a:t>
            </a:r>
            <a:r>
              <a:rPr dirty="0" lang="en-US">
                <a:solidFill>
                  <a:srgbClr val="184CD1"/>
                </a:solidFill>
                <a:latin typeface="Montserrat"/>
                <a:hlinkClick r:id="rId2" tooltip=" EnyanDai/FakeHealth"/>
              </a:rPr>
              <a:t> </a:t>
            </a:r>
            <a:r>
              <a:rPr dirty="0" lang="en-US" err="1">
                <a:solidFill>
                  <a:srgbClr val="184CD1"/>
                </a:solidFill>
                <a:latin typeface="Montserrat"/>
                <a:hlinkClick r:id="rId2" tooltip=" EnyanDai/FakeHealth"/>
              </a:rPr>
              <a:t>EnyanDai</a:t>
            </a:r>
            <a:r>
              <a:rPr dirty="0" lang="en-US">
                <a:solidFill>
                  <a:srgbClr val="184CD1"/>
                </a:solidFill>
                <a:latin typeface="Montserrat"/>
                <a:hlinkClick r:id="rId2" tooltip=" EnyanDai/FakeHealth"/>
              </a:rPr>
              <a:t>/</a:t>
            </a:r>
            <a:r>
              <a:rPr dirty="0" lang="en-US" err="1">
                <a:solidFill>
                  <a:srgbClr val="184CD1"/>
                </a:solidFill>
                <a:latin typeface="Montserrat"/>
                <a:hlinkClick r:id="rId2" tooltip=" EnyanDai/FakeHealth"/>
              </a:rPr>
              <a:t>FakeHealth</a:t>
            </a:r>
            <a:r>
              <a:rPr dirty="0" lang="en-US">
                <a:solidFill>
                  <a:srgbClr val="000000"/>
                </a:solidFill>
                <a:latin typeface="Montserrat"/>
              </a:rPr>
              <a:t>.</a:t>
            </a:r>
            <a:endParaRPr dirty="0" lang="en-IN"/>
          </a:p>
        </p:txBody>
      </p:sp>
      <p:sp>
        <p:nvSpPr>
          <p:cNvPr id="1048625" name="Rectangle 3"/>
          <p:cNvSpPr/>
          <p:nvPr/>
        </p:nvSpPr>
        <p:spPr>
          <a:xfrm>
            <a:off x="1346950" y="3322711"/>
            <a:ext cx="4475282" cy="358141"/>
          </a:xfrm>
          <a:prstGeom prst="rect"/>
        </p:spPr>
        <p:txBody>
          <a:bodyPr wrap="none">
            <a:spAutoFit/>
          </a:bodyPr>
          <a:p>
            <a:pPr>
              <a:buFont typeface="+mj-lt"/>
              <a:buAutoNum type="arabicPeriod" startAt="4"/>
            </a:pPr>
            <a:r>
              <a:rPr b="1" dirty="0" lang="en-US">
                <a:solidFill>
                  <a:srgbClr val="000000"/>
                </a:solidFill>
                <a:latin typeface="Montserrat"/>
              </a:rPr>
              <a:t>Constraint COVID-19 Fake News Dataset</a:t>
            </a:r>
            <a:endParaRPr b="0" dirty="0" i="0" lang="en-US">
              <a:solidFill>
                <a:srgbClr val="000000"/>
              </a:solidFill>
              <a:effectLst/>
              <a:latin typeface="Montserrat"/>
            </a:endParaRPr>
          </a:p>
        </p:txBody>
      </p:sp>
      <p:sp>
        <p:nvSpPr>
          <p:cNvPr id="1048626" name="Rectangle 4"/>
          <p:cNvSpPr/>
          <p:nvPr/>
        </p:nvSpPr>
        <p:spPr>
          <a:xfrm>
            <a:off x="2151016" y="3901278"/>
            <a:ext cx="6096000" cy="1958341"/>
          </a:xfrm>
          <a:prstGeom prst="rect"/>
        </p:spPr>
        <p:txBody>
          <a:bodyPr>
            <a:spAutoFit/>
          </a:bodyPr>
          <a:p>
            <a:r>
              <a:rPr dirty="0" lang="en-US">
                <a:solidFill>
                  <a:srgbClr val="000000"/>
                </a:solidFill>
                <a:latin typeface="Montserrat"/>
              </a:rPr>
              <a:t>This dataset contains social media posts related to COVID-19 and vaccinations from various popular platforms. The posts are annotated as real and fake news, and the dataset can be better understood in its paper '</a:t>
            </a:r>
            <a:r>
              <a:rPr dirty="0" lang="en-US">
                <a:solidFill>
                  <a:srgbClr val="184CD1"/>
                </a:solidFill>
                <a:latin typeface="Montserrat"/>
                <a:hlinkClick r:id="rId3" tooltip="Fighting an Infodemic: COVID-19 Fake News Dataset"/>
              </a:rPr>
              <a:t>Fighting an </a:t>
            </a:r>
            <a:r>
              <a:rPr dirty="0" lang="en-US" err="1">
                <a:solidFill>
                  <a:srgbClr val="184CD1"/>
                </a:solidFill>
                <a:latin typeface="Montserrat"/>
                <a:hlinkClick r:id="rId3" tooltip="Fighting an Infodemic: COVID-19 Fake News Dataset"/>
              </a:rPr>
              <a:t>Infodemic</a:t>
            </a:r>
            <a:r>
              <a:rPr dirty="0" lang="en-US">
                <a:solidFill>
                  <a:srgbClr val="184CD1"/>
                </a:solidFill>
                <a:latin typeface="Montserrat"/>
                <a:hlinkClick r:id="rId3" tooltip="Fighting an Infodemic: COVID-19 Fake News Dataset"/>
              </a:rPr>
              <a:t>: COVID-19 Fake News Dataset</a:t>
            </a:r>
            <a:r>
              <a:rPr dirty="0" lang="en-US">
                <a:solidFill>
                  <a:srgbClr val="000000"/>
                </a:solidFill>
                <a:latin typeface="Montserrat"/>
              </a:rPr>
              <a:t>' and the data, as well as the proposed baseline benchmark using attention models and heuristic-based post-processing</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Rectangle 1"/>
          <p:cNvSpPr/>
          <p:nvPr/>
        </p:nvSpPr>
        <p:spPr>
          <a:xfrm>
            <a:off x="962579" y="239877"/>
            <a:ext cx="4228178" cy="358141"/>
          </a:xfrm>
          <a:prstGeom prst="rect"/>
        </p:spPr>
        <p:txBody>
          <a:bodyPr wrap="none">
            <a:spAutoFit/>
          </a:bodyPr>
          <a:p>
            <a:pPr>
              <a:buFont typeface="+mj-lt"/>
              <a:buAutoNum type="arabicPeriod" startAt="5"/>
            </a:pPr>
            <a:r>
              <a:rPr b="1" dirty="0" lang="en-US">
                <a:solidFill>
                  <a:srgbClr val="000000"/>
                </a:solidFill>
                <a:latin typeface="Montserrat"/>
              </a:rPr>
              <a:t>FNC-1 (Fake News Challenge Stage 1)</a:t>
            </a:r>
            <a:endParaRPr b="0" dirty="0" i="0" lang="en-US">
              <a:solidFill>
                <a:srgbClr val="000000"/>
              </a:solidFill>
              <a:effectLst/>
              <a:latin typeface="Montserrat"/>
            </a:endParaRPr>
          </a:p>
        </p:txBody>
      </p:sp>
      <p:sp>
        <p:nvSpPr>
          <p:cNvPr id="1048628" name="Rectangle 2"/>
          <p:cNvSpPr/>
          <p:nvPr/>
        </p:nvSpPr>
        <p:spPr>
          <a:xfrm>
            <a:off x="1532708" y="903238"/>
            <a:ext cx="6096000" cy="2225041"/>
          </a:xfrm>
          <a:prstGeom prst="rect"/>
        </p:spPr>
        <p:txBody>
          <a:bodyPr>
            <a:spAutoFit/>
          </a:bodyPr>
          <a:p>
            <a:r>
              <a:rPr dirty="0" lang="en-US">
                <a:solidFill>
                  <a:srgbClr val="184CD1"/>
                </a:solidFill>
                <a:latin typeface="Montserrat"/>
                <a:hlinkClick r:id="rId1" tooltip="FNC-1"/>
              </a:rPr>
              <a:t>FNC-1</a:t>
            </a:r>
            <a:r>
              <a:rPr dirty="0" lang="en-US">
                <a:solidFill>
                  <a:srgbClr val="000000"/>
                </a:solidFill>
                <a:latin typeface="Montserrat"/>
              </a:rPr>
              <a:t> was designed as a stance detection dataset containing 75,385 labeled headline and article pairs. The pairs are either agree, disagree, discuss, or unrelated. Moreover, the baseline estimates the stance of a text from a news article relative to a headline. Specifically, the text may agree, disagree, discuss, or be unrelated to the headline. The FNC-1 dataset and the proposed baseline both take advantage of this.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3" name="Picture 4" descr="Image for Histogram Showing False News Data Length"/>
          <p:cNvPicPr>
            <a:picLocks noChangeAspect="1" noChangeArrowheads="1"/>
          </p:cNvPicPr>
          <p:nvPr/>
        </p:nvPicPr>
        <p:blipFill>
          <a:blip xmlns:r="http://schemas.openxmlformats.org/officeDocument/2006/relationships" r:embed="rId1"/>
          <a:srcRect/>
          <a:stretch>
            <a:fillRect/>
          </a:stretch>
        </p:blipFill>
        <p:spPr bwMode="auto">
          <a:xfrm>
            <a:off x="2872649" y="235526"/>
            <a:ext cx="4952002" cy="3235474"/>
          </a:xfrm>
          <a:prstGeom prst="rect"/>
          <a:noFill/>
        </p:spPr>
      </p:pic>
      <p:pic>
        <p:nvPicPr>
          <p:cNvPr id="2097154" name="Picture 6" descr="Image for Graph Showing False News Data"/>
          <p:cNvPicPr>
            <a:picLocks noChangeAspect="1" noChangeArrowheads="1"/>
          </p:cNvPicPr>
          <p:nvPr/>
        </p:nvPicPr>
        <p:blipFill>
          <a:blip xmlns:r="http://schemas.openxmlformats.org/officeDocument/2006/relationships" r:embed="rId2"/>
          <a:srcRect/>
          <a:stretch>
            <a:fillRect/>
          </a:stretch>
        </p:blipFill>
        <p:spPr bwMode="auto">
          <a:xfrm>
            <a:off x="2872649" y="3471000"/>
            <a:ext cx="5203415" cy="3387000"/>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5" name="Picture 2" descr="The flowchart of FakeNewsTracker system"/>
          <p:cNvPicPr>
            <a:picLocks noChangeAspect="1" noChangeArrowheads="1"/>
          </p:cNvPicPr>
          <p:nvPr/>
        </p:nvPicPr>
        <p:blipFill>
          <a:blip xmlns:r="http://schemas.openxmlformats.org/officeDocument/2006/relationships" r:embed="rId1"/>
          <a:srcRect/>
          <a:stretch>
            <a:fillRect/>
          </a:stretch>
        </p:blipFill>
        <p:spPr bwMode="auto">
          <a:xfrm>
            <a:off x="965472" y="567462"/>
            <a:ext cx="10399213" cy="5909201"/>
          </a:xfrm>
          <a:prstGeom prst="rect"/>
          <a:noFill/>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FAKE NEWS DETECTION</dc:title>
  <dc:creator>a</dc:creator>
  <cp:lastModifiedBy>a</cp:lastModifiedBy>
  <dcterms:created xsi:type="dcterms:W3CDTF">2023-10-19T18:48:21Z</dcterms:created>
  <dcterms:modified xsi:type="dcterms:W3CDTF">2023-10-31T16:09:46Z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71f2ab37eb104250b813f471d099128c</vt:lpwstr>
  </property>
</Properties>
</file>