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  <p:sldMasterId id="2147483667" r:id="rId3"/>
    <p:sldMasterId id="2147483668" r:id="rId4"/>
    <p:sldMasterId id="2147483669" r:id="rId5"/>
    <p:sldMasterId id="2147483670" r:id="rId6"/>
  </p:sldMasterIdLst>
  <p:notesMasterIdLst>
    <p:notesMasterId r:id="rId28"/>
  </p:notesMasterIdLst>
  <p:sldIdLst>
    <p:sldId id="256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6" r:id="rId22"/>
    <p:sldId id="277" r:id="rId23"/>
    <p:sldId id="278" r:id="rId24"/>
    <p:sldId id="279" r:id="rId25"/>
    <p:sldId id="288" r:id="rId26"/>
    <p:sldId id="289" r:id="rId27"/>
  </p:sldIdLst>
  <p:sldSz cx="9144000" cy="6858000" type="screen4x3"/>
  <p:notesSz cx="6858000" cy="9144000"/>
  <p:embeddedFontLst>
    <p:embeddedFont>
      <p:font typeface="Rambla" charset="0"/>
      <p:regular r:id="rId29"/>
      <p:bold r:id="rId30"/>
      <p:italic r:id="rId31"/>
      <p:boldItalic r:id="rId32"/>
    </p:embeddedFont>
    <p:embeddedFont>
      <p:font typeface="Verdana" pitchFamily="34" charset="0"/>
      <p:regular r:id="rId33"/>
      <p:bold r:id="rId34"/>
      <p:italic r:id="rId35"/>
      <p:boldItalic r:id="rId36"/>
    </p:embeddedFont>
    <p:embeddedFont>
      <p:font typeface="Algerian" pitchFamily="82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94C332D-6219-42FE-BC3E-59093985073D}">
  <a:tblStyle styleId="{F94C332D-6219-42FE-BC3E-5909398507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font" Target="fonts/font6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3842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853218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240692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00299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776444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936364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155552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451776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903183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808353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925526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29410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607142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598656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59865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73878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439411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27200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83990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72355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79286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18760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64008" lvl="0" indent="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sz="2700" b="0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ctr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ctr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ctr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ctr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ctr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ctr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ctr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ctr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sz="19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  <a:defRPr sz="27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sz="19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  <a:defRPr sz="27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sz="19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mbla"/>
              <a:buNone/>
              <a:defRPr sz="48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sz="23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22860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22860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22860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3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223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5560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302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302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4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223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5560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302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302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mbla"/>
              <a:buNone/>
              <a:defRPr sz="2500" b="0" i="0" u="none" strike="noStrike" cap="non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22860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677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40640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810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55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55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18288" lvl="0" indent="-22860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0480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◦"/>
              <a:defRPr sz="12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2921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⚫"/>
              <a:defRPr sz="10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2857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⚫"/>
              <a:defRPr sz="9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2857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⚫"/>
              <a:defRPr sz="9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pic" idx="2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620713" marR="0" lvl="1" indent="-239712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858838" marR="0" lvl="2" indent="-236537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143000" marR="0" lvl="3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sz="19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371600" marR="0" lvl="4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600200" marR="0" lvl="5" indent="-2286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828800" marR="0" lvl="6" indent="-2286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2057400" marR="0" lvl="7" indent="-2286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2286000" marR="0" lvl="8" indent="-2286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mbla"/>
              <a:buNone/>
              <a:defRPr sz="3000" b="0" i="0" u="none" strike="noStrike" cap="non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-12192" y="4953000"/>
            <a:ext cx="9162288" cy="1917191"/>
            <a:chOff x="0" y="0"/>
            <a:chExt cx="2147483646" cy="2147483647"/>
          </a:xfrm>
        </p:grpSpPr>
        <p:sp>
          <p:nvSpPr>
            <p:cNvPr id="12" name="Shape 12"/>
            <p:cNvSpPr/>
            <p:nvPr/>
          </p:nvSpPr>
          <p:spPr>
            <a:xfrm>
              <a:off x="398381857" y="0"/>
              <a:ext cx="1747673100" cy="5459051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7128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11415820" y="318296703"/>
              <a:ext cx="2134639020" cy="8837594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" name="Shape 14"/>
            <p:cNvGrpSpPr/>
            <p:nvPr/>
          </p:nvGrpSpPr>
          <p:grpSpPr>
            <a:xfrm>
              <a:off x="1428940" y="44383139"/>
              <a:ext cx="2146054706" cy="2103100507"/>
              <a:chOff x="0" y="0"/>
              <a:chExt cx="2147483647" cy="2147483647"/>
            </a:xfrm>
          </p:grpSpPr>
          <p:pic>
            <p:nvPicPr>
              <p:cNvPr id="15" name="Shape 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Shape 16"/>
              <p:cNvSpPr txBox="1"/>
              <p:nvPr/>
            </p:nvSpPr>
            <p:spPr>
              <a:xfrm>
                <a:off x="1568127" y="9534511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" name="Shape 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7555631"/>
              <a:ext cx="2147483545" cy="914985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sz="19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500062" y="5945187"/>
            <a:ext cx="4940300" cy="920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712"/>
                </a:moveTo>
                <a:lnTo>
                  <a:pt x="119999" y="120000"/>
                </a:lnTo>
                <a:lnTo>
                  <a:pt x="89106" y="120000"/>
                </a:lnTo>
                <a:lnTo>
                  <a:pt x="16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485775" y="5938837"/>
            <a:ext cx="3690937" cy="93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119387"/>
                </a:lnTo>
                <a:lnTo>
                  <a:pt x="94759" y="120000"/>
                </a:lnTo>
                <a:lnTo>
                  <a:pt x="257" y="8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Shape 32"/>
          <p:cNvGrpSpPr/>
          <p:nvPr/>
        </p:nvGrpSpPr>
        <p:grpSpPr>
          <a:xfrm>
            <a:off x="-12700" y="5784850"/>
            <a:ext cx="3414712" cy="1092200"/>
            <a:chOff x="-12700" y="5784850"/>
            <a:chExt cx="3414712" cy="1092200"/>
          </a:xfrm>
        </p:grpSpPr>
        <p:pic>
          <p:nvPicPr>
            <p:cNvPr id="33" name="Shape 3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12700" y="5784850"/>
              <a:ext cx="3414712" cy="1092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Shape 34"/>
            <p:cNvSpPr txBox="1"/>
            <p:nvPr/>
          </p:nvSpPr>
          <p:spPr>
            <a:xfrm>
              <a:off x="277812" y="6421437"/>
              <a:ext cx="1700212" cy="360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" name="Shape 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9050" y="5772150"/>
            <a:ext cx="3421062" cy="110966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sz="19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500062" y="5945187"/>
            <a:ext cx="4940300" cy="920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712"/>
                </a:moveTo>
                <a:lnTo>
                  <a:pt x="119999" y="120000"/>
                </a:lnTo>
                <a:lnTo>
                  <a:pt x="89106" y="120000"/>
                </a:lnTo>
                <a:lnTo>
                  <a:pt x="16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85775" y="5938837"/>
            <a:ext cx="3690937" cy="93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119387"/>
                </a:lnTo>
                <a:lnTo>
                  <a:pt x="94759" y="120000"/>
                </a:lnTo>
                <a:lnTo>
                  <a:pt x="257" y="8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-12700" y="5784850"/>
            <a:ext cx="3414712" cy="1092200"/>
            <a:chOff x="-12700" y="5784850"/>
            <a:chExt cx="3414712" cy="1092200"/>
          </a:xfrm>
        </p:grpSpPr>
        <p:pic>
          <p:nvPicPr>
            <p:cNvPr id="139" name="Shape 1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2700" y="5784850"/>
              <a:ext cx="3414712" cy="1092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Shape 140"/>
            <p:cNvSpPr txBox="1"/>
            <p:nvPr/>
          </p:nvSpPr>
          <p:spPr>
            <a:xfrm>
              <a:off x="277812" y="6421437"/>
              <a:ext cx="1700212" cy="360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1" name="Shape 1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50" y="5772150"/>
            <a:ext cx="3421062" cy="1109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name="adj" fmla="val 10800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w="9525" cap="rnd" cmpd="sng">
            <a:solidFill>
              <a:srgbClr val="1E768C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name="adj" fmla="val 10800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w="9525" cap="rnd" cmpd="sng">
            <a:solidFill>
              <a:srgbClr val="1E768C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  <a:defRPr sz="27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sz="19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sz="19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sz="19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00062" y="5945187"/>
            <a:ext cx="4940300" cy="920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712"/>
                </a:moveTo>
                <a:lnTo>
                  <a:pt x="119999" y="120000"/>
                </a:lnTo>
                <a:lnTo>
                  <a:pt x="89106" y="120000"/>
                </a:lnTo>
                <a:lnTo>
                  <a:pt x="16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485775" y="5938837"/>
            <a:ext cx="3690937" cy="93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119387"/>
                </a:lnTo>
                <a:lnTo>
                  <a:pt x="94759" y="120000"/>
                </a:lnTo>
                <a:lnTo>
                  <a:pt x="257" y="8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Shape 186"/>
          <p:cNvGrpSpPr/>
          <p:nvPr/>
        </p:nvGrpSpPr>
        <p:grpSpPr>
          <a:xfrm>
            <a:off x="-12700" y="5784850"/>
            <a:ext cx="3414712" cy="1092200"/>
            <a:chOff x="-12700" y="5784850"/>
            <a:chExt cx="3414712" cy="1092200"/>
          </a:xfrm>
        </p:grpSpPr>
        <p:pic>
          <p:nvPicPr>
            <p:cNvPr id="187" name="Shape 18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2700" y="5784850"/>
              <a:ext cx="3414712" cy="1092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Shape 188"/>
            <p:cNvSpPr txBox="1"/>
            <p:nvPr/>
          </p:nvSpPr>
          <p:spPr>
            <a:xfrm>
              <a:off x="277812" y="6421437"/>
              <a:ext cx="1700212" cy="360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9" name="Shape 1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50" y="5772150"/>
            <a:ext cx="3421062" cy="110966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name="adj" fmla="val 10800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w="9525" cap="rnd" cmpd="sng">
            <a:solidFill>
              <a:srgbClr val="1E768C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name="adj" fmla="val 10800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w="9525" cap="rnd" cmpd="sng">
            <a:solidFill>
              <a:srgbClr val="1E768C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  <a:defRPr sz="27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sz="19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ctrTitle"/>
          </p:nvPr>
        </p:nvSpPr>
        <p:spPr>
          <a:xfrm>
            <a:off x="2889250" y="1609725"/>
            <a:ext cx="6181725" cy="179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48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Software Testing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603250" y="-6350"/>
            <a:ext cx="83947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Maintenance  Phase </a:t>
            </a:r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➢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Bug  fixing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➢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Upgrade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➢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Enhancement</a:t>
            </a:r>
            <a:endParaRPr/>
          </a:p>
          <a:p>
            <a:pPr marL="365125" marR="0" lvl="0" indent="-14693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After  some  time,  the  software  may  become  obsolete  and  will  reach  a point  that  it  cannot  be  used.	At  that  time,  it  will  be  replaced  by  another software  which  is  superior  to  that. This  is  the  end  of  the  software 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 do not use FoxPro or Windows 3.1 now as they are gone!</a:t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2819400" y="6248400"/>
            <a:ext cx="33528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682625" y="-6350"/>
            <a:ext cx="8315325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Development  Models </a:t>
            </a:r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Water Fall Model – do one phase at a time for all requirements given by customer</a:t>
            </a:r>
            <a:endParaRPr/>
          </a:p>
          <a:p>
            <a:pPr marL="365125" marR="0" lvl="0" indent="-14693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2819400" y="6248400"/>
            <a:ext cx="33528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Shape 285" descr="350px-Waterfall_mod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438400"/>
            <a:ext cx="7239000" cy="364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835025" y="-6350"/>
            <a:ext cx="8162925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Development  Models</a:t>
            </a: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Incremental  Model – take smaller set of requirements and build slowly</a:t>
            </a:r>
            <a:endParaRPr/>
          </a:p>
          <a:p>
            <a:pPr marL="365125" marR="0" lvl="0" indent="-14693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2819400" y="6248400"/>
            <a:ext cx="33528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Shape 293" descr="Comparis_fig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2057400"/>
            <a:ext cx="57150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987425" y="-79375"/>
            <a:ext cx="7712075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Development  Models</a:t>
            </a: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Extreme  Programming  Model – take only one piece and develop!</a:t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2819400" y="6248400"/>
            <a:ext cx="33528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Shape 301" descr="extreme-programm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362200"/>
            <a:ext cx="71628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530225" y="-6350"/>
            <a:ext cx="8467725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Testing  Vs  Debugging </a:t>
            </a: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➢"/>
            </a:pPr>
            <a:r>
              <a:rPr lang="en-US" sz="2700" b="0" i="0" u="none" strike="noStrike" cap="none">
                <a:solidFill>
                  <a:schemeClr val="accent2"/>
                </a:solidFill>
                <a:latin typeface="Rambla"/>
                <a:ea typeface="Rambla"/>
                <a:cs typeface="Rambla"/>
                <a:sym typeface="Rambla"/>
              </a:rPr>
              <a:t>Testing  is  focused  on  identifying  the  problems  in  the  product 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➢"/>
            </a:pPr>
            <a:r>
              <a:rPr lang="en-US" sz="2700" b="0" i="0" u="none" strike="noStrike" cap="none">
                <a:solidFill>
                  <a:schemeClr val="accent2"/>
                </a:solidFill>
                <a:latin typeface="Rambla"/>
                <a:ea typeface="Rambla"/>
                <a:cs typeface="Rambla"/>
                <a:sym typeface="Rambla"/>
              </a:rPr>
              <a:t>Done by Tester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➢"/>
            </a:pPr>
            <a:r>
              <a:rPr lang="en-US" sz="2700" b="0" i="0" u="none" strike="noStrike" cap="none">
                <a:solidFill>
                  <a:schemeClr val="accent2"/>
                </a:solidFill>
                <a:latin typeface="Rambla"/>
                <a:ea typeface="Rambla"/>
                <a:cs typeface="Rambla"/>
                <a:sym typeface="Rambla"/>
              </a:rPr>
              <a:t>Need not know the source code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700" b="0" i="0" u="none" strike="noStrike" cap="none">
              <a:solidFill>
                <a:schemeClr val="accent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➢"/>
            </a:pPr>
            <a:r>
              <a:rPr lang="en-US" sz="2700" b="0" i="0" u="none" strike="noStrike" cap="none">
                <a:solidFill>
                  <a:srgbClr val="A50021"/>
                </a:solidFill>
                <a:latin typeface="Rambla"/>
                <a:ea typeface="Rambla"/>
                <a:cs typeface="Rambla"/>
                <a:sym typeface="Rambla"/>
              </a:rPr>
              <a:t>Debugging is to make sure that the bugs are removed or fixed 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➢"/>
            </a:pPr>
            <a:r>
              <a:rPr lang="en-US" sz="2700" b="0" i="0" u="none" strike="noStrike" cap="none">
                <a:solidFill>
                  <a:srgbClr val="A50021"/>
                </a:solidFill>
                <a:latin typeface="Rambla"/>
                <a:ea typeface="Rambla"/>
                <a:cs typeface="Rambla"/>
                <a:sym typeface="Rambla"/>
              </a:rPr>
              <a:t>Done by Developer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➢"/>
            </a:pPr>
            <a:r>
              <a:rPr lang="en-US" sz="2700" b="0" i="0" u="none" strike="noStrike" cap="none">
                <a:solidFill>
                  <a:srgbClr val="A50021"/>
                </a:solidFill>
                <a:latin typeface="Rambla"/>
                <a:ea typeface="Rambla"/>
                <a:cs typeface="Rambla"/>
                <a:sym typeface="Rambla"/>
              </a:rPr>
              <a:t>Need to know the source Code</a:t>
            </a: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2819400" y="6248400"/>
            <a:ext cx="33528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603250" y="-6350"/>
            <a:ext cx="83947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System Testing Process </a:t>
            </a: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Plan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 master test plan (MTP) – done by test manager or test lead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 Detailed Test Plan (what to test) – by testers – this will contain test scenarios also known as test conditions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 Detailed Test Cases (DTC) – how to test – by testers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Execute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Regress and Analyze</a:t>
            </a:r>
            <a:endParaRPr/>
          </a:p>
          <a:p>
            <a:pPr marL="365125" marR="0" lvl="0" indent="-14693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2819400" y="6248400"/>
            <a:ext cx="33528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95262" y="268287"/>
            <a:ext cx="8497887" cy="1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Random Testing</a:t>
            </a:r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 a random number generator to generate test cases</a:t>
            </a:r>
            <a:endParaRPr/>
          </a:p>
          <a:p>
            <a:pPr marL="365125" marR="0" lvl="0" indent="-14693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Derive estimates for the reliability of the software using some probabilistic analysis</a:t>
            </a:r>
            <a:endParaRPr/>
          </a:p>
          <a:p>
            <a:pPr marL="365125" marR="0" lvl="0" indent="-14693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Coverage is a problem</a:t>
            </a:r>
            <a:endParaRPr/>
          </a:p>
          <a:p>
            <a:pPr marL="365125" marR="0" lvl="0" indent="-14693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195262" y="268287"/>
            <a:ext cx="8497887" cy="1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Types of Testing </a:t>
            </a: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Functional (Black box) vs. Structural (White box) testing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Functional testing: Generating test cases based on the functionality of the software 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Structural testing: Generating test cases based on the structure of the program 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Black box testing and white box testing are synonyms for functional and structural testing, respectively. </a:t>
            </a:r>
            <a:endParaRPr/>
          </a:p>
          <a:p>
            <a:pPr marL="858837" marR="0" lvl="2" indent="-23653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lang="en-US" sz="21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 black box testing the internal structure of the program is hidden from the testing process </a:t>
            </a:r>
            <a:endParaRPr/>
          </a:p>
          <a:p>
            <a:pPr marL="858837" marR="0" lvl="2" indent="-23653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lang="en-US" sz="21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 white box testing internal structure of the program is taken into account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Module vs. Integration testing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Module testing: Testing the modules of a program in isolation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Integration testing: Testing an integrated set of modules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225425" y="122237"/>
            <a:ext cx="8467725" cy="134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369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Functional Testing, Black-Box Testing</a:t>
            </a:r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Functional testing: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identify the the functions which software is expected to perform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 test data which will check whether these functions are performed by the software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 consideration is given how the program performs these functions, program is treated as a black-box: </a:t>
            </a:r>
            <a:r>
              <a:rPr lang="en-US" sz="23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black-box testing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need an </a:t>
            </a:r>
            <a:r>
              <a:rPr lang="en-US" sz="23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oracle</a:t>
            </a: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 oracle states precisely what the outcome of a program execution will be for a particular test case. This may not always be possible, oracle may give a range of plausible values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 systematic approach to functional testing: requirements based testing 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driving test cases automatically from a formal specification of the functional requirements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225425" y="122237"/>
            <a:ext cx="8467725" cy="134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369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Structural Testing, White-Box Testing</a:t>
            </a:r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Structural Testing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test data is derived from the structure of the software</a:t>
            </a:r>
            <a:endParaRPr/>
          </a:p>
          <a:p>
            <a:pPr marL="620712" marR="0" lvl="1" indent="-9366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endParaRPr sz="23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white-box testing</a:t>
            </a: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 the internal structure of the software is taken into account to derive the test cases</a:t>
            </a:r>
            <a:endParaRPr/>
          </a:p>
          <a:p>
            <a:pPr marL="620712" marR="0" lvl="1" indent="-9366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endParaRPr sz="23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One of the basic questions in testing: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when should we stop adding new test cases to our test set?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Coverage metrics are used to address this question</a:t>
            </a:r>
            <a:endParaRPr/>
          </a:p>
          <a:p>
            <a:pPr marL="365125" marR="0" lvl="0" indent="-16421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None/>
            </a:pPr>
            <a:endParaRPr sz="23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835025" y="-79375"/>
            <a:ext cx="93027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Introduction                      </a:t>
            </a: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Software Testing 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700" b="1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Computer programs  are designed  and    developed  by  human  beings  and  hence  are  prone  to  errors.</a:t>
            </a:r>
            <a:endParaRPr/>
          </a:p>
          <a:p>
            <a:pPr marL="365125" marR="0" lvl="0" indent="-263525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Unchecked,  they  can  lead  to  a  lot  of problems,  including  social  implications.  </a:t>
            </a:r>
            <a:endParaRPr/>
          </a:p>
          <a:p>
            <a:pPr marL="365125" marR="0" lvl="0" indent="-263525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Testing the software becomes an essential part of the software development lifecycle.</a:t>
            </a:r>
            <a:endParaRPr/>
          </a:p>
          <a:p>
            <a:pPr marL="365125" marR="0" lvl="0" indent="-263525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Carrying out the testing activities for projects has to be practiced with proper planning and must be implemented correctly. </a:t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2819400" y="6248400"/>
            <a:ext cx="33528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195262" y="268287"/>
            <a:ext cx="8497887" cy="1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Integration Testing</a:t>
            </a:r>
            <a:endParaRPr/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Integration testing: Integrated collection of modules tested as a group or partial system</a:t>
            </a:r>
            <a:endParaRPr/>
          </a:p>
          <a:p>
            <a:pPr marL="365125" marR="0" lvl="0" indent="-14693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Integration plan specifies the order in which to combine modules into partial systems</a:t>
            </a:r>
            <a:endParaRPr/>
          </a:p>
          <a:p>
            <a:pPr marL="365125" marR="0" lvl="0" indent="-14693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Different approaches to integration testing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Bottom-up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Top-down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Big-bang</a:t>
            </a:r>
            <a:endParaRPr/>
          </a:p>
          <a:p>
            <a:pPr marL="620712" marR="0" lvl="1" indent="-2397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Sandwich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None/>
            </a:pPr>
            <a:endParaRPr lang="en-IN" sz="9600" b="0" i="0" u="none" strike="noStrike" cap="none" dirty="0" smtClean="0">
              <a:solidFill>
                <a:schemeClr val="dk1"/>
              </a:solidFill>
              <a:latin typeface="Algerian" pitchFamily="82" charset="0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None/>
            </a:pPr>
            <a:r>
              <a:rPr lang="en-IN" sz="9600" b="0" i="0" u="none" strike="noStrike" cap="none" dirty="0" smtClean="0">
                <a:solidFill>
                  <a:schemeClr val="dk1"/>
                </a:solidFill>
                <a:latin typeface="Algerian" pitchFamily="82" charset="0"/>
                <a:sym typeface="Rambla"/>
              </a:rPr>
              <a:t>Thank you</a:t>
            </a:r>
            <a:endParaRPr sz="960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95262" y="268287"/>
            <a:ext cx="8497887" cy="1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Basic  Questions  on  Testing </a:t>
            </a: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Why  to  test? </a:t>
            </a:r>
            <a:endParaRPr/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testing becomes absolutely essential to make sure the software works properly  and  does  the  work  that  it  is  meant  to  perform.</a:t>
            </a:r>
            <a:endParaRPr/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What  to  test? </a:t>
            </a:r>
            <a:endParaRPr/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Any  working  product  which  forms  part  of  the  software  application  has to be tested. Both data and programs must be tested.</a:t>
            </a:r>
            <a:endParaRPr/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How  often  to  test? </a:t>
            </a:r>
            <a:endParaRPr/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When  a  program  (source  code)  is  modified  or newly developed,  it  has  to  be  tested.</a:t>
            </a:r>
            <a:r>
              <a:rPr lang="en-US" sz="25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/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5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Who  tests? </a:t>
            </a:r>
            <a:endParaRPr/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Programmer, Tester and Customer </a:t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2819400" y="6248400"/>
            <a:ext cx="33528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93712" y="60325"/>
            <a:ext cx="8729662" cy="84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Software  Development  Lifecycle  (SDLC) 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1469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Inception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Requirements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Design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Coding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Testing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Release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Maintenance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14693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2819400" y="6248400"/>
            <a:ext cx="33528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95262" y="268287"/>
            <a:ext cx="8497887" cy="1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Requirements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User  Requirements  Specification  (URS)</a:t>
            </a: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This document will  describe  in  detail  about  what  is  expected  out  of  the  software  product from  the  user's  perspective. 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wordings of this document will be in the same tone that of a user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Software  Requirements  Specification (SRS)</a:t>
            </a: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 team of  business  analysts,  who  are  having  a  very  good  domain  or  functional expertise,  will  go  to  the  clients  place  and  get  to  know  the  activities  that  are to  be  automated and prepare a document based on URS and it is called as SRS</a:t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2819400" y="6248400"/>
            <a:ext cx="33528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603250" y="-79375"/>
            <a:ext cx="7712075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Design</a:t>
            </a:r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High  Level  Design  (HLD)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List  of  modules  and  a  brief  description  of  each  module.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Brief  functionality  of  each  module.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Interface  relationship  among  modules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Dependencies  between  modules  (if  exists,  B  exists  etc.)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Database  tables  identified  along  with  key  element.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Overall  architecture  diagrams  along  with  technology  details.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Low  Level  Design  (LLD) 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Details  functional  logic  of  the  module,  in  pseudo  code.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Database  tables,  with  all  elements,  including  their  type  and  size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All  interface  details  with  complete  API  references  (both  requests and  responses)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All  dependency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issues </a:t>
            </a:r>
            <a:endParaRPr lang="en-US" sz="1400" b="0" i="0" u="none" strike="noStrike" cap="none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➢"/>
            </a:pPr>
            <a:r>
              <a:rPr lang="en-US" sz="14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Error 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message  Listings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Complete  input  and  outputs  for  a  module.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2819400" y="6248400"/>
            <a:ext cx="33528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298450" y="-79375"/>
            <a:ext cx="7566025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Coding</a:t>
            </a: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Converting  the pseudo code into a programming language in the specified platform 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Guidelines to be followed for  the naming convention of procedures, variables, commenting  methods  etc 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By  compiling  and  correcting  the  errors,  all  syntax  error  and  removed. </a:t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2819400" y="6248400"/>
            <a:ext cx="33528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0850" y="73025"/>
            <a:ext cx="7566025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Testing Levels</a:t>
            </a: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Unit Testing </a:t>
            </a:r>
            <a:endParaRPr/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Programs will be tested at unit level</a:t>
            </a:r>
            <a:endParaRPr/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same developer will do the test</a:t>
            </a:r>
            <a:endParaRPr/>
          </a:p>
          <a:p>
            <a:pPr marL="365125" marR="0" lvl="0" indent="-194437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Integration  Testing </a:t>
            </a:r>
            <a:endParaRPr/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When all the individual program units are tested in the  unit testing phase and all units are clear of any known bugs, the interfaces between those modules will  be  tested </a:t>
            </a:r>
            <a:endParaRPr/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Ensure that data flows from one piece to another piece</a:t>
            </a:r>
            <a:endParaRPr/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System  Testing </a:t>
            </a:r>
            <a:endParaRPr/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After  all  the  interfaces  are  tested  between  multiple  modules,  the  whole set of software is tested to establish that all modules work together correctly as an application.</a:t>
            </a:r>
            <a:endParaRPr/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Put all pieces together and test</a:t>
            </a:r>
            <a:endParaRPr/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Acceptance  Testing</a:t>
            </a:r>
            <a:endParaRPr/>
          </a:p>
          <a:p>
            <a:pPr marL="365125" marR="0" lvl="0" indent="-263525" algn="l" rtl="0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Noto Sans Symbols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client will test it, in their place, in a near-real-time or simulated environment.</a:t>
            </a:r>
            <a:r>
              <a:rPr lang="en-US" sz="2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2819400" y="6248400"/>
            <a:ext cx="33528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292100" y="60325"/>
            <a:ext cx="8705850" cy="84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 sz="288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Release  to  Production  and Warranty  Period </a:t>
            </a: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When the clients to the acceptance testing and finds no problems, then they  will  accept  the  software  and  now  they  have  to  start  using  the  software in  their  real  office. </a:t>
            </a:r>
            <a:endParaRPr/>
          </a:p>
          <a:p>
            <a:pPr marL="365125" marR="0" lvl="0" indent="-14693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Bug Fixes during the warranty period – we cannot charge the customer for this</a:t>
            </a:r>
            <a:endParaRPr/>
          </a:p>
          <a:p>
            <a:pPr marL="365125" marR="0" lvl="0" indent="-14693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Go Live Process means the product is used in live servers</a:t>
            </a: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14693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1128</Words>
  <Application>Microsoft Office PowerPoint</Application>
  <PresentationFormat>On-screen Show (4:3)</PresentationFormat>
  <Paragraphs>154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Rambla</vt:lpstr>
      <vt:lpstr>Noto Sans Symbols</vt:lpstr>
      <vt:lpstr>Verdana</vt:lpstr>
      <vt:lpstr>Algerian</vt:lpstr>
      <vt:lpstr>1_Concourse</vt:lpstr>
      <vt:lpstr>Concourse</vt:lpstr>
      <vt:lpstr>2_Concourse</vt:lpstr>
      <vt:lpstr>4_Concourse</vt:lpstr>
      <vt:lpstr>6_Concourse</vt:lpstr>
      <vt:lpstr>7_Concourse</vt:lpstr>
      <vt:lpstr>Software Testing</vt:lpstr>
      <vt:lpstr>Introduction                      </vt:lpstr>
      <vt:lpstr>Basic  Questions  on  Testing </vt:lpstr>
      <vt:lpstr>Software  Development  Lifecycle  (SDLC) </vt:lpstr>
      <vt:lpstr>Requirements</vt:lpstr>
      <vt:lpstr>Design</vt:lpstr>
      <vt:lpstr>Coding</vt:lpstr>
      <vt:lpstr>Testing Levels</vt:lpstr>
      <vt:lpstr>Release  to  Production  and Warranty  Period </vt:lpstr>
      <vt:lpstr>Maintenance  Phase </vt:lpstr>
      <vt:lpstr>Development  Models </vt:lpstr>
      <vt:lpstr>Development  Models</vt:lpstr>
      <vt:lpstr>Development  Models</vt:lpstr>
      <vt:lpstr>Testing  Vs  Debugging </vt:lpstr>
      <vt:lpstr>System Testing Process </vt:lpstr>
      <vt:lpstr>Random Testing</vt:lpstr>
      <vt:lpstr>Types of Testing </vt:lpstr>
      <vt:lpstr>Functional Testing, Black-Box Testing</vt:lpstr>
      <vt:lpstr>Structural Testing, White-Box Testing</vt:lpstr>
      <vt:lpstr>Integration Testing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cp:lastModifiedBy>sandip</cp:lastModifiedBy>
  <cp:revision>4</cp:revision>
  <dcterms:modified xsi:type="dcterms:W3CDTF">2023-05-24T07:33:55Z</dcterms:modified>
</cp:coreProperties>
</file>