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</p:sldIdLst>
  <p:sldSz cx="9144000" cy="5143500" type="screen16x9"/>
  <p:notesSz cx="6858000" cy="9144000"/>
  <p:embeddedFontLst>
    <p:embeddedFont>
      <p:font typeface="Old Standard TT" panose="020B0604020202020204" charset="0"/>
      <p:regular r:id="rId21"/>
      <p:bold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d2086d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d2086d5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8fa7c2df_1_7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288fa7c2d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88fa7c2df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88fa7c2df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88fa7c2df_1_25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288fa7c2df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88fa7c2df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88fa7c2df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9728bd35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9728bd35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9bcc84e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9bcc84e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88fa7c2d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88fa7c2d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88fa7c2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88fa7c2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8fa7c2df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8fa7c2df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8fa7c2df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8fa7c2df_1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8fa7c2df_1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8fa7c2df_1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88fa7c2df_1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88fa7c2df_1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8fa7c2df_1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8fa7c2df_1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13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120000" extrusionOk="0">
                <a:moveTo>
                  <a:pt x="0" y="0"/>
                </a:moveTo>
                <a:lnTo>
                  <a:pt x="390299" y="0"/>
                </a:lnTo>
              </a:path>
            </a:pathLst>
          </a:custGeom>
          <a:noFill/>
          <a:ln w="28550" cap="flat" cmpd="sng">
            <a:solidFill>
              <a:srgbClr val="26A5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563273" y="845689"/>
            <a:ext cx="5236200" cy="2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0" i="0">
                <a:solidFill>
                  <a:srgbClr val="FFFBE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63273" y="845689"/>
            <a:ext cx="5236200" cy="2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0" i="0">
                <a:solidFill>
                  <a:srgbClr val="FFFBE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63916" y="1195476"/>
            <a:ext cx="82161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512700" y="190472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Time series forecasting of energy generation data</a:t>
            </a:r>
            <a:endParaRPr sz="33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12700" y="3567826"/>
            <a:ext cx="81186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 dirty="0"/>
              <a:t>By- Lokesh Kank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Objectives Achieved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>
            <a:off x="0" y="161567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 extrusionOk="0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q)</a:t>
            </a:r>
            <a:endParaRPr sz="1800"/>
          </a:p>
        </p:txBody>
      </p:sp>
      <p:sp>
        <p:nvSpPr>
          <p:cNvPr id="283" name="Google Shape;283;p39"/>
          <p:cNvSpPr/>
          <p:nvPr/>
        </p:nvSpPr>
        <p:spPr>
          <a:xfrm>
            <a:off x="0" y="124700"/>
            <a:ext cx="9144000" cy="5020323"/>
          </a:xfrm>
          <a:custGeom>
            <a:avLst/>
            <a:gdLst/>
            <a:ahLst/>
            <a:cxnLst/>
            <a:rect l="l" t="t" r="r" b="b"/>
            <a:pathLst>
              <a:path w="9144000" h="1711960" extrusionOk="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4" name="Google Shape;284;p39"/>
          <p:cNvSpPr txBox="1"/>
          <p:nvPr/>
        </p:nvSpPr>
        <p:spPr>
          <a:xfrm>
            <a:off x="546750" y="4104850"/>
            <a:ext cx="75408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0" marR="0" lvl="0" indent="0" algn="l" rtl="0">
              <a:lnSpc>
                <a:spcPct val="1156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5680846" y="3701706"/>
            <a:ext cx="2117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41910" algn="l" rtl="0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585724" y="3701706"/>
            <a:ext cx="2653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7" name="Google Shape;287;p39"/>
          <p:cNvSpPr/>
          <p:nvPr/>
        </p:nvSpPr>
        <p:spPr>
          <a:xfrm rot="-2700000">
            <a:off x="6117956" y="1171441"/>
            <a:ext cx="305894" cy="116673"/>
          </a:xfrm>
          <a:prstGeom prst="corner">
            <a:avLst>
              <a:gd name="adj1" fmla="val 18804"/>
              <a:gd name="adj2" fmla="val 1814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88" name="Google Shape;288;p39"/>
          <p:cNvSpPr/>
          <p:nvPr/>
        </p:nvSpPr>
        <p:spPr>
          <a:xfrm rot="-2700000">
            <a:off x="3964481" y="2817091"/>
            <a:ext cx="305894" cy="116673"/>
          </a:xfrm>
          <a:prstGeom prst="corner">
            <a:avLst>
              <a:gd name="adj1" fmla="val 18804"/>
              <a:gd name="adj2" fmla="val 1814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 rot="-2700000">
            <a:off x="6047806" y="2068854"/>
            <a:ext cx="305894" cy="116673"/>
          </a:xfrm>
          <a:prstGeom prst="corner">
            <a:avLst>
              <a:gd name="adj1" fmla="val 18804"/>
              <a:gd name="adj2" fmla="val 1814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 rot="-2700000">
            <a:off x="5954306" y="3715041"/>
            <a:ext cx="305894" cy="116673"/>
          </a:xfrm>
          <a:prstGeom prst="corner">
            <a:avLst>
              <a:gd name="adj1" fmla="val 18804"/>
              <a:gd name="adj2" fmla="val 1814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9"/>
          <p:cNvGrpSpPr/>
          <p:nvPr/>
        </p:nvGrpSpPr>
        <p:grpSpPr>
          <a:xfrm>
            <a:off x="1593043" y="3448719"/>
            <a:ext cx="3407259" cy="827162"/>
            <a:chOff x="1593000" y="2322568"/>
            <a:chExt cx="2939827" cy="643356"/>
          </a:xfrm>
        </p:grpSpPr>
        <p:sp>
          <p:nvSpPr>
            <p:cNvPr id="292" name="Google Shape;292;p3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6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 consolidation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97" name="Google Shape;297;p39"/>
          <p:cNvGrpSpPr/>
          <p:nvPr/>
        </p:nvGrpSpPr>
        <p:grpSpPr>
          <a:xfrm>
            <a:off x="1593055" y="2650784"/>
            <a:ext cx="3407259" cy="769968"/>
            <a:chOff x="1593000" y="2322568"/>
            <a:chExt cx="2939827" cy="643356"/>
          </a:xfrm>
        </p:grpSpPr>
        <p:sp>
          <p:nvSpPr>
            <p:cNvPr id="298" name="Google Shape;298;p3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6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Visual depiction of forecasts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03" name="Google Shape;303;p39"/>
          <p:cNvGrpSpPr/>
          <p:nvPr/>
        </p:nvGrpSpPr>
        <p:grpSpPr>
          <a:xfrm>
            <a:off x="1593046" y="940292"/>
            <a:ext cx="3407259" cy="827162"/>
            <a:chOff x="1593000" y="2322568"/>
            <a:chExt cx="2939827" cy="643356"/>
          </a:xfrm>
        </p:grpSpPr>
        <p:sp>
          <p:nvSpPr>
            <p:cNvPr id="304" name="Google Shape;304;p3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6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Forecast energy generated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309" name="Google Shape;309;p39"/>
          <p:cNvGrpSpPr/>
          <p:nvPr/>
        </p:nvGrpSpPr>
        <p:grpSpPr>
          <a:xfrm>
            <a:off x="1593045" y="1795634"/>
            <a:ext cx="3407259" cy="827162"/>
            <a:chOff x="1593000" y="2322568"/>
            <a:chExt cx="2939827" cy="643356"/>
          </a:xfrm>
        </p:grpSpPr>
        <p:sp>
          <p:nvSpPr>
            <p:cNvPr id="310" name="Google Shape;310;p3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6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Forecast breakdowns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5" name="Google Shape;315;p39"/>
          <p:cNvSpPr/>
          <p:nvPr/>
        </p:nvSpPr>
        <p:spPr>
          <a:xfrm rot="-2700000">
            <a:off x="6047806" y="2856279"/>
            <a:ext cx="305894" cy="116673"/>
          </a:xfrm>
          <a:prstGeom prst="corner">
            <a:avLst>
              <a:gd name="adj1" fmla="val 18804"/>
              <a:gd name="adj2" fmla="val 1814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/>
          </p:nvPr>
        </p:nvSpPr>
        <p:spPr>
          <a:xfrm>
            <a:off x="627158" y="2366094"/>
            <a:ext cx="523620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0" y="4525"/>
            <a:ext cx="9144000" cy="5139682"/>
          </a:xfrm>
          <a:custGeom>
            <a:avLst/>
            <a:gdLst/>
            <a:ahLst/>
            <a:cxnLst/>
            <a:rect l="l" t="t" r="r" b="b"/>
            <a:pathLst>
              <a:path w="9144000" h="3432175" extrusionOk="0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090299" y="2288509"/>
            <a:ext cx="4528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6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5680846" y="3701706"/>
            <a:ext cx="2117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41910" algn="l" rtl="0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585724" y="3701706"/>
            <a:ext cx="2653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29" name="Google Shape;329;p41"/>
          <p:cNvGrpSpPr/>
          <p:nvPr/>
        </p:nvGrpSpPr>
        <p:grpSpPr>
          <a:xfrm>
            <a:off x="272800" y="467523"/>
            <a:ext cx="8494824" cy="1722349"/>
            <a:chOff x="2789785" y="1323164"/>
            <a:chExt cx="5221800" cy="731700"/>
          </a:xfrm>
        </p:grpSpPr>
        <p:sp>
          <p:nvSpPr>
            <p:cNvPr id="330" name="Google Shape;330;p4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Energy generation forecast accuracy: 42-85% approx. (varies according to location, weather and turbines)</a:t>
              </a:r>
              <a:endParaRPr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2" name="Google Shape;332;p41"/>
          <p:cNvGrpSpPr/>
          <p:nvPr/>
        </p:nvGrpSpPr>
        <p:grpSpPr>
          <a:xfrm>
            <a:off x="292104" y="2652721"/>
            <a:ext cx="8494832" cy="1621016"/>
            <a:chOff x="2751196" y="1848879"/>
            <a:chExt cx="4860300" cy="731703"/>
          </a:xfrm>
        </p:grpSpPr>
        <p:sp>
          <p:nvSpPr>
            <p:cNvPr id="333" name="Google Shape;333;p41"/>
            <p:cNvSpPr/>
            <p:nvPr/>
          </p:nvSpPr>
          <p:spPr>
            <a:xfrm>
              <a:off x="2751196" y="1848879"/>
              <a:ext cx="4860300" cy="731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 txBox="1"/>
            <p:nvPr/>
          </p:nvSpPr>
          <p:spPr>
            <a:xfrm>
              <a:off x="2873304" y="1848883"/>
              <a:ext cx="44046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Breakdown forecast Accuracy: 80-90% (varies according to factors and turbines)</a:t>
              </a:r>
              <a:endParaRPr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Summary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body" idx="1"/>
          </p:nvPr>
        </p:nvSpPr>
        <p:spPr>
          <a:xfrm>
            <a:off x="5721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MERITS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decrease costs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from past mistakes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Anticipate demand fluctuations more effectively.</a:t>
            </a:r>
            <a:endParaRPr sz="1600"/>
          </a:p>
        </p:txBody>
      </p:sp>
      <p:sp>
        <p:nvSpPr>
          <p:cNvPr id="345" name="Google Shape;345;p4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DEMERITS</a:t>
            </a:r>
            <a:endParaRPr sz="1800" b="1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Any sudden unmeasured problem, leading to inconsistency in the pattern may occur. This means, the forecast cannot always be 100% accurate.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be time-consuming and resource-intensive</a:t>
            </a:r>
            <a:endParaRPr sz="1600"/>
          </a:p>
        </p:txBody>
      </p:sp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future, fine tuning of the existing model with increased enhancement, increased input data will ameliorate the quality of the data model.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49532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Objective 1: </a:t>
            </a:r>
            <a:r>
              <a:rPr lang="en" sz="1600" dirty="0"/>
              <a:t>To </a:t>
            </a:r>
            <a:r>
              <a:rPr lang="en" sz="1600" b="1" dirty="0"/>
              <a:t>Analyze</a:t>
            </a:r>
            <a:r>
              <a:rPr lang="en" sz="1600" dirty="0"/>
              <a:t> the past energy generation data to deduce a trend and </a:t>
            </a:r>
            <a:r>
              <a:rPr lang="en" sz="1600" b="1" dirty="0"/>
              <a:t>predict </a:t>
            </a:r>
            <a:r>
              <a:rPr lang="en" sz="1600" dirty="0"/>
              <a:t>the amount of energy that will be generated by the wind turbine generator by implementing Random Forest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Objective 2: </a:t>
            </a:r>
            <a:r>
              <a:rPr lang="en" sz="1600" dirty="0"/>
              <a:t>Use the past data collected from the wind turbine generators to forecast the undesirable </a:t>
            </a:r>
            <a:r>
              <a:rPr lang="en" sz="1600" b="1" dirty="0"/>
              <a:t>breakdowns </a:t>
            </a:r>
            <a:r>
              <a:rPr lang="en" sz="1600" dirty="0"/>
              <a:t>due to various factors by using Random Forest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65" name="Google Shape;165;p30" descr="Overhead shot of hand holding cup of light-colored tea with lemon slices floating in it"/>
          <p:cNvPicPr preferRelativeResize="0"/>
          <p:nvPr/>
        </p:nvPicPr>
        <p:blipFill rotWithShape="1">
          <a:blip r:embed="rId3">
            <a:alphaModFix/>
          </a:blip>
          <a:srcRect l="17813" r="16061" b="4067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 descr="Modern, round computer speaker"/>
          <p:cNvPicPr preferRelativeResize="0"/>
          <p:nvPr/>
        </p:nvPicPr>
        <p:blipFill rotWithShape="1">
          <a:blip r:embed="rId4">
            <a:alphaModFix/>
          </a:blip>
          <a:srcRect l="6179" t="10754" r="35687" b="15127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150" y="2446251"/>
            <a:ext cx="4127099" cy="23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6">
            <a:alphaModFix/>
          </a:blip>
          <a:srcRect l="43959" t="29438" r="13199" b="553"/>
          <a:stretch/>
        </p:blipFill>
        <p:spPr>
          <a:xfrm>
            <a:off x="6796413" y="338173"/>
            <a:ext cx="2126618" cy="19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7">
            <a:alphaModFix/>
          </a:blip>
          <a:srcRect l="17300" t="4896" r="17999" b="2373"/>
          <a:stretch/>
        </p:blipFill>
        <p:spPr>
          <a:xfrm>
            <a:off x="4705150" y="342525"/>
            <a:ext cx="2035800" cy="1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157450" y="174950"/>
            <a:ext cx="4368900" cy="4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Objective 3</a:t>
            </a:r>
            <a:r>
              <a:rPr lang="en" sz="1600" dirty="0"/>
              <a:t>: Combine and convert multiple data</a:t>
            </a:r>
            <a:r>
              <a:rPr lang="en" sz="1600" b="1" dirty="0"/>
              <a:t> </a:t>
            </a:r>
            <a:r>
              <a:rPr lang="en" sz="1600" dirty="0"/>
              <a:t>sets</a:t>
            </a:r>
            <a:r>
              <a:rPr lang="en" sz="1600" b="1" dirty="0"/>
              <a:t> </a:t>
            </a:r>
            <a:r>
              <a:rPr lang="en" sz="1600" dirty="0"/>
              <a:t>with different data formats to a single unified </a:t>
            </a:r>
            <a:r>
              <a:rPr lang="en" sz="1600" b="1" dirty="0"/>
              <a:t>SQL database </a:t>
            </a:r>
            <a:r>
              <a:rPr lang="en" sz="1600" dirty="0"/>
              <a:t>for the ease of analyzing and forecasting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Objective 4: </a:t>
            </a:r>
            <a:r>
              <a:rPr lang="en" sz="1600" dirty="0"/>
              <a:t>Create an </a:t>
            </a:r>
            <a:r>
              <a:rPr lang="en" sz="1600" b="1" dirty="0"/>
              <a:t>Energy Dashboard</a:t>
            </a:r>
            <a:r>
              <a:rPr lang="en" sz="1600" dirty="0"/>
              <a:t> using </a:t>
            </a:r>
            <a:r>
              <a:rPr lang="en" sz="1600" b="1" dirty="0"/>
              <a:t>Power BI</a:t>
            </a:r>
            <a:r>
              <a:rPr lang="en" sz="1600" dirty="0"/>
              <a:t> to display the forecasted energy and break down data 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l="18345" t="-30000" r="23283" b="10810"/>
          <a:stretch/>
        </p:blipFill>
        <p:spPr>
          <a:xfrm>
            <a:off x="6209400" y="87475"/>
            <a:ext cx="648600" cy="7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l="18345" t="-30000" r="23283" b="10810"/>
          <a:stretch/>
        </p:blipFill>
        <p:spPr>
          <a:xfrm>
            <a:off x="5618250" y="755975"/>
            <a:ext cx="648600" cy="7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l="18345" t="-30000" r="23283" b="10810"/>
          <a:stretch/>
        </p:blipFill>
        <p:spPr>
          <a:xfrm>
            <a:off x="6266850" y="1363225"/>
            <a:ext cx="648600" cy="7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 rotWithShape="1">
          <a:blip r:embed="rId4">
            <a:alphaModFix/>
          </a:blip>
          <a:srcRect l="17528" t="15286" r="15774" b="14493"/>
          <a:stretch/>
        </p:blipFill>
        <p:spPr>
          <a:xfrm>
            <a:off x="7715250" y="813525"/>
            <a:ext cx="1032200" cy="117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1"/>
          <p:cNvCxnSpPr/>
          <p:nvPr/>
        </p:nvCxnSpPr>
        <p:spPr>
          <a:xfrm>
            <a:off x="7024200" y="734775"/>
            <a:ext cx="761100" cy="2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31"/>
          <p:cNvCxnSpPr/>
          <p:nvPr/>
        </p:nvCxnSpPr>
        <p:spPr>
          <a:xfrm rot="10800000" flipH="1">
            <a:off x="6464250" y="1363225"/>
            <a:ext cx="1251000" cy="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31"/>
          <p:cNvCxnSpPr/>
          <p:nvPr/>
        </p:nvCxnSpPr>
        <p:spPr>
          <a:xfrm rot="10800000" flipH="1">
            <a:off x="7102925" y="1740750"/>
            <a:ext cx="621000" cy="1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575" y="2571750"/>
            <a:ext cx="2800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82700"/>
            <a:ext cx="6549000" cy="4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1163975" y="82500"/>
            <a:ext cx="7707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Old Standard TT"/>
                <a:ea typeface="Old Standard TT"/>
                <a:cs typeface="Old Standard TT"/>
                <a:sym typeface="Old Standard TT"/>
              </a:rPr>
              <a:t>Engineer</a:t>
            </a:r>
            <a:endParaRPr sz="10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2453775" y="82500"/>
            <a:ext cx="8916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Input Data Sheet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607975" y="82500"/>
            <a:ext cx="7707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Python Code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5231075" y="82500"/>
            <a:ext cx="10293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Result Data Sheet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822725" y="159450"/>
            <a:ext cx="8916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Dashboard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486475" y="430100"/>
            <a:ext cx="125700" cy="456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2915375" y="575100"/>
            <a:ext cx="125700" cy="275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2915375" y="3460450"/>
            <a:ext cx="125700" cy="14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3916600" y="880850"/>
            <a:ext cx="125700" cy="275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3900875" y="3798725"/>
            <a:ext cx="125700" cy="7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900875" y="4734525"/>
            <a:ext cx="125700" cy="2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5804125" y="2422325"/>
            <a:ext cx="125700" cy="25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7188325" y="3476200"/>
            <a:ext cx="125700" cy="14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28425" y="724200"/>
            <a:ext cx="4045200" cy="27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predictive modelling with structured (tabular) data sets in excel spreadsheets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Fit, evaluate, and make predictions with an Random Forest regression model for time series forecasting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 rot="-984884">
            <a:off x="7096892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984884" flipH="1">
            <a:off x="6063278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 rot="984884" flipH="1">
            <a:off x="4005984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 rot="984884" flipH="1">
            <a:off x="1952807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36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230" name="Google Shape;230;p36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Get all the next dates to predict &amp; add it to dataframe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6"/>
          <p:cNvGrpSpPr/>
          <p:nvPr/>
        </p:nvGrpSpPr>
        <p:grpSpPr>
          <a:xfrm>
            <a:off x="4227940" y="2617313"/>
            <a:ext cx="1712700" cy="1230715"/>
            <a:chOff x="4165140" y="2543425"/>
            <a:chExt cx="1712700" cy="1230715"/>
          </a:xfrm>
        </p:grpSpPr>
        <p:sp>
          <p:nvSpPr>
            <p:cNvPr id="236" name="Google Shape;236;p36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6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6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Fit the training data with Random Forest Regression Model</a:t>
              </a:r>
              <a:endParaRPr sz="1000">
                <a:solidFill>
                  <a:srgbClr val="5E5E5E"/>
                </a:solidFill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6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242" name="Google Shape;242;p3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6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 needed columns from dataframe &amp; fill ‘NA’ values &amp; sort them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6"/>
          <p:cNvGrpSpPr/>
          <p:nvPr/>
        </p:nvGrpSpPr>
        <p:grpSpPr>
          <a:xfrm>
            <a:off x="3185940" y="1295457"/>
            <a:ext cx="1712700" cy="1246754"/>
            <a:chOff x="3123140" y="1221570"/>
            <a:chExt cx="1712700" cy="1246754"/>
          </a:xfrm>
        </p:grpSpPr>
        <p:sp>
          <p:nvSpPr>
            <p:cNvPr id="248" name="Google Shape;248;p36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6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Set training data</a:t>
              </a:r>
              <a:endParaRPr sz="1000">
                <a:solidFill>
                  <a:srgbClr val="5E5E5E"/>
                </a:solidFill>
              </a:endParaRPr>
            </a:p>
          </p:txBody>
        </p:sp>
      </p:grpSp>
      <p:grpSp>
        <p:nvGrpSpPr>
          <p:cNvPr id="253" name="Google Shape;253;p36"/>
          <p:cNvGrpSpPr/>
          <p:nvPr/>
        </p:nvGrpSpPr>
        <p:grpSpPr>
          <a:xfrm>
            <a:off x="5253495" y="1295457"/>
            <a:ext cx="1712700" cy="1246754"/>
            <a:chOff x="5201245" y="1221570"/>
            <a:chExt cx="1712700" cy="1246754"/>
          </a:xfrm>
        </p:grpSpPr>
        <p:sp>
          <p:nvSpPr>
            <p:cNvPr id="254" name="Google Shape;254;p36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Predict for the future dates we generated</a:t>
              </a:r>
              <a:endParaRPr sz="1000">
                <a:solidFill>
                  <a:srgbClr val="5E5E5E"/>
                </a:solidFill>
              </a:endParaRPr>
            </a:p>
          </p:txBody>
        </p:sp>
      </p:grpSp>
      <p:grpSp>
        <p:nvGrpSpPr>
          <p:cNvPr id="259" name="Google Shape;259;p36"/>
          <p:cNvGrpSpPr/>
          <p:nvPr/>
        </p:nvGrpSpPr>
        <p:grpSpPr>
          <a:xfrm>
            <a:off x="6278353" y="2617313"/>
            <a:ext cx="1712700" cy="1230715"/>
            <a:chOff x="6282830" y="2543425"/>
            <a:chExt cx="1712700" cy="1230715"/>
          </a:xfrm>
        </p:grpSpPr>
        <p:sp>
          <p:nvSpPr>
            <p:cNvPr id="260" name="Google Shape;260;p36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Save the values (probabilities) in result file</a:t>
              </a:r>
              <a:endParaRPr sz="1000">
                <a:solidFill>
                  <a:srgbClr val="5E5E5E"/>
                </a:solidFill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6"/>
          <p:cNvSpPr txBox="1"/>
          <p:nvPr/>
        </p:nvSpPr>
        <p:spPr>
          <a:xfrm>
            <a:off x="8130450" y="2217125"/>
            <a:ext cx="79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STOP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(Caution!)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weather a file is present or not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Are there enough rows for prediction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379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Roboto</vt:lpstr>
      <vt:lpstr>Old Standard TT</vt:lpstr>
      <vt:lpstr>Roboto Thin</vt:lpstr>
      <vt:lpstr>Paperback</vt:lpstr>
      <vt:lpstr>Time series forecasting of energy generation data</vt:lpstr>
      <vt:lpstr>Objectives</vt:lpstr>
      <vt:lpstr>PowerPoint Presentation</vt:lpstr>
      <vt:lpstr>PowerPoint Presentation</vt:lpstr>
      <vt:lpstr>Architecture</vt:lpstr>
      <vt:lpstr>PowerPoint Presentation</vt:lpstr>
      <vt:lpstr>Random Forest </vt:lpstr>
      <vt:lpstr>PowerPoint Presentation</vt:lpstr>
      <vt:lpstr>Test Cases</vt:lpstr>
      <vt:lpstr>Objectives Achieved</vt:lpstr>
      <vt:lpstr>PowerPoint Presentation</vt:lpstr>
      <vt:lpstr>Testing</vt:lpstr>
      <vt:lpstr>PowerPoint Presentation</vt:lpstr>
      <vt:lpstr>Table of Summary</vt:lpstr>
      <vt:lpstr> </vt:lpstr>
      <vt:lpstr>Future Scope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forecasting of energy and creating an energy dashboard for windmills using Data Science</dc:title>
  <cp:lastModifiedBy>Samruddhi Somwanshi</cp:lastModifiedBy>
  <cp:revision>5</cp:revision>
  <dcterms:modified xsi:type="dcterms:W3CDTF">2023-01-11T08:01:29Z</dcterms:modified>
</cp:coreProperties>
</file>