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71"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p:cViewPr varScale="1">
        <p:scale>
          <a:sx n="68" d="100"/>
          <a:sy n="68" d="100"/>
        </p:scale>
        <p:origin x="90"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dmin\Documents\company_employee_details.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8333333333333336"/>
          <c:y val="0.11805555555555555"/>
        </c:manualLayout>
      </c:layout>
      <c:overlay val="0"/>
      <c:spPr>
        <a:noFill/>
        <a:ln w="25400">
          <a:noFill/>
        </a:ln>
      </c:spPr>
      <c:txPr>
        <a:bodyPr/>
        <a:lstStyle/>
        <a:p>
          <a:pPr>
            <a:defRPr sz="1400" b="0" i="0" u="none" strike="noStrike" baseline="0">
              <a:solidFill>
                <a:srgbClr val="333333"/>
              </a:solidFill>
              <a:latin typeface="Calibri"/>
              <a:ea typeface="Calibri"/>
              <a:cs typeface="Calibri"/>
            </a:defRPr>
          </a:pPr>
          <a:endParaRPr lang="en-US"/>
        </a:p>
      </c:txPr>
    </c:title>
    <c:autoTitleDeleted val="0"/>
    <c:plotArea>
      <c:layout>
        <c:manualLayout>
          <c:layoutTarget val="inner"/>
          <c:xMode val="edge"/>
          <c:yMode val="edge"/>
          <c:x val="0.18819444444444444"/>
          <c:y val="0.35763888888888895"/>
          <c:w val="0.55000000000000004"/>
          <c:h val="0.3263888888888889"/>
        </c:manualLayout>
      </c:layout>
      <c:barChart>
        <c:barDir val="col"/>
        <c:grouping val="clustered"/>
        <c:varyColors val="0"/>
        <c:ser>
          <c:idx val="0"/>
          <c:order val="0"/>
          <c:tx>
            <c:v>Sum of salary</c:v>
          </c:tx>
          <c:spPr>
            <a:solidFill>
              <a:srgbClr val="33CCCC"/>
            </a:solidFill>
            <a:ln w="25400">
              <a:noFill/>
            </a:ln>
          </c:spPr>
          <c:invertIfNegative val="0"/>
          <c:cat>
            <c:strLit>
              <c:ptCount val="4"/>
              <c:pt idx="0">
                <c:v>Cheerper</c:v>
              </c:pt>
              <c:pt idx="1">
                <c:v>Glasses</c:v>
              </c:pt>
              <c:pt idx="2">
                <c:v>Pear</c:v>
              </c:pt>
              <c:pt idx="3">
                <c:v>Grand Total</c:v>
              </c:pt>
            </c:strLit>
          </c:cat>
          <c:val>
            <c:numLit>
              <c:formatCode>General</c:formatCode>
              <c:ptCount val="4"/>
              <c:pt idx="0">
                <c:v>108730581.00332963</c:v>
              </c:pt>
              <c:pt idx="1">
                <c:v>207942256.85443383</c:v>
              </c:pt>
              <c:pt idx="2">
                <c:v>119176029.18159625</c:v>
              </c:pt>
              <c:pt idx="3">
                <c:v>435848867.03935969</c:v>
              </c:pt>
            </c:numLit>
          </c:val>
        </c:ser>
        <c:dLbls>
          <c:showLegendKey val="0"/>
          <c:showVal val="0"/>
          <c:showCatName val="0"/>
          <c:showSerName val="0"/>
          <c:showPercent val="0"/>
          <c:showBubbleSize val="0"/>
        </c:dLbls>
        <c:gapWidth val="219"/>
        <c:overlap val="-27"/>
        <c:axId val="268700952"/>
        <c:axId val="318653096"/>
      </c:barChart>
      <c:catAx>
        <c:axId val="268700952"/>
        <c:scaling>
          <c:orientation val="minMax"/>
        </c:scaling>
        <c:delete val="0"/>
        <c:axPos val="b"/>
        <c:numFmt formatCode="General" sourceLinked="0"/>
        <c:majorTickMark val="none"/>
        <c:minorTickMark val="none"/>
        <c:tickLblPos val="nextTo"/>
        <c:spPr>
          <a:ln w="3175">
            <a:solidFill>
              <a:srgbClr val="C0C0C0"/>
            </a:solidFill>
            <a:prstDash val="solid"/>
          </a:ln>
        </c:spPr>
        <c:txPr>
          <a:bodyPr rot="0" vert="horz"/>
          <a:lstStyle/>
          <a:p>
            <a:pPr>
              <a:defRPr sz="900" b="0" i="0" u="none" strike="noStrike" baseline="0">
                <a:solidFill>
                  <a:srgbClr val="333333"/>
                </a:solidFill>
                <a:latin typeface="Calibri"/>
                <a:ea typeface="Calibri"/>
                <a:cs typeface="Calibri"/>
              </a:defRPr>
            </a:pPr>
            <a:endParaRPr lang="en-US"/>
          </a:p>
        </c:txPr>
        <c:crossAx val="318653096"/>
        <c:crosses val="autoZero"/>
        <c:auto val="0"/>
        <c:lblAlgn val="ctr"/>
        <c:lblOffset val="100"/>
        <c:tickLblSkip val="1"/>
        <c:tickMarkSkip val="1"/>
        <c:noMultiLvlLbl val="0"/>
      </c:catAx>
      <c:valAx>
        <c:axId val="318653096"/>
        <c:scaling>
          <c:orientation val="minMax"/>
        </c:scaling>
        <c:delete val="0"/>
        <c:axPos val="l"/>
        <c:majorGridlines>
          <c:spPr>
            <a:ln w="3175">
              <a:solidFill>
                <a:srgbClr val="C0C0C0"/>
              </a:solidFill>
              <a:prstDash val="solid"/>
            </a:ln>
          </c:spPr>
        </c:majorGridlines>
        <c:numFmt formatCode="General" sourceLinked="0"/>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268700952"/>
        <c:crosses val="autoZero"/>
        <c:crossBetween val="between"/>
      </c:valAx>
      <c:spPr>
        <a:noFill/>
        <a:ln w="25400">
          <a:noFill/>
        </a:ln>
      </c:spPr>
    </c:plotArea>
    <c:legend>
      <c:legendPos val="r"/>
      <c:layout>
        <c:manualLayout>
          <c:xMode val="edge"/>
          <c:yMode val="edge"/>
          <c:x val="0.79166666666666663"/>
          <c:y val="0.53125"/>
          <c:w val="0.19375000000000001"/>
          <c:h val="7.2916666666666671E-2"/>
        </c:manualLayout>
      </c:layout>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rgbClr val="FFFFFF"/>
    </a:solidFill>
    <a:ln w="12700">
      <a:solidFill>
        <a:srgbClr val="00000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949421" y="2654766"/>
            <a:ext cx="8610600" cy="2308324"/>
          </a:xfrm>
          <a:prstGeom prst="rect">
            <a:avLst/>
          </a:prstGeom>
          <a:noFill/>
        </p:spPr>
        <p:txBody>
          <a:bodyPr wrap="square" rtlCol="0">
            <a:spAutoFit/>
          </a:bodyPr>
          <a:lstStyle/>
          <a:p>
            <a:r>
              <a:rPr lang="en-US" sz="2400" dirty="0"/>
              <a:t>STUDENT </a:t>
            </a:r>
            <a:r>
              <a:rPr lang="en-US" sz="2400" dirty="0" smtClean="0"/>
              <a:t>NAME:LOKESH.M</a:t>
            </a:r>
            <a:endParaRPr lang="en-US" sz="2400" dirty="0"/>
          </a:p>
          <a:p>
            <a:r>
              <a:rPr lang="en-US" sz="2400" dirty="0"/>
              <a:t>REGISTER </a:t>
            </a:r>
            <a:r>
              <a:rPr lang="en-US" sz="2400" dirty="0" smtClean="0"/>
              <a:t>NO:31223375 </a:t>
            </a:r>
            <a:r>
              <a:rPr lang="en-US" sz="2400" dirty="0" smtClean="0"/>
              <a:t>NM.NO.4F76F5CCF5DB542930E4A64346C50BF6</a:t>
            </a:r>
            <a:endParaRPr lang="en-US" sz="2400" dirty="0"/>
          </a:p>
          <a:p>
            <a:r>
              <a:rPr lang="en-US" sz="2400" dirty="0" smtClean="0"/>
              <a:t>DEPARTMENT:B.COM GENERAL 3</a:t>
            </a:r>
            <a:r>
              <a:rPr lang="en-US" sz="2400" baseline="30000" dirty="0" smtClean="0"/>
              <a:t>RD</a:t>
            </a:r>
            <a:r>
              <a:rPr lang="en-US" sz="2400" dirty="0" smtClean="0"/>
              <a:t> YEAR</a:t>
            </a:r>
            <a:endParaRPr lang="en-US" sz="2400" dirty="0"/>
          </a:p>
          <a:p>
            <a:r>
              <a:rPr lang="en-US" sz="2400" dirty="0" smtClean="0"/>
              <a:t>COLLEGE TAGORE ARTS AND SCIENCE COLLEGE</a:t>
            </a:r>
            <a:endParaRPr lang="en-US" sz="2400" dirty="0"/>
          </a:p>
          <a:p>
            <a:r>
              <a:rPr lang="en-US" sz="2400" dirty="0"/>
              <a:t>         </a:t>
            </a:r>
            <a:r>
              <a:rPr lang="en-US" sz="2400" dirty="0" smtClean="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219200" y="2019300"/>
            <a:ext cx="1659057" cy="1790700"/>
          </a:xfrm>
          <a:prstGeom prst="rect">
            <a:avLst/>
          </a:prstGeom>
        </p:spPr>
      </p:pic>
      <p:graphicFrame>
        <p:nvGraphicFramePr>
          <p:cNvPr id="10" name="Chart 9"/>
          <p:cNvGraphicFramePr>
            <a:graphicFrameLocks/>
          </p:cNvGraphicFramePr>
          <p:nvPr>
            <p:extLst>
              <p:ext uri="{D42A27DB-BD31-4B8C-83A1-F6EECF244321}">
                <p14:modId xmlns:p14="http://schemas.microsoft.com/office/powerpoint/2010/main" val="3306251789"/>
              </p:ext>
            </p:extLst>
          </p:nvPr>
        </p:nvGraphicFramePr>
        <p:xfrm>
          <a:off x="3924300" y="2205038"/>
          <a:ext cx="4343400" cy="244792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914400" y="1676400"/>
            <a:ext cx="7696200" cy="2308324"/>
          </a:xfrm>
          <a:prstGeom prst="rect">
            <a:avLst/>
          </a:prstGeom>
        </p:spPr>
        <p:txBody>
          <a:bodyPr wrap="square">
            <a:spAutoFit/>
          </a:bodyPr>
          <a:lstStyle/>
          <a:p>
            <a:r>
              <a:rPr lang="en-US" dirty="0"/>
              <a:t>The analysis of the salary distribution reveals distinct differences among categories, with "Glasses" receiving the highest allocation, followed by "Pear" and "</a:t>
            </a:r>
            <a:r>
              <a:rPr lang="en-US" dirty="0" err="1"/>
              <a:t>Cheerper</a:t>
            </a:r>
            <a:r>
              <a:rPr lang="en-US" dirty="0"/>
              <a:t>." Visualizations and descriptive statistics highlight the proportionate share of each category and provide insight into salary distribution patterns. Understanding these distributions helps in making informed decisions for budget adjustments and strategic planning. Overall, the data suggests targeted areas for further investigation or resource reallocation to enhance financial management.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834072" y="2413338"/>
            <a:ext cx="8309928" cy="1477328"/>
          </a:xfrm>
          <a:prstGeom prst="rect">
            <a:avLst/>
          </a:prstGeom>
        </p:spPr>
        <p:txBody>
          <a:bodyPr wrap="square">
            <a:spAutoFit/>
          </a:bodyPr>
          <a:lstStyle/>
          <a:p>
            <a:r>
              <a:rPr lang="en-US" dirty="0"/>
              <a:t>dataset shows total salaries for different categories: </a:t>
            </a:r>
            <a:r>
              <a:rPr lang="en-US" dirty="0" err="1"/>
              <a:t>Cheerper</a:t>
            </a:r>
            <a:r>
              <a:rPr lang="en-US" dirty="0"/>
              <a:t>, Glasses, and Pear, with respective sums of 108,730,581, 207,942,256.9, and 119,176,029.2. The grand total for all categories combined is 435,848,867. The task is to analyze these figures and understand the distribution of salaries across the categories. What insights can be drawn from the proportions and totals provided?</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69498" y="101773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F050B57B-77CA-84FA-9910-3F41C17BBB48}"/>
              </a:ext>
            </a:extLst>
          </p:cNvPr>
          <p:cNvSpPr txBox="1"/>
          <p:nvPr/>
        </p:nvSpPr>
        <p:spPr>
          <a:xfrm>
            <a:off x="1081088" y="1725483"/>
            <a:ext cx="7924800" cy="4524315"/>
          </a:xfrm>
          <a:prstGeom prst="rect">
            <a:avLst/>
          </a:prstGeom>
          <a:noFill/>
        </p:spPr>
        <p:txBody>
          <a:bodyPr wrap="square" rtlCol="0">
            <a:spAutoFit/>
          </a:bodyPr>
          <a:lstStyle/>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This project aims to analyze and interpret salary distribution data across three categories: </a:t>
            </a:r>
            <a:r>
              <a:rPr lang="en-US" sz="2400" dirty="0" err="1">
                <a:solidFill>
                  <a:srgbClr val="0D0D0D"/>
                </a:solidFill>
                <a:latin typeface="Times New Roman" panose="02020603050405020304" pitchFamily="18" charset="0"/>
                <a:cs typeface="Times New Roman" panose="02020603050405020304" pitchFamily="18" charset="0"/>
              </a:rPr>
              <a:t>Cheerper</a:t>
            </a:r>
            <a:r>
              <a:rPr lang="en-US" sz="2400" dirty="0">
                <a:solidFill>
                  <a:srgbClr val="0D0D0D"/>
                </a:solidFill>
                <a:latin typeface="Times New Roman" panose="02020603050405020304" pitchFamily="18" charset="0"/>
                <a:cs typeface="Times New Roman" panose="02020603050405020304" pitchFamily="18" charset="0"/>
              </a:rPr>
              <a:t>, Glasses, and Pear. The dataset includes total salaries for each category and a grand total, which provides insight into how salaries are allocated. Key objectives </a:t>
            </a:r>
            <a:r>
              <a:rPr lang="en-US" sz="2400" dirty="0" err="1">
                <a:solidFill>
                  <a:srgbClr val="0D0D0D"/>
                </a:solidFill>
                <a:latin typeface="Times New Roman" panose="02020603050405020304" pitchFamily="18" charset="0"/>
                <a:cs typeface="Times New Roman" panose="02020603050405020304" pitchFamily="18" charset="0"/>
              </a:rPr>
              <a:t>include:Distribution</a:t>
            </a:r>
            <a:r>
              <a:rPr lang="en-US" sz="2400" dirty="0">
                <a:solidFill>
                  <a:srgbClr val="0D0D0D"/>
                </a:solidFill>
                <a:latin typeface="Times New Roman" panose="02020603050405020304" pitchFamily="18" charset="0"/>
                <a:cs typeface="Times New Roman" panose="02020603050405020304" pitchFamily="18" charset="0"/>
              </a:rPr>
              <a:t> Analysis: Assess the proportion of total salaries attributed to each </a:t>
            </a:r>
            <a:r>
              <a:rPr lang="en-US" sz="2400" dirty="0" err="1">
                <a:solidFill>
                  <a:srgbClr val="0D0D0D"/>
                </a:solidFill>
                <a:latin typeface="Times New Roman" panose="02020603050405020304" pitchFamily="18" charset="0"/>
                <a:cs typeface="Times New Roman" panose="02020603050405020304" pitchFamily="18" charset="0"/>
              </a:rPr>
              <a:t>category.Comparison</a:t>
            </a:r>
            <a:r>
              <a:rPr lang="en-US" sz="2400" dirty="0">
                <a:solidFill>
                  <a:srgbClr val="0D0D0D"/>
                </a:solidFill>
                <a:latin typeface="Times New Roman" panose="02020603050405020304" pitchFamily="18" charset="0"/>
                <a:cs typeface="Times New Roman" panose="02020603050405020304" pitchFamily="18" charset="0"/>
              </a:rPr>
              <a:t>: Evaluate how each category's salary sum compares to the grand total and to each </a:t>
            </a:r>
            <a:r>
              <a:rPr lang="en-US" sz="2400" dirty="0" err="1">
                <a:solidFill>
                  <a:srgbClr val="0D0D0D"/>
                </a:solidFill>
                <a:latin typeface="Times New Roman" panose="02020603050405020304" pitchFamily="18" charset="0"/>
                <a:cs typeface="Times New Roman" panose="02020603050405020304" pitchFamily="18" charset="0"/>
              </a:rPr>
              <a:t>other.Insights</a:t>
            </a:r>
            <a:r>
              <a:rPr lang="en-US" sz="2400" dirty="0">
                <a:solidFill>
                  <a:srgbClr val="0D0D0D"/>
                </a:solidFill>
                <a:latin typeface="Times New Roman" panose="02020603050405020304" pitchFamily="18" charset="0"/>
                <a:cs typeface="Times New Roman" panose="02020603050405020304" pitchFamily="18" charset="0"/>
              </a:rPr>
              <a:t> Generation: Identify trends, anomalies, or significant patterns in salary </a:t>
            </a:r>
            <a:r>
              <a:rPr lang="en-US" sz="2400" dirty="0" err="1">
                <a:solidFill>
                  <a:srgbClr val="0D0D0D"/>
                </a:solidFill>
                <a:latin typeface="Times New Roman" panose="02020603050405020304" pitchFamily="18" charset="0"/>
                <a:cs typeface="Times New Roman" panose="02020603050405020304" pitchFamily="18" charset="0"/>
              </a:rPr>
              <a:t>distribution.The</a:t>
            </a:r>
            <a:r>
              <a:rPr lang="en-US" sz="2400" dirty="0">
                <a:solidFill>
                  <a:srgbClr val="0D0D0D"/>
                </a:solidFill>
                <a:latin typeface="Times New Roman" panose="02020603050405020304" pitchFamily="18" charset="0"/>
                <a:cs typeface="Times New Roman" panose="02020603050405020304" pitchFamily="18" charset="0"/>
              </a:rPr>
              <a:t> goal is to provide a clear understanding of salary allocation, which can inform budgeting, resource allocation, and strategic planning.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371600" y="2438400"/>
            <a:ext cx="7781925" cy="1754326"/>
          </a:xfrm>
          <a:prstGeom prst="rect">
            <a:avLst/>
          </a:prstGeom>
        </p:spPr>
        <p:txBody>
          <a:bodyPr wrap="square">
            <a:spAutoFit/>
          </a:bodyPr>
          <a:lstStyle/>
          <a:p>
            <a:r>
              <a:rPr lang="en-US" dirty="0"/>
              <a:t>The end users of this analysis are likely organizational leaders and financial managers who need to understand salary distribution for budget planning and decision-making. Additionally, HR professionals may use the insights for compensation strategy and equity assessments. Analysts and stakeholders interested in financial transparency and efficiency might also benefit from the findings.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136339"/>
            <a:ext cx="6096000" cy="2585323"/>
          </a:xfrm>
          <a:prstGeom prst="rect">
            <a:avLst/>
          </a:prstGeom>
        </p:spPr>
        <p:txBody>
          <a:bodyPr>
            <a:spAutoFit/>
          </a:bodyPr>
          <a:lstStyle/>
          <a:p>
            <a:r>
              <a:rPr lang="en-US" dirty="0"/>
              <a:t>To analyze the salary distribution, we utilize tools such as Microsoft Excel or Google Sheets for data manipulation and visualization, including pivot tables and charts. Data analysis software like Tableau or Power BI can be employed for more advanced visualizations and interactive dashboards. Statistical tools such as R or Python (with libraries like Pandas and </a:t>
            </a:r>
            <a:r>
              <a:rPr lang="en-US" dirty="0" err="1"/>
              <a:t>Matplotlib</a:t>
            </a:r>
            <a:r>
              <a:rPr lang="en-US" dirty="0"/>
              <a:t>) are used for deeper statistical analysis and custom visualizations. Additionally, SQL may be used for querying and managing data from relational databases.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447800" y="1828800"/>
            <a:ext cx="7010400" cy="2585323"/>
          </a:xfrm>
          <a:prstGeom prst="rect">
            <a:avLst/>
          </a:prstGeom>
        </p:spPr>
        <p:txBody>
          <a:bodyPr wrap="square">
            <a:spAutoFit/>
          </a:bodyPr>
          <a:lstStyle/>
          <a:p>
            <a:r>
              <a:rPr lang="en-US" dirty="0"/>
              <a:t>In Excel, descriptive statistics can be summarized using functions such as AVERAGE, MEDIAN, and STDEV to understand the central tendency and dispersion of salary data. Pivot tables facilitate grouping and aggregating data, while charts like bar or pie graphs visually represent salary distributions. Subtotals in Excel allow for detailed breakdowns of data by category, highlighting specific figures within each group. Conditional formatting can help in identifying trends and anomalies. These tools collectively provide a comprehensive view of salary distribution and aid in further analysis.</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048000" y="1997839"/>
            <a:ext cx="6096000" cy="2862322"/>
          </a:xfrm>
          <a:prstGeom prst="rect">
            <a:avLst/>
          </a:prstGeom>
        </p:spPr>
        <p:txBody>
          <a:bodyPr>
            <a:spAutoFit/>
          </a:bodyPr>
          <a:lstStyle/>
          <a:p>
            <a:r>
              <a:rPr lang="en-US" dirty="0"/>
              <a:t>Data Input and Organization: Enter the salary data into an Excel spreadsheet, ensuring each category and sum is accurately </a:t>
            </a:r>
            <a:r>
              <a:rPr lang="en-US" dirty="0" err="1"/>
              <a:t>listed.Descriptive</a:t>
            </a:r>
            <a:r>
              <a:rPr lang="en-US" dirty="0"/>
              <a:t> Analysis: Use functions like AVERAGE, MEDIAN, and STDEV to calculate key statistical measures and create pivot tables for summarizing </a:t>
            </a:r>
            <a:r>
              <a:rPr lang="en-US" dirty="0" err="1"/>
              <a:t>data.Visualization</a:t>
            </a:r>
            <a:r>
              <a:rPr lang="en-US" dirty="0"/>
              <a:t>: Generate charts and graphs (e.g., bar, pie) to visually represent the salary distribution and category </a:t>
            </a:r>
            <a:r>
              <a:rPr lang="en-US" dirty="0" err="1"/>
              <a:t>comparisons.Review</a:t>
            </a:r>
            <a:r>
              <a:rPr lang="en-US" dirty="0"/>
              <a:t> and Interpret: Analyze the generated visuals and statistical outputs to draw insights and make informed decisions about salary distribution.</a:t>
            </a:r>
            <a:endParaRPr lang="en-IN" dirty="0"/>
          </a:p>
        </p:txBody>
      </p:sp>
    </p:spTree>
    <p:extLst>
      <p:ext uri="{BB962C8B-B14F-4D97-AF65-F5344CB8AC3E}">
        <p14:creationId xmlns:p14="http://schemas.microsoft.com/office/powerpoint/2010/main" val="101252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TotalTime>
  <Words>673</Words>
  <Application>Microsoft Office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18</cp:revision>
  <dcterms:created xsi:type="dcterms:W3CDTF">2024-03-29T15:07:22Z</dcterms:created>
  <dcterms:modified xsi:type="dcterms:W3CDTF">2024-08-31T10:42:02Z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