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13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99C7F4-F7EE-4A37-9289-E8C2B9D6C601}" type="doc">
      <dgm:prSet loTypeId="urn:microsoft.com/office/officeart/2005/8/layout/hChevron3" loCatId="process" qsTypeId="urn:microsoft.com/office/officeart/2005/8/quickstyle/simple1" qsCatId="simple" csTypeId="urn:microsoft.com/office/officeart/2005/8/colors/colorful2" csCatId="colorful" phldr="1"/>
      <dgm:spPr/>
      <dgm:t>
        <a:bodyPr/>
        <a:lstStyle/>
        <a:p>
          <a:endParaRPr lang="en-US"/>
        </a:p>
      </dgm:t>
    </dgm:pt>
    <dgm:pt modelId="{28B7E661-19FC-47AC-8B43-0B15CE0B9775}" type="pres">
      <dgm:prSet presAssocID="{4999C7F4-F7EE-4A37-9289-E8C2B9D6C601}" presName="Name0" presStyleCnt="0">
        <dgm:presLayoutVars>
          <dgm:dir/>
          <dgm:resizeHandles val="exact"/>
        </dgm:presLayoutVars>
      </dgm:prSet>
      <dgm:spPr/>
    </dgm:pt>
  </dgm:ptLst>
  <dgm:cxnLst>
    <dgm:cxn modelId="{3E9E9CB5-4E09-4854-B0E1-868AAE5E05ED}" type="presOf" srcId="{4999C7F4-F7EE-4A37-9289-E8C2B9D6C601}" destId="{28B7E661-19FC-47AC-8B43-0B15CE0B9775}" srcOrd="0" destOrd="0" presId="urn:microsoft.com/office/officeart/2005/8/layout/hChevron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D8E0B1-F2DF-4373-A71C-5840A43A3C41}"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26B5A6-FD5D-497F-B807-B1BEAAA67236}" type="slidenum">
              <a:rPr lang="en-US" smtClean="0"/>
              <a:t>‹#›</a:t>
            </a:fld>
            <a:endParaRPr lang="en-US"/>
          </a:p>
        </p:txBody>
      </p:sp>
    </p:spTree>
    <p:extLst>
      <p:ext uri="{BB962C8B-B14F-4D97-AF65-F5344CB8AC3E}">
        <p14:creationId xmlns:p14="http://schemas.microsoft.com/office/powerpoint/2010/main" val="1549367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381000"/>
            <a:ext cx="4572000" cy="2573338"/>
          </a:xfrm>
        </p:spPr>
      </p:sp>
      <p:sp>
        <p:nvSpPr>
          <p:cNvPr id="3" name="Notes Placeholder 2"/>
          <p:cNvSpPr>
            <a:spLocks noGrp="1"/>
          </p:cNvSpPr>
          <p:nvPr>
            <p:ph type="body" idx="1"/>
          </p:nvPr>
        </p:nvSpPr>
        <p:spPr/>
        <p:txBody>
          <a:bodyPr/>
          <a:lstStyle/>
          <a:p>
            <a:pPr marL="45720" marR="0" lvl="0" indent="-36576" algn="l" defTabSz="914400" rtl="0" eaLnBrk="1" fontAlgn="auto" latinLnBrk="0" hangingPunct="1">
              <a:lnSpc>
                <a:spcPct val="100000"/>
              </a:lnSpc>
              <a:spcBef>
                <a:spcPts val="600"/>
              </a:spcBef>
              <a:spcAft>
                <a:spcPts val="0"/>
              </a:spcAft>
              <a:buClrTx/>
              <a:buSzPct val="25000"/>
              <a:buFont typeface="Arial" panose="020B0604020202020204" pitchFamily="34" charset="0"/>
              <a:buChar char=" "/>
              <a:tabLst/>
              <a:defRPr/>
            </a:pPr>
            <a:r>
              <a:rPr lang="es-MX" dirty="0"/>
              <a:t>Team: </a:t>
            </a:r>
            <a:r>
              <a:rPr lang="de-DE" sz="1100" b="0" dirty="0">
                <a:solidFill>
                  <a:schemeClr val="tx1"/>
                </a:solidFill>
                <a:latin typeface="+mn-lt"/>
              </a:rPr>
              <a:t>Lokesh (Developer)</a:t>
            </a:r>
            <a:endParaRPr lang="de-DE" sz="1200" b="0" dirty="0">
              <a:solidFill>
                <a:schemeClr val="tx1"/>
              </a:solidFill>
              <a:latin typeface="+mn-lt"/>
            </a:endParaRPr>
          </a:p>
          <a:p>
            <a:r>
              <a:rPr lang="es-MX" dirty="0"/>
              <a:t> </a:t>
            </a:r>
            <a:endParaRPr lang="en-US" dirty="0"/>
          </a:p>
        </p:txBody>
      </p:sp>
      <p:sp>
        <p:nvSpPr>
          <p:cNvPr id="4" name="Slide Number Placeholder 3"/>
          <p:cNvSpPr>
            <a:spLocks noGrp="1"/>
          </p:cNvSpPr>
          <p:nvPr>
            <p:ph type="sldNum" sz="quarter" idx="5"/>
          </p:nvPr>
        </p:nvSpPr>
        <p:spPr/>
        <p:txBody>
          <a:bodyPr/>
          <a:lstStyle/>
          <a:p>
            <a:fld id="{5BFEAE42-E3FE-4405-B7FC-4425D05B92A0}" type="slidenum">
              <a:rPr lang="en-US" smtClean="0"/>
              <a:pPr/>
              <a:t>1</a:t>
            </a:fld>
            <a:endParaRPr lang="en-US"/>
          </a:p>
        </p:txBody>
      </p:sp>
    </p:spTree>
    <p:extLst>
      <p:ext uri="{BB962C8B-B14F-4D97-AF65-F5344CB8AC3E}">
        <p14:creationId xmlns:p14="http://schemas.microsoft.com/office/powerpoint/2010/main" val="28821043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3D86E-BEBE-F906-CDA8-2BB864B526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C20B94B-2418-87ED-4015-07A34564FE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E68865B-FD77-C9B6-073B-551C34AE51A1}"/>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74E46001-2ADC-D0D4-C601-9DF1C15593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101C46-8E9D-85CE-C33C-A626B3326507}"/>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112892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37FF3-9C93-7B11-52D6-B1B3565655A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CF06F2-96E6-B561-109B-92B855645C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C38363-8FC4-69AD-4B27-CB18C7E1C7BF}"/>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F24ED873-0278-A709-37F8-EEAD28BE3B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C9A5C-76FF-5E88-C3F0-A9732962A8F7}"/>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11206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082FCC-490E-EC03-78CC-3E4C35AC633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A21E0A-D844-121E-830B-0A9F42F3C9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B522C-79EF-A9AE-D08B-F0AA853D346C}"/>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122D8FFB-E1FA-1DAA-3AF1-90341778C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ACC68-D53B-5B3C-BBAD-92151636F8AF}"/>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1606325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786F-41A9-9C7D-A39B-7EC384AD81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1436-44D4-A573-7334-324CDC7ACD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75DA5B-9FC8-225F-E401-2F85DE5A46E4}"/>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25EDE374-69F5-920A-C256-E30E33B08B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EE405-7FD4-D030-D13A-5E234E35C4A8}"/>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405171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41C7-5C4D-D187-8D72-1C3BF260C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EB7D9C-3937-309A-D7EE-101A1A3081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EFAB01-5271-201D-1931-020435EFF7CA}"/>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2AA5F20F-69DA-BDED-075B-3324855FBE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702717-E9A6-FF6C-13B5-4EA7D7CCA63A}"/>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577912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A2C42-59C0-A865-3A3E-69C01ACD4CA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6FFB23-D361-1CF1-D44F-15BC073B2D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9C997-8970-0CFD-BD49-9ECBD14CF9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89D2AB-731A-BDE5-EBE5-C62CA5E8A333}"/>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6" name="Footer Placeholder 5">
            <a:extLst>
              <a:ext uri="{FF2B5EF4-FFF2-40B4-BE49-F238E27FC236}">
                <a16:creationId xmlns:a16="http://schemas.microsoft.com/office/drawing/2014/main" id="{6B480CEF-E443-C7A6-4C76-F36850495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1F306A-8725-FA68-E334-07659A05C1E9}"/>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056690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7DA36-839F-5D68-8994-8F7A903079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AEB3A4-DB25-09DD-1AAD-ADCBA4B588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0C1E8-9A69-C00A-48E4-01C89034C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17DF11-C1A4-D8D4-8D96-D1AD0BD12A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9B8235-37FA-EFE0-5EB4-617F8461DE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043497-4F1B-10F0-49CD-AC5BBBF77678}"/>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8" name="Footer Placeholder 7">
            <a:extLst>
              <a:ext uri="{FF2B5EF4-FFF2-40B4-BE49-F238E27FC236}">
                <a16:creationId xmlns:a16="http://schemas.microsoft.com/office/drawing/2014/main" id="{8C77ECC8-78D1-F85B-E4C4-1A4AEA524B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FE2DA2F-524C-9E27-A6B5-94A5D2AAB338}"/>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3273608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0345B-6634-904D-8C07-9E5623039A2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2FCAF3-5558-ECC4-61FD-4D8448657424}"/>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4" name="Footer Placeholder 3">
            <a:extLst>
              <a:ext uri="{FF2B5EF4-FFF2-40B4-BE49-F238E27FC236}">
                <a16:creationId xmlns:a16="http://schemas.microsoft.com/office/drawing/2014/main" id="{974D911D-70EF-0982-59F6-C45B163E5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DA00B1-FCD8-C1ED-F20A-BAAE4D95F861}"/>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140452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14150F-ECFB-6B1C-1F50-CCDFB64A2206}"/>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3" name="Footer Placeholder 2">
            <a:extLst>
              <a:ext uri="{FF2B5EF4-FFF2-40B4-BE49-F238E27FC236}">
                <a16:creationId xmlns:a16="http://schemas.microsoft.com/office/drawing/2014/main" id="{EBFF54C1-E431-E286-66AD-92D324AE6B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B9FB35B-8E41-43AE-C258-84A3FA5A9F42}"/>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88576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7591B-4F63-607D-9426-1B164AB030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3A6946-BBA1-BB6A-7393-674C99C0DD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EE1024-FEDF-B5A5-CE1E-D34414E502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772D-73F0-FC31-645F-70127E3D12DA}"/>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6" name="Footer Placeholder 5">
            <a:extLst>
              <a:ext uri="{FF2B5EF4-FFF2-40B4-BE49-F238E27FC236}">
                <a16:creationId xmlns:a16="http://schemas.microsoft.com/office/drawing/2014/main" id="{14992436-386C-37F6-8CFB-1266B1433E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9150BC-5F44-0A6A-D151-69C1FDCEA32F}"/>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225396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706FB-64FB-3D92-C231-65E18E3C28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3C4F8D-1693-0A1D-32D8-0D7E969D53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8BFA4A-B6A3-563E-A250-A4ACA2A17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AD80D2-29F4-A303-CDFA-D36588693E4C}"/>
              </a:ext>
            </a:extLst>
          </p:cNvPr>
          <p:cNvSpPr>
            <a:spLocks noGrp="1"/>
          </p:cNvSpPr>
          <p:nvPr>
            <p:ph type="dt" sz="half" idx="10"/>
          </p:nvPr>
        </p:nvSpPr>
        <p:spPr/>
        <p:txBody>
          <a:bodyPr/>
          <a:lstStyle/>
          <a:p>
            <a:fld id="{97365DE2-5AEA-4D22-8DA0-1FD610270B80}" type="datetimeFigureOut">
              <a:rPr lang="en-US" smtClean="0"/>
              <a:t>9/24/2025</a:t>
            </a:fld>
            <a:endParaRPr lang="en-US"/>
          </a:p>
        </p:txBody>
      </p:sp>
      <p:sp>
        <p:nvSpPr>
          <p:cNvPr id="6" name="Footer Placeholder 5">
            <a:extLst>
              <a:ext uri="{FF2B5EF4-FFF2-40B4-BE49-F238E27FC236}">
                <a16:creationId xmlns:a16="http://schemas.microsoft.com/office/drawing/2014/main" id="{FCCAC874-8615-0156-89E4-496701AFF3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7CDD68-8FB0-CFE7-1BF9-0B86AB4A8133}"/>
              </a:ext>
            </a:extLst>
          </p:cNvPr>
          <p:cNvSpPr>
            <a:spLocks noGrp="1"/>
          </p:cNvSpPr>
          <p:nvPr>
            <p:ph type="sldNum" sz="quarter" idx="12"/>
          </p:nvPr>
        </p:nvSpPr>
        <p:spPr/>
        <p:txBody>
          <a:bodyPr/>
          <a:lstStyle/>
          <a:p>
            <a:fld id="{CF384199-E7E0-4038-80A8-799FAB787056}" type="slidenum">
              <a:rPr lang="en-US" smtClean="0"/>
              <a:t>‹#›</a:t>
            </a:fld>
            <a:endParaRPr lang="en-US"/>
          </a:p>
        </p:txBody>
      </p:sp>
    </p:spTree>
    <p:extLst>
      <p:ext uri="{BB962C8B-B14F-4D97-AF65-F5344CB8AC3E}">
        <p14:creationId xmlns:p14="http://schemas.microsoft.com/office/powerpoint/2010/main" val="2939096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74E8EA-3221-3645-2B34-AEA8F4E11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E48A97-B915-B8FC-4F26-888953E4A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0EF8D-2F66-4EC7-731F-48B05EF9B7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365DE2-5AEA-4D22-8DA0-1FD610270B80}" type="datetimeFigureOut">
              <a:rPr lang="en-US" smtClean="0"/>
              <a:t>9/24/2025</a:t>
            </a:fld>
            <a:endParaRPr lang="en-US"/>
          </a:p>
        </p:txBody>
      </p:sp>
      <p:sp>
        <p:nvSpPr>
          <p:cNvPr id="5" name="Footer Placeholder 4">
            <a:extLst>
              <a:ext uri="{FF2B5EF4-FFF2-40B4-BE49-F238E27FC236}">
                <a16:creationId xmlns:a16="http://schemas.microsoft.com/office/drawing/2014/main" id="{32F5CA02-6CA5-1B66-CA7A-397EFD3C25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47D7CA-C893-DE90-5D15-5289F3F3DE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F384199-E7E0-4038-80A8-799FAB787056}" type="slidenum">
              <a:rPr lang="en-US" smtClean="0"/>
              <a:t>‹#›</a:t>
            </a:fld>
            <a:endParaRPr lang="en-US"/>
          </a:p>
        </p:txBody>
      </p:sp>
    </p:spTree>
    <p:extLst>
      <p:ext uri="{BB962C8B-B14F-4D97-AF65-F5344CB8AC3E}">
        <p14:creationId xmlns:p14="http://schemas.microsoft.com/office/powerpoint/2010/main" val="1899915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image" Target="../media/image1.emf"/><Relationship Id="rId10" Type="http://schemas.microsoft.com/office/2007/relationships/diagramDrawing" Target="../diagrams/drawing1.xml"/><Relationship Id="rId4" Type="http://schemas.openxmlformats.org/officeDocument/2006/relationships/oleObject" Target="../embeddings/oleObject1.bin"/><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A8A7D34D-A4F7-7521-525D-2E578D33FAE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9" imgH="358" progId="TCLayout.ActiveDocument.1">
                  <p:embed/>
                </p:oleObj>
              </mc:Choice>
              <mc:Fallback>
                <p:oleObj name="think-cell Slide" r:id="rId4" imgW="359" imgH="358" progId="TCLayout.ActiveDocument.1">
                  <p:embed/>
                  <p:pic>
                    <p:nvPicPr>
                      <p:cNvPr id="10" name="think-cell data - do not delete" hidden="1">
                        <a:extLst>
                          <a:ext uri="{FF2B5EF4-FFF2-40B4-BE49-F238E27FC236}">
                            <a16:creationId xmlns:a16="http://schemas.microsoft.com/office/drawing/2014/main" id="{A8A7D34D-A4F7-7521-525D-2E578D33FAE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8CB8D131-8ABB-AA47-8983-EBCF3BBEDBC5}"/>
              </a:ext>
            </a:extLst>
          </p:cNvPr>
          <p:cNvSpPr>
            <a:spLocks noGrp="1"/>
          </p:cNvSpPr>
          <p:nvPr>
            <p:ph type="title"/>
          </p:nvPr>
        </p:nvSpPr>
        <p:spPr>
          <a:xfrm>
            <a:off x="192025" y="442259"/>
            <a:ext cx="9720072" cy="357427"/>
          </a:xfrm>
        </p:spPr>
        <p:txBody>
          <a:bodyPr vert="horz">
            <a:normAutofit fontScale="90000"/>
          </a:bodyPr>
          <a:lstStyle/>
          <a:p>
            <a:r>
              <a:rPr lang="en-US" dirty="0"/>
              <a:t>NRT Data Pipeline</a:t>
            </a:r>
          </a:p>
        </p:txBody>
      </p:sp>
      <p:graphicFrame>
        <p:nvGraphicFramePr>
          <p:cNvPr id="12" name="Group 101">
            <a:extLst>
              <a:ext uri="{FF2B5EF4-FFF2-40B4-BE49-F238E27FC236}">
                <a16:creationId xmlns:a16="http://schemas.microsoft.com/office/drawing/2014/main" id="{4500F8F5-2387-4C42-B490-5557855A1F5D}"/>
              </a:ext>
            </a:extLst>
          </p:cNvPr>
          <p:cNvGraphicFramePr>
            <a:graphicFrameLocks noGrp="1"/>
          </p:cNvGraphicFramePr>
          <p:nvPr/>
        </p:nvGraphicFramePr>
        <p:xfrm>
          <a:off x="7162481" y="1709747"/>
          <a:ext cx="4651566" cy="248229"/>
        </p:xfrm>
        <a:graphic>
          <a:graphicData uri="http://schemas.openxmlformats.org/drawingml/2006/table">
            <a:tbl>
              <a:tblPr/>
              <a:tblGrid>
                <a:gridCol w="4651566">
                  <a:extLst>
                    <a:ext uri="{9D8B030D-6E8A-4147-A177-3AD203B41FA5}">
                      <a16:colId xmlns:a16="http://schemas.microsoft.com/office/drawing/2014/main" val="20000"/>
                    </a:ext>
                  </a:extLst>
                </a:gridCol>
              </a:tblGrid>
              <a:tr h="248229">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marL="0" marR="0" lvl="0" indent="0" algn="ctr" defTabSz="914400" rtl="0" eaLnBrk="1" fontAlgn="base" latinLnBrk="0" hangingPunct="1">
                        <a:lnSpc>
                          <a:spcPct val="95000"/>
                        </a:lnSpc>
                        <a:spcBef>
                          <a:spcPct val="0"/>
                        </a:spcBef>
                        <a:spcAft>
                          <a:spcPct val="60000"/>
                        </a:spcAft>
                        <a:buClr>
                          <a:schemeClr val="tx1"/>
                        </a:buClr>
                        <a:buSzTx/>
                        <a:buFontTx/>
                        <a:buNone/>
                        <a:tabLst/>
                        <a:defRPr/>
                      </a:pPr>
                      <a:r>
                        <a:rPr lang="en-US" sz="1050" b="0" i="0" kern="0" dirty="0">
                          <a:solidFill>
                            <a:srgbClr val="FFFFFF"/>
                          </a:solidFill>
                          <a:latin typeface="+mn-lt"/>
                          <a:ea typeface="+mn-ea"/>
                          <a:cs typeface="+mn-cs"/>
                        </a:rPr>
                        <a:t>Milestones</a:t>
                      </a:r>
                    </a:p>
                  </a:txBody>
                  <a:tcPr marL="84404" marR="84404" marT="45701" marB="45701" anchor="ctr" horzOverflow="overflow">
                    <a:lnL w="6350" cap="flat" cmpd="sng" algn="ctr">
                      <a:solidFill>
                        <a:srgbClr val="425563"/>
                      </a:solidFill>
                      <a:prstDash val="solid"/>
                      <a:round/>
                      <a:headEnd type="none" w="med" len="med"/>
                      <a:tailEnd type="none" w="med" len="med"/>
                    </a:lnL>
                    <a:lnR w="6350" cap="flat" cmpd="sng" algn="ctr">
                      <a:solidFill>
                        <a:srgbClr val="425563"/>
                      </a:solidFill>
                      <a:prstDash val="solid"/>
                      <a:round/>
                      <a:headEnd type="none" w="med" len="med"/>
                      <a:tailEnd type="none" w="med" len="med"/>
                    </a:lnR>
                    <a:lnT w="6350" cap="flat" cmpd="sng" algn="ctr">
                      <a:solidFill>
                        <a:srgbClr val="425563"/>
                      </a:solidFill>
                      <a:prstDash val="solid"/>
                      <a:round/>
                      <a:headEnd type="none" w="med" len="med"/>
                      <a:tailEnd type="none" w="med" len="med"/>
                    </a:lnT>
                    <a:lnB w="12700" cap="flat" cmpd="sng" algn="ctr">
                      <a:solidFill>
                        <a:srgbClr val="E1DFCB"/>
                      </a:solidFill>
                      <a:prstDash val="solid"/>
                      <a:round/>
                      <a:headEnd type="none" w="med" len="med"/>
                      <a:tailEnd type="none" w="med" len="med"/>
                    </a:lnB>
                    <a:lnTlToBr>
                      <a:noFill/>
                    </a:lnTlToBr>
                    <a:lnBlToTr>
                      <a:noFill/>
                    </a:lnBlToTr>
                    <a:solidFill>
                      <a:srgbClr val="0D2A45"/>
                    </a:solidFill>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F8E64513-6126-4005-B04F-D099702D0F4F}"/>
              </a:ext>
            </a:extLst>
          </p:cNvPr>
          <p:cNvGraphicFramePr>
            <a:graphicFrameLocks noGrp="1"/>
          </p:cNvGraphicFramePr>
          <p:nvPr>
            <p:extLst>
              <p:ext uri="{D42A27DB-BD31-4B8C-83A1-F6EECF244321}">
                <p14:modId xmlns:p14="http://schemas.microsoft.com/office/powerpoint/2010/main" val="2037334470"/>
              </p:ext>
            </p:extLst>
          </p:nvPr>
        </p:nvGraphicFramePr>
        <p:xfrm>
          <a:off x="192024" y="1024128"/>
          <a:ext cx="6894577" cy="4784490"/>
        </p:xfrm>
        <a:graphic>
          <a:graphicData uri="http://schemas.openxmlformats.org/drawingml/2006/table">
            <a:tbl>
              <a:tblPr firstRow="1"/>
              <a:tblGrid>
                <a:gridCol w="3347878">
                  <a:extLst>
                    <a:ext uri="{9D8B030D-6E8A-4147-A177-3AD203B41FA5}">
                      <a16:colId xmlns:a16="http://schemas.microsoft.com/office/drawing/2014/main" val="20000"/>
                    </a:ext>
                  </a:extLst>
                </a:gridCol>
                <a:gridCol w="3546699">
                  <a:extLst>
                    <a:ext uri="{9D8B030D-6E8A-4147-A177-3AD203B41FA5}">
                      <a16:colId xmlns:a16="http://schemas.microsoft.com/office/drawing/2014/main" val="20001"/>
                    </a:ext>
                  </a:extLst>
                </a:gridCol>
              </a:tblGrid>
              <a:tr h="279130">
                <a:tc gridSpan="2">
                  <a:txBody>
                    <a:bodyPr/>
                    <a:lstStyle/>
                    <a:p>
                      <a:pPr marL="0" marR="0" lvl="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b="0" dirty="0">
                          <a:solidFill>
                            <a:schemeClr val="bg1"/>
                          </a:solidFill>
                          <a:latin typeface="+mn-lt"/>
                        </a:rPr>
                        <a:t>One-Line S</a:t>
                      </a:r>
                      <a:r>
                        <a:rPr lang="en-US" sz="1100" b="0" baseline="0" dirty="0">
                          <a:solidFill>
                            <a:schemeClr val="bg1"/>
                          </a:solidFill>
                          <a:latin typeface="+mn-lt"/>
                        </a:rPr>
                        <a:t>ummary for Executive Dashboard</a:t>
                      </a:r>
                      <a:endParaRPr lang="de-DE" sz="1100" b="0" dirty="0">
                        <a:solidFill>
                          <a:schemeClr val="bg1"/>
                        </a:solidFill>
                        <a:latin typeface="+mn-lt"/>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3099086301"/>
                  </a:ext>
                </a:extLst>
              </a:tr>
              <a:tr h="555075">
                <a:tc gridSpan="2">
                  <a:txBody>
                    <a:bodyPr/>
                    <a:lstStyle/>
                    <a:p>
                      <a:pPr marL="0" marR="0" lvl="0" indent="0" algn="ctr" defTabSz="914400"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dirty="0"/>
                        <a:t>Automated NRT pipeline for incremental data loads established with S3 events, Lambda validation, and Glue orchestration; progressing towards advanced validation, merging, and end-to-end testing.</a:t>
                      </a:r>
                      <a:endParaRPr lang="en-US" sz="1100" kern="1200" dirty="0">
                        <a:solidFill>
                          <a:schemeClr val="tx1"/>
                        </a:solidFill>
                        <a:latin typeface="+mn-lt"/>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1591023275"/>
                  </a:ext>
                </a:extLst>
              </a:tr>
              <a:tr h="279130">
                <a:tc gridSpan="2">
                  <a:txBody>
                    <a:bodyPr/>
                    <a:lstStyle/>
                    <a:p>
                      <a:pPr marL="0" marR="0" indent="0" algn="l"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GB" sz="1100" b="0" kern="1200" dirty="0">
                          <a:solidFill>
                            <a:schemeClr val="lt1"/>
                          </a:solidFill>
                          <a:latin typeface="+mn-lt"/>
                          <a:ea typeface="+mn-ea"/>
                          <a:cs typeface="Arial" panose="020B0604020202020204" pitchFamily="34" charset="0"/>
                        </a:rPr>
                        <a:t>Out of Scope</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1824832176"/>
                  </a:ext>
                </a:extLst>
              </a:tr>
              <a:tr h="279130">
                <a:tc gridSpan="2">
                  <a:txBody>
                    <a:bodyPr/>
                    <a:lstStyle/>
                    <a:p>
                      <a:pPr marL="0" marR="0" lvl="0" indent="0" algn="l" defTabSz="1018844" rtl="0" eaLnBrk="1" fontAlgn="t" latinLnBrk="0" hangingPunct="1">
                        <a:lnSpc>
                          <a:spcPct val="100000"/>
                        </a:lnSpc>
                        <a:spcBef>
                          <a:spcPts val="0"/>
                        </a:spcBef>
                        <a:spcAft>
                          <a:spcPts val="0"/>
                        </a:spcAft>
                        <a:buClrTx/>
                        <a:buSzTx/>
                        <a:buFont typeface="Wingdings" panose="05000000000000000000" pitchFamily="2" charset="2"/>
                        <a:buNone/>
                        <a:tabLst/>
                        <a:defRPr/>
                      </a:pPr>
                      <a:endParaRPr lang="en-US" sz="1100" kern="1200" dirty="0">
                        <a:solidFill>
                          <a:schemeClr val="tx1"/>
                        </a:solidFill>
                        <a:latin typeface="+mn-lt"/>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en-US"/>
                    </a:p>
                  </a:txBody>
                  <a:tcPr/>
                </a:tc>
                <a:extLst>
                  <a:ext uri="{0D108BD9-81ED-4DB2-BD59-A6C34878D82A}">
                    <a16:rowId xmlns:a16="http://schemas.microsoft.com/office/drawing/2014/main" val="4206753195"/>
                  </a:ext>
                </a:extLst>
              </a:tr>
              <a:tr h="279130">
                <a:tc gridSpan="2">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marL="0" marR="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GB" sz="1100" b="0" kern="1200" dirty="0">
                          <a:solidFill>
                            <a:schemeClr val="lt1"/>
                          </a:solidFill>
                          <a:latin typeface="+mn-lt"/>
                          <a:ea typeface="+mn-ea"/>
                          <a:cs typeface="Arial" panose="020B0604020202020204" pitchFamily="34" charset="0"/>
                        </a:rPr>
                        <a:t>Executive Summary</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hMerge="1">
                  <a:txBody>
                    <a:bodyPr/>
                    <a:lstStyle/>
                    <a:p>
                      <a:endParaRPr lang="en-US"/>
                    </a:p>
                  </a:txBody>
                  <a:tcPr/>
                </a:tc>
                <a:extLst>
                  <a:ext uri="{0D108BD9-81ED-4DB2-BD59-A6C34878D82A}">
                    <a16:rowId xmlns:a16="http://schemas.microsoft.com/office/drawing/2014/main" val="10000"/>
                  </a:ext>
                </a:extLst>
              </a:tr>
              <a:tr h="1224011">
                <a:tc gridSpan="2">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ctr" defTabSz="1018844" rtl="0" eaLnBrk="1" fontAlgn="t" latinLnBrk="0" hangingPunct="1">
                        <a:lnSpc>
                          <a:spcPct val="100000"/>
                        </a:lnSpc>
                        <a:spcBef>
                          <a:spcPts val="0"/>
                        </a:spcBef>
                        <a:spcAft>
                          <a:spcPts val="0"/>
                        </a:spcAft>
                        <a:buClrTx/>
                        <a:buSzTx/>
                        <a:buFont typeface="Wingdings" panose="05000000000000000000" pitchFamily="2" charset="2"/>
                        <a:buNone/>
                        <a:tabLst/>
                        <a:defRPr/>
                      </a:pPr>
                      <a:r>
                        <a:rPr lang="en-US" sz="1100" kern="1200" dirty="0">
                          <a:solidFill>
                            <a:schemeClr val="tx1"/>
                          </a:solidFill>
                          <a:latin typeface="+mn-lt"/>
                          <a:ea typeface="+mn-ea"/>
                          <a:cs typeface="+mn-cs"/>
                        </a:rPr>
                        <a:t>The Near Real-Time (NRT) Data Pipeline initiative is progressing according to plan, focusing on building a scalable, event-driven architecture to support incremental data ingestion and processing. Leveraging AWS S3 event notifications, Lambda, and Glue, the pipeline automates the validation, transformation, and loading of incoming data files with robust audit, traceability, and exception handling.</a:t>
                      </a:r>
                      <a:endParaRPr lang="en-US" sz="1100" kern="1200" noProof="0" dirty="0">
                        <a:solidFill>
                          <a:schemeClr val="tx1"/>
                        </a:solidFill>
                        <a:latin typeface="+mn-lt"/>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0001"/>
                  </a:ext>
                </a:extLst>
              </a:tr>
              <a:tr h="27913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200" b="0" dirty="0">
                          <a:solidFill>
                            <a:schemeClr val="bg1"/>
                          </a:solidFill>
                          <a:latin typeface="+mn-lt"/>
                          <a:cs typeface="Arial" panose="020B0604020202020204" pitchFamily="34" charset="0"/>
                        </a:rPr>
                        <a:t>Key Accomplishments</a:t>
                      </a:r>
                      <a:r>
                        <a:rPr lang="en-US" sz="1200" b="0" baseline="0" dirty="0">
                          <a:solidFill>
                            <a:schemeClr val="bg1"/>
                          </a:solidFill>
                          <a:latin typeface="+mn-lt"/>
                          <a:cs typeface="Arial" panose="020B0604020202020204" pitchFamily="34" charset="0"/>
                        </a:rPr>
                        <a:t> from Last Update</a:t>
                      </a:r>
                      <a:endParaRPr lang="en-US" sz="1200" b="0" dirty="0">
                        <a:solidFill>
                          <a:schemeClr val="bg1"/>
                        </a:solidFill>
                        <a:latin typeface="+mn-lt"/>
                        <a:cs typeface="Arial" panose="020B0604020202020204" pitchFamily="34" charset="0"/>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algn="ctr"/>
                      <a:r>
                        <a:rPr lang="en-US" sz="1200" b="0" dirty="0">
                          <a:solidFill>
                            <a:schemeClr val="bg1"/>
                          </a:solidFill>
                          <a:latin typeface="+mn-lt"/>
                          <a:cs typeface="Arial" panose="020B0604020202020204" pitchFamily="34" charset="0"/>
                        </a:rPr>
                        <a:t>Key</a:t>
                      </a:r>
                      <a:r>
                        <a:rPr lang="en-US" sz="1200" b="0" baseline="0" dirty="0">
                          <a:solidFill>
                            <a:schemeClr val="bg1"/>
                          </a:solidFill>
                          <a:latin typeface="+mn-lt"/>
                          <a:cs typeface="Arial" panose="020B0604020202020204" pitchFamily="34" charset="0"/>
                        </a:rPr>
                        <a:t> </a:t>
                      </a:r>
                      <a:r>
                        <a:rPr lang="en-US" sz="1200" b="0" dirty="0">
                          <a:solidFill>
                            <a:schemeClr val="bg1"/>
                          </a:solidFill>
                          <a:latin typeface="+mn-lt"/>
                          <a:cs typeface="Arial" panose="020B0604020202020204" pitchFamily="34" charset="0"/>
                        </a:rPr>
                        <a:t>Upcoming Activities</a:t>
                      </a: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10002"/>
                  </a:ext>
                </a:extLst>
              </a:tr>
              <a:tr h="1609754">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050" kern="1200" noProof="0" dirty="0">
                        <a:solidFill>
                          <a:schemeClr val="tx1"/>
                        </a:solidFill>
                        <a:latin typeface="MetricHPE"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S3 event notification setup complete</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Lambda validation function developed and integrated</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Config table created in Postgres audit</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End-to-end trigger from S3 to Glue job validated</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050" kern="1200" noProof="0" dirty="0">
                        <a:solidFill>
                          <a:schemeClr val="tx1"/>
                        </a:solidFill>
                        <a:latin typeface="MetricHPE"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ü"/>
                        <a:tabLst/>
                        <a:defRPr/>
                      </a:pPr>
                      <a:endParaRPr lang="en-US" sz="1050" kern="1200" noProof="0" dirty="0">
                        <a:solidFill>
                          <a:schemeClr val="tx1"/>
                        </a:solidFill>
                        <a:latin typeface="MetricHPE" panose="020B0503030202060203" pitchFamily="34" charset="0"/>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noProof="0" dirty="0">
                        <a:solidFill>
                          <a:schemeClr val="tx1"/>
                        </a:solidFill>
                        <a:latin typeface="MetricHPE" panose="020B0503030202060203" pitchFamily="34" charset="0"/>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Develop config files for each source file</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Enhance Glue for file and data validation</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Implement Glue logic for merging into curated and published tables</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en-US" sz="1100" kern="1200" dirty="0">
                          <a:solidFill>
                            <a:schemeClr val="tx1"/>
                          </a:solidFill>
                          <a:latin typeface="+mn-lt"/>
                          <a:ea typeface="+mn-ea"/>
                          <a:cs typeface="+mn-cs"/>
                        </a:rPr>
                        <a:t>Conduct end-to-end pipeline testing</a:t>
                      </a:r>
                    </a:p>
                    <a:p>
                      <a:pPr marL="171450" marR="0" lvl="0" indent="-1714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lang="en-US" sz="1100" kern="1200" dirty="0">
                        <a:solidFill>
                          <a:schemeClr val="tx1"/>
                        </a:solidFill>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050" kern="1200" noProof="0" dirty="0">
                        <a:solidFill>
                          <a:schemeClr val="tx1"/>
                        </a:solidFill>
                        <a:latin typeface="MetricHPE" panose="020B0503030202060203" pitchFamily="34" charset="0"/>
                        <a:ea typeface="+mn-ea"/>
                        <a:cs typeface="+mn-cs"/>
                      </a:endParaRPr>
                    </a:p>
                  </a:txBody>
                  <a:tcPr marL="45720" marR="4572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15" name="Table 14">
            <a:extLst>
              <a:ext uri="{FF2B5EF4-FFF2-40B4-BE49-F238E27FC236}">
                <a16:creationId xmlns:a16="http://schemas.microsoft.com/office/drawing/2014/main" id="{8BD13B1A-068E-4B36-83C8-C097F0F0D75C}"/>
              </a:ext>
            </a:extLst>
          </p:cNvPr>
          <p:cNvGraphicFramePr>
            <a:graphicFrameLocks noGrp="1"/>
          </p:cNvGraphicFramePr>
          <p:nvPr>
            <p:extLst>
              <p:ext uri="{D42A27DB-BD31-4B8C-83A1-F6EECF244321}">
                <p14:modId xmlns:p14="http://schemas.microsoft.com/office/powerpoint/2010/main" val="2362080024"/>
              </p:ext>
            </p:extLst>
          </p:nvPr>
        </p:nvGraphicFramePr>
        <p:xfrm>
          <a:off x="7162479" y="1031793"/>
          <a:ext cx="4651568" cy="621502"/>
        </p:xfrm>
        <a:graphic>
          <a:graphicData uri="http://schemas.openxmlformats.org/drawingml/2006/table">
            <a:tbl>
              <a:tblPr firstRow="1" bandRow="1"/>
              <a:tblGrid>
                <a:gridCol w="3425921">
                  <a:extLst>
                    <a:ext uri="{9D8B030D-6E8A-4147-A177-3AD203B41FA5}">
                      <a16:colId xmlns:a16="http://schemas.microsoft.com/office/drawing/2014/main" val="2146611839"/>
                    </a:ext>
                  </a:extLst>
                </a:gridCol>
                <a:gridCol w="1225647">
                  <a:extLst>
                    <a:ext uri="{9D8B030D-6E8A-4147-A177-3AD203B41FA5}">
                      <a16:colId xmlns:a16="http://schemas.microsoft.com/office/drawing/2014/main" val="1502812361"/>
                    </a:ext>
                  </a:extLst>
                </a:gridCol>
              </a:tblGrid>
              <a:tr h="310751">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100" b="0" dirty="0">
                          <a:solidFill>
                            <a:schemeClr val="bg1"/>
                          </a:solidFill>
                          <a:latin typeface="+mn-lt"/>
                        </a:rPr>
                        <a:t>Team Members</a:t>
                      </a:r>
                      <a:endParaRPr lang="de-DE" sz="1100" b="0" dirty="0">
                        <a:solidFill>
                          <a:schemeClr val="bg1"/>
                        </a:solidFill>
                        <a:latin typeface="+mn-lt"/>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p>
                      <a:pPr marL="0" algn="ctr" defTabSz="914400" rtl="0" eaLnBrk="1" latinLnBrk="0" hangingPunct="1"/>
                      <a:r>
                        <a:rPr lang="en-US" sz="1100" b="0" kern="1200" dirty="0">
                          <a:solidFill>
                            <a:schemeClr val="bg1"/>
                          </a:solidFill>
                          <a:latin typeface="+mn-lt"/>
                          <a:ea typeface="+mn-ea"/>
                          <a:cs typeface="+mn-cs"/>
                        </a:rPr>
                        <a:t>Status</a:t>
                      </a:r>
                      <a:endParaRPr lang="de-DE" sz="1100" b="0" kern="1200" dirty="0">
                        <a:solidFill>
                          <a:schemeClr val="bg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678407292"/>
                  </a:ext>
                </a:extLst>
              </a:tr>
              <a:tr h="310751">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de-DE" sz="1050" b="0" dirty="0">
                          <a:solidFill>
                            <a:schemeClr val="tx1"/>
                          </a:solidFill>
                          <a:latin typeface="+mn-lt"/>
                        </a:rPr>
                        <a:t>Lokesh</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de-DE" sz="1100" b="0" kern="1200" dirty="0">
                        <a:solidFill>
                          <a:schemeClr val="tx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581645"/>
                  </a:ext>
                </a:extLst>
              </a:tr>
            </a:tbl>
          </a:graphicData>
        </a:graphic>
      </p:graphicFrame>
      <p:graphicFrame>
        <p:nvGraphicFramePr>
          <p:cNvPr id="17" name="Table 16">
            <a:extLst>
              <a:ext uri="{FF2B5EF4-FFF2-40B4-BE49-F238E27FC236}">
                <a16:creationId xmlns:a16="http://schemas.microsoft.com/office/drawing/2014/main" id="{3A29494F-D4BC-4DAD-BDD0-E1D271F54832}"/>
              </a:ext>
            </a:extLst>
          </p:cNvPr>
          <p:cNvGraphicFramePr>
            <a:graphicFrameLocks noGrp="1"/>
          </p:cNvGraphicFramePr>
          <p:nvPr>
            <p:extLst>
              <p:ext uri="{D42A27DB-BD31-4B8C-83A1-F6EECF244321}">
                <p14:modId xmlns:p14="http://schemas.microsoft.com/office/powerpoint/2010/main" val="4248460934"/>
              </p:ext>
            </p:extLst>
          </p:nvPr>
        </p:nvGraphicFramePr>
        <p:xfrm>
          <a:off x="192024" y="5697036"/>
          <a:ext cx="11622021" cy="518160"/>
        </p:xfrm>
        <a:graphic>
          <a:graphicData uri="http://schemas.openxmlformats.org/drawingml/2006/table">
            <a:tbl>
              <a:tblPr firstRow="1"/>
              <a:tblGrid>
                <a:gridCol w="3367499">
                  <a:extLst>
                    <a:ext uri="{9D8B030D-6E8A-4147-A177-3AD203B41FA5}">
                      <a16:colId xmlns:a16="http://schemas.microsoft.com/office/drawing/2014/main" val="20001"/>
                    </a:ext>
                  </a:extLst>
                </a:gridCol>
                <a:gridCol w="4548890">
                  <a:extLst>
                    <a:ext uri="{9D8B030D-6E8A-4147-A177-3AD203B41FA5}">
                      <a16:colId xmlns:a16="http://schemas.microsoft.com/office/drawing/2014/main" val="20002"/>
                    </a:ext>
                  </a:extLst>
                </a:gridCol>
                <a:gridCol w="2442568">
                  <a:extLst>
                    <a:ext uri="{9D8B030D-6E8A-4147-A177-3AD203B41FA5}">
                      <a16:colId xmlns:a16="http://schemas.microsoft.com/office/drawing/2014/main" val="20003"/>
                    </a:ext>
                  </a:extLst>
                </a:gridCol>
                <a:gridCol w="1263064">
                  <a:extLst>
                    <a:ext uri="{9D8B030D-6E8A-4147-A177-3AD203B41FA5}">
                      <a16:colId xmlns:a16="http://schemas.microsoft.com/office/drawing/2014/main" val="20004"/>
                    </a:ext>
                  </a:extLst>
                </a:gridCol>
              </a:tblGrid>
              <a:tr h="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Issue / Risk</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kern="1200" dirty="0">
                          <a:solidFill>
                            <a:schemeClr val="tx1"/>
                          </a:solidFill>
                          <a:latin typeface="+mn-lt"/>
                          <a:ea typeface="+mn-ea"/>
                          <a:cs typeface="+mn-cs"/>
                        </a:rPr>
                        <a:t>Action / Resolution</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Dependent Work Streams</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pPr algn="ctr"/>
                      <a:r>
                        <a:rPr lang="en-US" sz="1100" b="0" dirty="0">
                          <a:solidFill>
                            <a:schemeClr val="bg1"/>
                          </a:solidFill>
                          <a:latin typeface="+mn-lt"/>
                          <a:cs typeface="Arial" panose="020B0604020202020204" pitchFamily="34" charset="0"/>
                        </a:rPr>
                        <a:t>Owner</a:t>
                      </a:r>
                    </a:p>
                  </a:txBody>
                  <a:tcPr marL="0" marR="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10000"/>
                  </a:ext>
                </a:extLst>
              </a:tr>
              <a:tr h="120354">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800" b="0" i="0" u="none" strike="noStrike" kern="1200" cap="none" spc="0" normalizeH="0" baseline="0" noProof="0" dirty="0">
                        <a:ln>
                          <a:noFill/>
                        </a:ln>
                        <a:effectLst/>
                        <a:uLnTx/>
                        <a:uFillTx/>
                        <a:ea typeface="+mn-ea"/>
                        <a:cs typeface="+mn-cs"/>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kern="1200" noProof="0" dirty="0">
                        <a:solidFill>
                          <a:schemeClr val="tx1"/>
                        </a:solidFill>
                        <a:latin typeface="+mn-lt"/>
                        <a:ea typeface="+mn-ea"/>
                        <a:cs typeface="+mn-cs"/>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dirty="0">
                        <a:solidFill>
                          <a:schemeClr val="tx1"/>
                        </a:solidFill>
                        <a:latin typeface="+mn-lt"/>
                        <a:cs typeface="Arial" panose="020B0604020202020204" pitchFamily="34" charset="0"/>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en-US" sz="800" dirty="0">
                        <a:solidFill>
                          <a:schemeClr val="tx1"/>
                        </a:solidFill>
                        <a:latin typeface="+mn-lt"/>
                        <a:cs typeface="Arial" panose="020B0604020202020204" pitchFamily="34" charset="0"/>
                      </a:endParaRPr>
                    </a:p>
                  </a:txBody>
                  <a:tcPr marL="45720" marR="45720">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62443016"/>
                  </a:ext>
                </a:extLst>
              </a:tr>
            </a:tbl>
          </a:graphicData>
        </a:graphic>
      </p:graphicFrame>
      <p:graphicFrame>
        <p:nvGraphicFramePr>
          <p:cNvPr id="18" name="Table 17">
            <a:extLst>
              <a:ext uri="{FF2B5EF4-FFF2-40B4-BE49-F238E27FC236}">
                <a16:creationId xmlns:a16="http://schemas.microsoft.com/office/drawing/2014/main" id="{F8546908-4251-4DE9-B967-D179D7317D34}"/>
              </a:ext>
            </a:extLst>
          </p:cNvPr>
          <p:cNvGraphicFramePr>
            <a:graphicFrameLocks noGrp="1"/>
          </p:cNvGraphicFramePr>
          <p:nvPr>
            <p:extLst>
              <p:ext uri="{D42A27DB-BD31-4B8C-83A1-F6EECF244321}">
                <p14:modId xmlns:p14="http://schemas.microsoft.com/office/powerpoint/2010/main" val="4178849498"/>
              </p:ext>
            </p:extLst>
          </p:nvPr>
        </p:nvGraphicFramePr>
        <p:xfrm>
          <a:off x="7162480" y="1947180"/>
          <a:ext cx="4651567" cy="971550"/>
        </p:xfrm>
        <a:graphic>
          <a:graphicData uri="http://schemas.openxmlformats.org/drawingml/2006/table">
            <a:tbl>
              <a:tblPr firstRow="1" bandRow="1"/>
              <a:tblGrid>
                <a:gridCol w="3435091">
                  <a:extLst>
                    <a:ext uri="{9D8B030D-6E8A-4147-A177-3AD203B41FA5}">
                      <a16:colId xmlns:a16="http://schemas.microsoft.com/office/drawing/2014/main" val="1506451812"/>
                    </a:ext>
                  </a:extLst>
                </a:gridCol>
                <a:gridCol w="1216476">
                  <a:extLst>
                    <a:ext uri="{9D8B030D-6E8A-4147-A177-3AD203B41FA5}">
                      <a16:colId xmlns:a16="http://schemas.microsoft.com/office/drawing/2014/main" val="2135202776"/>
                    </a:ext>
                  </a:extLst>
                </a:gridCol>
              </a:tblGrid>
              <a:tr h="118215">
                <a:tc>
                  <a:txBody>
                    <a:bodyPr/>
                    <a:lstStyle/>
                    <a:p>
                      <a:pPr algn="l" fontAlgn="t"/>
                      <a:r>
                        <a:rPr lang="en-US" sz="1000" b="1" i="0" u="none" strike="noStrike" dirty="0">
                          <a:solidFill>
                            <a:srgbClr val="000000"/>
                          </a:solidFill>
                          <a:effectLst/>
                          <a:latin typeface="MetricHPE" panose="020B0503030202060203" pitchFamily="34" charset="0"/>
                        </a:rPr>
                        <a:t>Topics</a:t>
                      </a:r>
                    </a:p>
                  </a:txBody>
                  <a:tcPr marL="9525" marR="9525" marT="9525" marB="0">
                    <a:lnL>
                      <a:noFill/>
                    </a:lnL>
                    <a:lnR>
                      <a:noFill/>
                    </a:lnR>
                    <a:lnT>
                      <a:noFill/>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000000"/>
                          </a:solidFill>
                          <a:effectLst/>
                          <a:latin typeface="MetricHPE" panose="020B0503030202060203" pitchFamily="34" charset="0"/>
                        </a:rPr>
                        <a:t>Target Date</a:t>
                      </a:r>
                    </a:p>
                  </a:txBody>
                  <a:tcPr marL="9525" marR="9525" marT="9525" marB="0">
                    <a:lnL>
                      <a:noFill/>
                    </a:lnL>
                    <a:lnR>
                      <a:noFill/>
                    </a:lnR>
                    <a:lnT>
                      <a:noFill/>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611389742"/>
                  </a:ext>
                </a:extLst>
              </a:tr>
              <a:tr h="118215">
                <a:tc>
                  <a:txBody>
                    <a:bodyPr/>
                    <a:lstStyle/>
                    <a:p>
                      <a:pPr algn="l" fontAlgn="b"/>
                      <a:r>
                        <a:rPr lang="en-US" sz="1000" b="0" i="0" u="none" strike="noStrike" dirty="0">
                          <a:solidFill>
                            <a:srgbClr val="595959"/>
                          </a:solidFill>
                          <a:effectLst/>
                          <a:latin typeface="MetricHPE" panose="020B0503030202060203" pitchFamily="34" charset="0"/>
                        </a:rPr>
                        <a:t>S3 Event &amp; Lambda Setup</a:t>
                      </a: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000" b="0" i="0" u="none" strike="noStrike" dirty="0">
                          <a:solidFill>
                            <a:srgbClr val="595959"/>
                          </a:solidFill>
                          <a:effectLst/>
                          <a:latin typeface="MetricHPE" panose="020B0503030202060203" pitchFamily="34" charset="0"/>
                        </a:rPr>
                        <a:t>22</a:t>
                      </a:r>
                      <a:r>
                        <a:rPr lang="en-US" sz="1000" b="0" i="0" u="none" strike="noStrike" baseline="30000" dirty="0">
                          <a:solidFill>
                            <a:srgbClr val="595959"/>
                          </a:solidFill>
                          <a:effectLst/>
                          <a:latin typeface="MetricHPE" panose="020B0503030202060203" pitchFamily="34" charset="0"/>
                        </a:rPr>
                        <a:t>nd </a:t>
                      </a:r>
                      <a:r>
                        <a:rPr lang="en-US" sz="1000" b="0" i="0" u="none" strike="noStrike" dirty="0">
                          <a:solidFill>
                            <a:srgbClr val="595959"/>
                          </a:solidFill>
                          <a:effectLst/>
                          <a:latin typeface="MetricHPE" panose="020B0503030202060203" pitchFamily="34" charset="0"/>
                        </a:rPr>
                        <a:t>Sep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953438546"/>
                  </a:ext>
                </a:extLst>
              </a:tr>
              <a:tr h="12011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kern="1200" dirty="0">
                          <a:solidFill>
                            <a:srgbClr val="595959"/>
                          </a:solidFill>
                          <a:effectLst/>
                          <a:latin typeface="MetricHPE" panose="020B0503030202060203" pitchFamily="34" charset="0"/>
                          <a:ea typeface="+mn-ea"/>
                          <a:cs typeface="+mn-cs"/>
                        </a:rPr>
                        <a:t>Glue Validation Logic</a:t>
                      </a:r>
                      <a:endParaRPr lang="en-US" sz="1000" b="0" i="0" u="none" strike="noStrike" kern="1200" dirty="0">
                        <a:solidFill>
                          <a:srgbClr val="000000"/>
                        </a:solidFill>
                        <a:effectLst/>
                        <a:latin typeface="MetricHPE" panose="020B0503030202060203" pitchFamily="34" charset="0"/>
                        <a:ea typeface="+mn-ea"/>
                        <a:cs typeface="+mn-cs"/>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595959"/>
                          </a:solidFill>
                          <a:effectLst/>
                          <a:latin typeface="MetricHPE" panose="020B0503030202060203" pitchFamily="34" charset="0"/>
                        </a:rPr>
                        <a:t>25</a:t>
                      </a:r>
                      <a:r>
                        <a:rPr lang="en-US" sz="1000" b="0" i="0" u="none" strike="noStrike" baseline="30000" dirty="0">
                          <a:solidFill>
                            <a:srgbClr val="595959"/>
                          </a:solidFill>
                          <a:effectLst/>
                          <a:latin typeface="MetricHPE" panose="020B0503030202060203" pitchFamily="34" charset="0"/>
                        </a:rPr>
                        <a:t>th</a:t>
                      </a:r>
                      <a:r>
                        <a:rPr lang="en-US" sz="1000" b="0" i="0" u="none" strike="noStrike" dirty="0">
                          <a:solidFill>
                            <a:srgbClr val="595959"/>
                          </a:solidFill>
                          <a:effectLst/>
                          <a:latin typeface="MetricHPE" panose="020B0503030202060203" pitchFamily="34" charset="0"/>
                        </a:rPr>
                        <a:t> Sep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10006"/>
                  </a:ext>
                </a:extLst>
              </a:tr>
              <a:tr h="118215">
                <a:tc>
                  <a:txBody>
                    <a:bodyPr/>
                    <a:lstStyle/>
                    <a:p>
                      <a:pPr algn="l" fontAlgn="b"/>
                      <a:r>
                        <a:rPr lang="en-US" sz="1000" b="0" i="0" u="none" strike="noStrike" dirty="0">
                          <a:solidFill>
                            <a:srgbClr val="595959"/>
                          </a:solidFill>
                          <a:effectLst/>
                          <a:latin typeface="MetricHPE" panose="020B0503030202060203" pitchFamily="34" charset="0"/>
                        </a:rPr>
                        <a:t>End to End Testing</a:t>
                      </a: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r>
                        <a:rPr lang="en-US" sz="1000" b="0" i="0" u="none" strike="noStrike" dirty="0">
                          <a:solidFill>
                            <a:srgbClr val="595959"/>
                          </a:solidFill>
                          <a:effectLst/>
                          <a:latin typeface="MetricHPE" panose="020B0503030202060203" pitchFamily="34" charset="0"/>
                        </a:rPr>
                        <a:t>26</a:t>
                      </a:r>
                      <a:r>
                        <a:rPr lang="en-US" sz="1000" b="0" i="0" u="none" strike="noStrike" baseline="30000" dirty="0">
                          <a:solidFill>
                            <a:srgbClr val="595959"/>
                          </a:solidFill>
                          <a:effectLst/>
                          <a:latin typeface="MetricHPE" panose="020B0503030202060203" pitchFamily="34" charset="0"/>
                        </a:rPr>
                        <a:t>th</a:t>
                      </a:r>
                      <a:r>
                        <a:rPr lang="en-US" sz="1000" b="0" i="0" u="none" strike="noStrike" dirty="0">
                          <a:solidFill>
                            <a:srgbClr val="595959"/>
                          </a:solidFill>
                          <a:effectLst/>
                          <a:latin typeface="MetricHPE" panose="020B0503030202060203" pitchFamily="34" charset="0"/>
                        </a:rPr>
                        <a:t> Sep 2025</a:t>
                      </a: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42251263"/>
                  </a:ext>
                </a:extLst>
              </a:tr>
              <a:tr h="11821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0" i="0" u="none" strike="noStrike" dirty="0">
                        <a:solidFill>
                          <a:srgbClr val="595959"/>
                        </a:solidFill>
                        <a:effectLst/>
                        <a:latin typeface="MetricHPE" panose="020B0503030202060203" pitchFamily="34" charset="0"/>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algn="ctr" fontAlgn="t"/>
                      <a:endParaRPr lang="en-US" sz="1000" b="0" i="0" u="none" strike="noStrike" dirty="0">
                        <a:solidFill>
                          <a:srgbClr val="595959"/>
                        </a:solidFill>
                        <a:effectLst/>
                        <a:latin typeface="MetricHPE" panose="020B0503030202060203" pitchFamily="34" charset="0"/>
                      </a:endParaRP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2439666697"/>
                  </a:ext>
                </a:extLst>
              </a:tr>
              <a:tr h="11821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1000" b="1" i="0" u="none" strike="noStrike" kern="1200" dirty="0">
                        <a:solidFill>
                          <a:srgbClr val="000000"/>
                        </a:solidFill>
                        <a:effectLst/>
                        <a:latin typeface="MetricHPE" panose="020B0503030202060203" pitchFamily="34" charset="0"/>
                        <a:ea typeface="+mn-ea"/>
                        <a:cs typeface="+mn-cs"/>
                      </a:endParaRPr>
                    </a:p>
                  </a:txBody>
                  <a:tcPr marL="9525" marR="9525" marT="9525" marB="0" anchor="b">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US" sz="1000" b="0" i="0" u="none" strike="noStrike" dirty="0">
                        <a:solidFill>
                          <a:srgbClr val="595959"/>
                        </a:solidFill>
                        <a:effectLst/>
                        <a:latin typeface="MetricHPE" panose="020B0503030202060203" pitchFamily="34" charset="0"/>
                      </a:endParaRPr>
                    </a:p>
                  </a:txBody>
                  <a:tcPr marL="9525" marR="9525" marT="9525" marB="0">
                    <a:lnL>
                      <a:noFill/>
                    </a:lnL>
                    <a:lnR>
                      <a:noFill/>
                    </a:lnR>
                    <a:lnT w="6350" cap="flat" cmpd="sng" algn="ctr">
                      <a:solidFill>
                        <a:srgbClr val="E7E6E6"/>
                      </a:solidFill>
                      <a:prstDash val="solid"/>
                      <a:round/>
                      <a:headEnd type="none" w="med" len="med"/>
                      <a:tailEnd type="none" w="med" len="med"/>
                    </a:lnT>
                    <a:lnB w="6350" cap="flat" cmpd="sng" algn="ctr">
                      <a:solidFill>
                        <a:srgbClr val="E7E6E6"/>
                      </a:solidFill>
                      <a:prstDash val="solid"/>
                      <a:round/>
                      <a:headEnd type="none" w="med" len="med"/>
                      <a:tailEnd type="none" w="med" len="med"/>
                    </a:lnB>
                  </a:tcPr>
                </a:tc>
                <a:extLst>
                  <a:ext uri="{0D108BD9-81ED-4DB2-BD59-A6C34878D82A}">
                    <a16:rowId xmlns:a16="http://schemas.microsoft.com/office/drawing/2014/main" val="3118849162"/>
                  </a:ext>
                </a:extLst>
              </a:tr>
            </a:tbl>
          </a:graphicData>
        </a:graphic>
      </p:graphicFrame>
      <p:grpSp>
        <p:nvGrpSpPr>
          <p:cNvPr id="19" name="Group 18">
            <a:extLst>
              <a:ext uri="{FF2B5EF4-FFF2-40B4-BE49-F238E27FC236}">
                <a16:creationId xmlns:a16="http://schemas.microsoft.com/office/drawing/2014/main" id="{1DD43C9F-DBE9-4D02-8B4F-657FEC57CE9E}"/>
              </a:ext>
            </a:extLst>
          </p:cNvPr>
          <p:cNvGrpSpPr/>
          <p:nvPr/>
        </p:nvGrpSpPr>
        <p:grpSpPr>
          <a:xfrm>
            <a:off x="964986" y="6416065"/>
            <a:ext cx="5766067" cy="228717"/>
            <a:chOff x="2074906" y="6379690"/>
            <a:chExt cx="5766067" cy="228717"/>
          </a:xfrm>
        </p:grpSpPr>
        <p:grpSp>
          <p:nvGrpSpPr>
            <p:cNvPr id="20" name="Group 19">
              <a:extLst>
                <a:ext uri="{FF2B5EF4-FFF2-40B4-BE49-F238E27FC236}">
                  <a16:creationId xmlns:a16="http://schemas.microsoft.com/office/drawing/2014/main" id="{BEEA630D-04D2-4E1B-8085-6A0907EDAC38}"/>
                </a:ext>
              </a:extLst>
            </p:cNvPr>
            <p:cNvGrpSpPr/>
            <p:nvPr/>
          </p:nvGrpSpPr>
          <p:grpSpPr>
            <a:xfrm>
              <a:off x="3652992" y="6407820"/>
              <a:ext cx="772891" cy="182785"/>
              <a:chOff x="2141313" y="6312175"/>
              <a:chExt cx="773293" cy="182880"/>
            </a:xfrm>
          </p:grpSpPr>
          <p:sp>
            <p:nvSpPr>
              <p:cNvPr id="33" name="Oval 168">
                <a:extLst>
                  <a:ext uri="{FF2B5EF4-FFF2-40B4-BE49-F238E27FC236}">
                    <a16:creationId xmlns:a16="http://schemas.microsoft.com/office/drawing/2014/main" id="{323B7D1B-7C9C-4352-9FDB-874E87B6C723}"/>
                  </a:ext>
                </a:extLst>
              </p:cNvPr>
              <p:cNvSpPr>
                <a:spLocks noChangeArrowheads="1"/>
              </p:cNvSpPr>
              <p:nvPr/>
            </p:nvSpPr>
            <p:spPr bwMode="gray">
              <a:xfrm>
                <a:off x="2141313" y="6312175"/>
                <a:ext cx="182880" cy="182880"/>
              </a:xfrm>
              <a:prstGeom prst="ellipse">
                <a:avLst/>
              </a:prstGeom>
              <a:solidFill>
                <a:srgbClr val="C0000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34" name="Rectangle 169">
                <a:extLst>
                  <a:ext uri="{FF2B5EF4-FFF2-40B4-BE49-F238E27FC236}">
                    <a16:creationId xmlns:a16="http://schemas.microsoft.com/office/drawing/2014/main" id="{1C7539C2-F18B-48FC-8021-015E73750E4F}"/>
                  </a:ext>
                </a:extLst>
              </p:cNvPr>
              <p:cNvSpPr>
                <a:spLocks noChangeArrowheads="1"/>
              </p:cNvSpPr>
              <p:nvPr/>
            </p:nvSpPr>
            <p:spPr bwMode="gray">
              <a:xfrm>
                <a:off x="2320725" y="6358371"/>
                <a:ext cx="593881" cy="9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Off Track</a:t>
                </a:r>
              </a:p>
            </p:txBody>
          </p:sp>
        </p:grpSp>
        <p:grpSp>
          <p:nvGrpSpPr>
            <p:cNvPr id="21" name="Group 20">
              <a:extLst>
                <a:ext uri="{FF2B5EF4-FFF2-40B4-BE49-F238E27FC236}">
                  <a16:creationId xmlns:a16="http://schemas.microsoft.com/office/drawing/2014/main" id="{C5C76098-7068-460E-94C5-CE90940D9BE9}"/>
                </a:ext>
              </a:extLst>
            </p:cNvPr>
            <p:cNvGrpSpPr/>
            <p:nvPr/>
          </p:nvGrpSpPr>
          <p:grpSpPr>
            <a:xfrm>
              <a:off x="5474209" y="6407821"/>
              <a:ext cx="866313" cy="182785"/>
              <a:chOff x="3963486" y="6312175"/>
              <a:chExt cx="866765" cy="182880"/>
            </a:xfrm>
          </p:grpSpPr>
          <p:sp>
            <p:nvSpPr>
              <p:cNvPr id="31" name="Oval 168">
                <a:extLst>
                  <a:ext uri="{FF2B5EF4-FFF2-40B4-BE49-F238E27FC236}">
                    <a16:creationId xmlns:a16="http://schemas.microsoft.com/office/drawing/2014/main" id="{B44242A9-E26E-470E-8A25-98EC91B0D98F}"/>
                  </a:ext>
                </a:extLst>
              </p:cNvPr>
              <p:cNvSpPr>
                <a:spLocks noChangeArrowheads="1"/>
              </p:cNvSpPr>
              <p:nvPr/>
            </p:nvSpPr>
            <p:spPr bwMode="gray">
              <a:xfrm>
                <a:off x="3963486" y="6312175"/>
                <a:ext cx="186201" cy="182880"/>
              </a:xfrm>
              <a:prstGeom prst="ellipse">
                <a:avLst/>
              </a:prstGeom>
              <a:solidFill>
                <a:srgbClr val="0070C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32" name="Rectangle 169">
                <a:extLst>
                  <a:ext uri="{FF2B5EF4-FFF2-40B4-BE49-F238E27FC236}">
                    <a16:creationId xmlns:a16="http://schemas.microsoft.com/office/drawing/2014/main" id="{CC4A00C6-D547-4D71-A091-836F0BD6A688}"/>
                  </a:ext>
                </a:extLst>
              </p:cNvPr>
              <p:cNvSpPr>
                <a:spLocks noChangeArrowheads="1"/>
              </p:cNvSpPr>
              <p:nvPr/>
            </p:nvSpPr>
            <p:spPr bwMode="gray">
              <a:xfrm>
                <a:off x="4138747" y="6322144"/>
                <a:ext cx="691504" cy="16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Complete</a:t>
                </a:r>
              </a:p>
            </p:txBody>
          </p:sp>
        </p:grpSp>
        <p:sp>
          <p:nvSpPr>
            <p:cNvPr id="22" name="TextBox 28">
              <a:extLst>
                <a:ext uri="{FF2B5EF4-FFF2-40B4-BE49-F238E27FC236}">
                  <a16:creationId xmlns:a16="http://schemas.microsoft.com/office/drawing/2014/main" id="{87600764-B4E0-47BB-8753-7EFAADB50AC8}"/>
                </a:ext>
              </a:extLst>
            </p:cNvPr>
            <p:cNvSpPr txBox="1">
              <a:spLocks noChangeArrowheads="1"/>
            </p:cNvSpPr>
            <p:nvPr/>
          </p:nvSpPr>
          <p:spPr bwMode="auto">
            <a:xfrm>
              <a:off x="6358451" y="6379690"/>
              <a:ext cx="1482522" cy="2287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buClr>
                  <a:srgbClr val="000000"/>
                </a:buClr>
                <a:buSzTx/>
                <a:defRPr/>
              </a:pPr>
              <a:r>
                <a:rPr lang="en-US" sz="900" b="1" kern="0" dirty="0">
                  <a:solidFill>
                    <a:srgbClr val="000000"/>
                  </a:solidFill>
                  <a:latin typeface="+mn-lt"/>
                </a:rPr>
                <a:t>(S)</a:t>
              </a:r>
              <a:r>
                <a:rPr lang="en-US" sz="900" kern="0" dirty="0">
                  <a:solidFill>
                    <a:srgbClr val="000000"/>
                  </a:solidFill>
                  <a:latin typeface="+mn-lt"/>
                </a:rPr>
                <a:t> New scheduled date</a:t>
              </a:r>
            </a:p>
          </p:txBody>
        </p:sp>
        <p:sp>
          <p:nvSpPr>
            <p:cNvPr id="23" name="Rectangle 169">
              <a:extLst>
                <a:ext uri="{FF2B5EF4-FFF2-40B4-BE49-F238E27FC236}">
                  <a16:creationId xmlns:a16="http://schemas.microsoft.com/office/drawing/2014/main" id="{9488AED0-7ADB-459E-8B0A-6B85CA1DEF2D}"/>
                </a:ext>
              </a:extLst>
            </p:cNvPr>
            <p:cNvSpPr>
              <a:spLocks noChangeArrowheads="1"/>
            </p:cNvSpPr>
            <p:nvPr/>
          </p:nvSpPr>
          <p:spPr bwMode="gray">
            <a:xfrm>
              <a:off x="3107009" y="6417771"/>
              <a:ext cx="691143" cy="162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At Risk</a:t>
              </a:r>
            </a:p>
          </p:txBody>
        </p:sp>
        <p:grpSp>
          <p:nvGrpSpPr>
            <p:cNvPr id="24" name="Group 23">
              <a:extLst>
                <a:ext uri="{FF2B5EF4-FFF2-40B4-BE49-F238E27FC236}">
                  <a16:creationId xmlns:a16="http://schemas.microsoft.com/office/drawing/2014/main" id="{4E709C48-E912-4BF8-893C-A18C8C879B95}"/>
                </a:ext>
              </a:extLst>
            </p:cNvPr>
            <p:cNvGrpSpPr/>
            <p:nvPr/>
          </p:nvGrpSpPr>
          <p:grpSpPr>
            <a:xfrm>
              <a:off x="2074906" y="6407820"/>
              <a:ext cx="883303" cy="182785"/>
              <a:chOff x="2074906" y="6407820"/>
              <a:chExt cx="883303" cy="182785"/>
            </a:xfrm>
          </p:grpSpPr>
          <p:sp>
            <p:nvSpPr>
              <p:cNvPr id="29" name="Oval 168">
                <a:extLst>
                  <a:ext uri="{FF2B5EF4-FFF2-40B4-BE49-F238E27FC236}">
                    <a16:creationId xmlns:a16="http://schemas.microsoft.com/office/drawing/2014/main" id="{089AEB95-1292-488C-BAFC-18366E83B4FB}"/>
                  </a:ext>
                </a:extLst>
              </p:cNvPr>
              <p:cNvSpPr>
                <a:spLocks noChangeArrowheads="1"/>
              </p:cNvSpPr>
              <p:nvPr/>
            </p:nvSpPr>
            <p:spPr bwMode="gray">
              <a:xfrm>
                <a:off x="2074906" y="6407820"/>
                <a:ext cx="186104" cy="182785"/>
              </a:xfrm>
              <a:prstGeom prst="ellipse">
                <a:avLst/>
              </a:prstGeom>
              <a:solidFill>
                <a:srgbClr val="00B050"/>
              </a:solidFill>
              <a:ln w="6350">
                <a:solidFill>
                  <a:srgbClr val="00B388"/>
                </a:solidFill>
                <a:round/>
                <a:headEnd/>
                <a:tailEnd type="none" w="med" len="sm"/>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prstClr val="white"/>
                  </a:solidFill>
                  <a:latin typeface="+mn-lt"/>
                </a:endParaRPr>
              </a:p>
            </p:txBody>
          </p:sp>
          <p:sp>
            <p:nvSpPr>
              <p:cNvPr id="30" name="Rectangle 169">
                <a:extLst>
                  <a:ext uri="{FF2B5EF4-FFF2-40B4-BE49-F238E27FC236}">
                    <a16:creationId xmlns:a16="http://schemas.microsoft.com/office/drawing/2014/main" id="{639722F5-8A6D-408E-845E-BD51AE750BEE}"/>
                  </a:ext>
                </a:extLst>
              </p:cNvPr>
              <p:cNvSpPr>
                <a:spLocks noChangeArrowheads="1"/>
              </p:cNvSpPr>
              <p:nvPr/>
            </p:nvSpPr>
            <p:spPr bwMode="gray">
              <a:xfrm>
                <a:off x="2267066" y="6417771"/>
                <a:ext cx="691143" cy="162883"/>
              </a:xfrm>
              <a:prstGeom prst="rect">
                <a:avLst/>
              </a:prstGeom>
              <a:noFill/>
              <a:ln w="635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On Track</a:t>
                </a:r>
              </a:p>
            </p:txBody>
          </p:sp>
        </p:grpSp>
        <p:grpSp>
          <p:nvGrpSpPr>
            <p:cNvPr id="25" name="Group 24">
              <a:extLst>
                <a:ext uri="{FF2B5EF4-FFF2-40B4-BE49-F238E27FC236}">
                  <a16:creationId xmlns:a16="http://schemas.microsoft.com/office/drawing/2014/main" id="{627917AD-FF8A-49A6-9DE1-5CE3FA699248}"/>
                </a:ext>
              </a:extLst>
            </p:cNvPr>
            <p:cNvGrpSpPr/>
            <p:nvPr/>
          </p:nvGrpSpPr>
          <p:grpSpPr>
            <a:xfrm>
              <a:off x="4505330" y="6407821"/>
              <a:ext cx="883322" cy="182785"/>
              <a:chOff x="2994112" y="6312175"/>
              <a:chExt cx="883782" cy="182880"/>
            </a:xfrm>
          </p:grpSpPr>
          <p:sp>
            <p:nvSpPr>
              <p:cNvPr id="27" name="Oval 168">
                <a:extLst>
                  <a:ext uri="{FF2B5EF4-FFF2-40B4-BE49-F238E27FC236}">
                    <a16:creationId xmlns:a16="http://schemas.microsoft.com/office/drawing/2014/main" id="{402D1F46-A27E-4A3F-8206-5AAE67A5F5F7}"/>
                  </a:ext>
                </a:extLst>
              </p:cNvPr>
              <p:cNvSpPr>
                <a:spLocks noChangeArrowheads="1"/>
              </p:cNvSpPr>
              <p:nvPr/>
            </p:nvSpPr>
            <p:spPr bwMode="gray">
              <a:xfrm>
                <a:off x="2994112" y="6312175"/>
                <a:ext cx="186201" cy="182880"/>
              </a:xfrm>
              <a:prstGeom prst="ellipse">
                <a:avLst/>
              </a:prstGeom>
              <a:solidFill>
                <a:srgbClr val="FFFFFF">
                  <a:lumMod val="65000"/>
                </a:srgbClr>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28" name="Rectangle 169">
                <a:extLst>
                  <a:ext uri="{FF2B5EF4-FFF2-40B4-BE49-F238E27FC236}">
                    <a16:creationId xmlns:a16="http://schemas.microsoft.com/office/drawing/2014/main" id="{F40BB598-70B2-436D-8558-19DA30BB14E3}"/>
                  </a:ext>
                </a:extLst>
              </p:cNvPr>
              <p:cNvSpPr>
                <a:spLocks noChangeArrowheads="1"/>
              </p:cNvSpPr>
              <p:nvPr/>
            </p:nvSpPr>
            <p:spPr bwMode="gray">
              <a:xfrm>
                <a:off x="3186391" y="6322144"/>
                <a:ext cx="691503" cy="162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nSpc>
                    <a:spcPct val="100000"/>
                  </a:lnSpc>
                  <a:spcBef>
                    <a:spcPct val="50000"/>
                  </a:spcBef>
                  <a:buClrTx/>
                  <a:buSzTx/>
                  <a:defRPr/>
                </a:pPr>
                <a:r>
                  <a:rPr lang="en-US" sz="900" kern="0" dirty="0">
                    <a:solidFill>
                      <a:srgbClr val="000000"/>
                    </a:solidFill>
                    <a:latin typeface="+mn-lt"/>
                  </a:rPr>
                  <a:t>Not Started</a:t>
                </a:r>
              </a:p>
            </p:txBody>
          </p:sp>
        </p:grpSp>
        <p:sp>
          <p:nvSpPr>
            <p:cNvPr id="26" name="Oval 168">
              <a:extLst>
                <a:ext uri="{FF2B5EF4-FFF2-40B4-BE49-F238E27FC236}">
                  <a16:creationId xmlns:a16="http://schemas.microsoft.com/office/drawing/2014/main" id="{59A1EA47-D58A-46CF-90C5-EF2B5A6C3FCB}"/>
                </a:ext>
              </a:extLst>
            </p:cNvPr>
            <p:cNvSpPr>
              <a:spLocks noChangeArrowheads="1"/>
            </p:cNvSpPr>
            <p:nvPr/>
          </p:nvSpPr>
          <p:spPr bwMode="gray">
            <a:xfrm>
              <a:off x="2858737" y="6407820"/>
              <a:ext cx="186104" cy="182785"/>
            </a:xfrm>
            <a:prstGeom prst="ellipse">
              <a:avLst/>
            </a:prstGeom>
            <a:solidFill>
              <a:srgbClr val="FFC000"/>
            </a:solidFill>
            <a:ln>
              <a:solidFill>
                <a:schemeClr val="accent6">
                  <a:lumMod val="40000"/>
                  <a:lumOff val="60000"/>
                </a:schemeClr>
              </a:solidFill>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000000"/>
                </a:solidFill>
                <a:latin typeface="+mn-lt"/>
              </a:endParaRPr>
            </a:p>
          </p:txBody>
        </p:sp>
      </p:grpSp>
      <p:sp>
        <p:nvSpPr>
          <p:cNvPr id="35" name="TextBox 34">
            <a:extLst>
              <a:ext uri="{FF2B5EF4-FFF2-40B4-BE49-F238E27FC236}">
                <a16:creationId xmlns:a16="http://schemas.microsoft.com/office/drawing/2014/main" id="{7A2DC2F9-8382-44EF-AB93-096C0381C1C1}"/>
              </a:ext>
            </a:extLst>
          </p:cNvPr>
          <p:cNvSpPr txBox="1"/>
          <p:nvPr/>
        </p:nvSpPr>
        <p:spPr>
          <a:xfrm>
            <a:off x="10102660" y="512721"/>
            <a:ext cx="1476403" cy="248229"/>
          </a:xfrm>
          <a:prstGeom prst="rect">
            <a:avLst/>
          </a:prstGeom>
          <a:noFill/>
        </p:spPr>
        <p:txBody>
          <a:bodyPr wrap="none" lIns="0" tIns="0" rIns="0" bIns="0" rtlCol="0">
            <a:noAutofit/>
          </a:bodyPr>
          <a:lstStyle/>
          <a:p>
            <a:pPr algn="r">
              <a:lnSpc>
                <a:spcPct val="90000"/>
              </a:lnSpc>
            </a:pPr>
            <a:r>
              <a:rPr lang="en-US" sz="1100" dirty="0"/>
              <a:t>24/09/2025</a:t>
            </a:r>
          </a:p>
        </p:txBody>
      </p:sp>
      <p:graphicFrame>
        <p:nvGraphicFramePr>
          <p:cNvPr id="38" name="Table 37">
            <a:extLst>
              <a:ext uri="{FF2B5EF4-FFF2-40B4-BE49-F238E27FC236}">
                <a16:creationId xmlns:a16="http://schemas.microsoft.com/office/drawing/2014/main" id="{C732F2B1-8E6A-4FD9-87A6-E5B9CBD8F535}"/>
              </a:ext>
            </a:extLst>
          </p:cNvPr>
          <p:cNvGraphicFramePr>
            <a:graphicFrameLocks noGrp="1"/>
          </p:cNvGraphicFramePr>
          <p:nvPr>
            <p:extLst>
              <p:ext uri="{D42A27DB-BD31-4B8C-83A1-F6EECF244321}">
                <p14:modId xmlns:p14="http://schemas.microsoft.com/office/powerpoint/2010/main" val="522174200"/>
              </p:ext>
            </p:extLst>
          </p:nvPr>
        </p:nvGraphicFramePr>
        <p:xfrm>
          <a:off x="7162479" y="2905759"/>
          <a:ext cx="4651566" cy="2771556"/>
        </p:xfrm>
        <a:graphic>
          <a:graphicData uri="http://schemas.openxmlformats.org/drawingml/2006/table">
            <a:tbl>
              <a:tblPr firstRow="1" bandRow="1"/>
              <a:tblGrid>
                <a:gridCol w="3392310">
                  <a:extLst>
                    <a:ext uri="{9D8B030D-6E8A-4147-A177-3AD203B41FA5}">
                      <a16:colId xmlns:a16="http://schemas.microsoft.com/office/drawing/2014/main" val="2146611839"/>
                    </a:ext>
                  </a:extLst>
                </a:gridCol>
                <a:gridCol w="1259256">
                  <a:extLst>
                    <a:ext uri="{9D8B030D-6E8A-4147-A177-3AD203B41FA5}">
                      <a16:colId xmlns:a16="http://schemas.microsoft.com/office/drawing/2014/main" val="1502812361"/>
                    </a:ext>
                  </a:extLst>
                </a:gridCol>
              </a:tblGrid>
              <a:tr h="205357">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algn="ctr"/>
                      <a:r>
                        <a:rPr lang="en-US" sz="1000" b="0">
                          <a:solidFill>
                            <a:schemeClr val="bg1"/>
                          </a:solidFill>
                          <a:latin typeface="+mn-lt"/>
                        </a:rPr>
                        <a:t>Capabilities</a:t>
                      </a:r>
                      <a:endParaRPr lang="de-DE" sz="1000" b="0" dirty="0">
                        <a:solidFill>
                          <a:schemeClr val="bg1"/>
                        </a:solidFill>
                        <a:latin typeface="+mn-lt"/>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tc>
                  <a:txBody>
                    <a:bodyPr/>
                    <a:lstStyle/>
                    <a:p>
                      <a:pPr marL="0" algn="ctr" defTabSz="914400" rtl="0" eaLnBrk="1" latinLnBrk="0" hangingPunct="1"/>
                      <a:r>
                        <a:rPr lang="en-US" sz="1000" b="0" kern="1200">
                          <a:solidFill>
                            <a:schemeClr val="bg1"/>
                          </a:solidFill>
                          <a:latin typeface="+mn-lt"/>
                          <a:ea typeface="+mn-ea"/>
                          <a:cs typeface="+mn-cs"/>
                        </a:rPr>
                        <a:t>Status</a:t>
                      </a:r>
                      <a:endParaRPr lang="de-DE" sz="1000" b="0" kern="1200" dirty="0">
                        <a:solidFill>
                          <a:schemeClr val="bg1"/>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0D2A45"/>
                    </a:solidFill>
                  </a:tcPr>
                </a:tc>
                <a:extLst>
                  <a:ext uri="{0D108BD9-81ED-4DB2-BD59-A6C34878D82A}">
                    <a16:rowId xmlns:a16="http://schemas.microsoft.com/office/drawing/2014/main" val="678407292"/>
                  </a:ext>
                </a:extLst>
              </a:tr>
              <a:tr h="192522">
                <a:tc>
                  <a:txBody>
                    <a:bodyPr/>
                    <a:lstStyle>
                      <a:lvl1pPr marL="0" algn="l" defTabSz="914400" rtl="0" eaLnBrk="1" latinLnBrk="0" hangingPunct="1">
                        <a:defRPr sz="1800" kern="1200">
                          <a:solidFill>
                            <a:schemeClr val="tx1"/>
                          </a:solidFill>
                          <a:latin typeface="Arial" panose="020B0604020202020204"/>
                        </a:defRPr>
                      </a:lvl1pPr>
                      <a:lvl2pPr marL="457200" algn="l" defTabSz="914400" rtl="0" eaLnBrk="1" latinLnBrk="0" hangingPunct="1">
                        <a:defRPr sz="1800" kern="1200">
                          <a:solidFill>
                            <a:schemeClr val="tx1"/>
                          </a:solidFill>
                          <a:latin typeface="Arial" panose="020B0604020202020204"/>
                        </a:defRPr>
                      </a:lvl2pPr>
                      <a:lvl3pPr marL="914400" algn="l" defTabSz="914400" rtl="0" eaLnBrk="1" latinLnBrk="0" hangingPunct="1">
                        <a:defRPr sz="1800" kern="1200">
                          <a:solidFill>
                            <a:schemeClr val="tx1"/>
                          </a:solidFill>
                          <a:latin typeface="Arial" panose="020B0604020202020204"/>
                        </a:defRPr>
                      </a:lvl3pPr>
                      <a:lvl4pPr marL="1371600" algn="l" defTabSz="914400" rtl="0" eaLnBrk="1" latinLnBrk="0" hangingPunct="1">
                        <a:defRPr sz="1800" kern="1200">
                          <a:solidFill>
                            <a:schemeClr val="tx1"/>
                          </a:solidFill>
                          <a:latin typeface="Arial" panose="020B0604020202020204"/>
                        </a:defRPr>
                      </a:lvl4pPr>
                      <a:lvl5pPr marL="1828800" algn="l" defTabSz="914400" rtl="0" eaLnBrk="1" latinLnBrk="0" hangingPunct="1">
                        <a:defRPr sz="1800" kern="1200">
                          <a:solidFill>
                            <a:schemeClr val="tx1"/>
                          </a:solidFill>
                          <a:latin typeface="Arial" panose="020B0604020202020204"/>
                        </a:defRPr>
                      </a:lvl5pPr>
                      <a:lvl6pPr marL="2286000" algn="l" defTabSz="914400" rtl="0" eaLnBrk="1" latinLnBrk="0" hangingPunct="1">
                        <a:defRPr sz="1800" kern="1200">
                          <a:solidFill>
                            <a:schemeClr val="tx1"/>
                          </a:solidFill>
                          <a:latin typeface="Arial" panose="020B0604020202020204"/>
                        </a:defRPr>
                      </a:lvl6pPr>
                      <a:lvl7pPr marL="2743200" algn="l" defTabSz="914400" rtl="0" eaLnBrk="1" latinLnBrk="0" hangingPunct="1">
                        <a:defRPr sz="1800" kern="1200">
                          <a:solidFill>
                            <a:schemeClr val="tx1"/>
                          </a:solidFill>
                          <a:latin typeface="Arial" panose="020B0604020202020204"/>
                        </a:defRPr>
                      </a:lvl7pPr>
                      <a:lvl8pPr marL="3200400" algn="l" defTabSz="914400" rtl="0" eaLnBrk="1" latinLnBrk="0" hangingPunct="1">
                        <a:defRPr sz="1800" kern="1200">
                          <a:solidFill>
                            <a:schemeClr val="tx1"/>
                          </a:solidFill>
                          <a:latin typeface="Arial" panose="020B0604020202020204"/>
                        </a:defRPr>
                      </a:lvl8pPr>
                      <a:lvl9pPr marL="3657600" algn="l" defTabSz="914400" rtl="0" eaLnBrk="1" latinLnBrk="0" hangingPunct="1">
                        <a:defRPr sz="1800" kern="1200">
                          <a:solidFill>
                            <a:schemeClr val="tx1"/>
                          </a:solidFill>
                          <a:latin typeface="Arial" panose="020B0604020202020204"/>
                        </a:defRPr>
                      </a:lvl9pPr>
                    </a:lstStyle>
                    <a:p>
                      <a:pPr lvl="0" algn="l"/>
                      <a:r>
                        <a:rPr lang="en-US" sz="900" b="0" i="0" u="none" strike="noStrike" kern="1200">
                          <a:solidFill>
                            <a:srgbClr val="595959"/>
                          </a:solidFill>
                          <a:effectLst/>
                          <a:latin typeface="MetricHPE" panose="020B0503030202060203" pitchFamily="34" charset="0"/>
                          <a:ea typeface="+mn-ea"/>
                          <a:cs typeface="+mn-cs"/>
                        </a:rPr>
                        <a:t>Automated file trigger and validation initiation</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de-DE" sz="900" b="0" kern="1200" dirty="0">
                          <a:solidFill>
                            <a:srgbClr val="0070C0"/>
                          </a:solidFill>
                          <a:latin typeface="Wingdings" panose="05000000000000000000" pitchFamily="2" charset="2"/>
                          <a:ea typeface="+mn-ea"/>
                          <a:cs typeface="+mn-cs"/>
                        </a:rPr>
                        <a:t>ü</a:t>
                      </a: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7581645"/>
                  </a:ext>
                </a:extLst>
              </a:tr>
              <a:tr h="192522">
                <a:tc>
                  <a:txBody>
                    <a:bodyPr/>
                    <a:lstStyle/>
                    <a:p>
                      <a:pPr lvl="0" algn="l"/>
                      <a:r>
                        <a:rPr lang="en-US" sz="900" b="0" i="0" u="none" strike="noStrike" kern="1200" dirty="0">
                          <a:solidFill>
                            <a:srgbClr val="595959"/>
                          </a:solidFill>
                          <a:effectLst/>
                          <a:latin typeface="MetricHPE" panose="020B0503030202060203" pitchFamily="34" charset="0"/>
                          <a:ea typeface="+mn-ea"/>
                          <a:cs typeface="+mn-cs"/>
                        </a:rPr>
                        <a:t>File/data validation and transformation workflow</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a:t>
                      </a:r>
                      <a:endParaRPr lang="de-DE" sz="900" b="0" kern="1200" dirty="0">
                        <a:solidFill>
                          <a:srgbClr val="0070C0"/>
                        </a:solidFill>
                        <a:latin typeface="Wingdings" panose="05000000000000000000" pitchFamily="2" charset="2"/>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01819220"/>
                  </a:ext>
                </a:extLst>
              </a:tr>
              <a:tr h="192522">
                <a:tc>
                  <a:txBody>
                    <a:bodyPr/>
                    <a:lstStyle/>
                    <a:p>
                      <a:pPr lvl="0" algn="l"/>
                      <a:r>
                        <a:rPr lang="en-US" sz="900" b="0" i="0" u="none" strike="noStrike" kern="1200" dirty="0">
                          <a:solidFill>
                            <a:srgbClr val="595959"/>
                          </a:solidFill>
                          <a:effectLst/>
                          <a:latin typeface="MetricHPE" panose="020B0503030202060203" pitchFamily="34" charset="0"/>
                          <a:ea typeface="+mn-ea"/>
                          <a:cs typeface="+mn-cs"/>
                        </a:rPr>
                        <a:t>Full pipeline validation and quality assurance</a:t>
                      </a: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dirty="0">
                          <a:solidFill>
                            <a:schemeClr val="tx1"/>
                          </a:solidFill>
                          <a:effectLst/>
                          <a:latin typeface="+mn-lt"/>
                          <a:ea typeface="+mn-ea"/>
                          <a:cs typeface="+mn-cs"/>
                        </a:rPr>
                        <a:t>○</a:t>
                      </a:r>
                      <a:endParaRPr lang="de-DE" sz="900" b="0" kern="1200" dirty="0">
                        <a:solidFill>
                          <a:srgbClr val="0070C0"/>
                        </a:solidFill>
                        <a:latin typeface="Wingdings" panose="05000000000000000000" pitchFamily="2" charset="2"/>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93233700"/>
                  </a:ext>
                </a:extLst>
              </a:tr>
              <a:tr h="192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74518720"/>
                  </a:ext>
                </a:extLst>
              </a:tr>
              <a:tr h="192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03807541"/>
                  </a:ext>
                </a:extLst>
              </a:tr>
              <a:tr h="192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707363"/>
                  </a:ext>
                </a:extLst>
              </a:tr>
              <a:tr h="192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0345135"/>
                  </a:ext>
                </a:extLst>
              </a:tr>
              <a:tr h="1925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8736447"/>
                  </a:ext>
                </a:extLst>
              </a:tr>
              <a:tr h="232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7175738"/>
                  </a:ext>
                </a:extLst>
              </a:tr>
              <a:tr h="232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16154649"/>
                  </a:ext>
                </a:extLst>
              </a:tr>
              <a:tr h="2329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de-DE" sz="900" b="0" i="0" u="none" strike="noStrike" kern="1200" dirty="0">
                        <a:solidFill>
                          <a:srgbClr val="595959"/>
                        </a:solidFill>
                        <a:effectLst/>
                        <a:latin typeface="MetricHPE" panose="020B0503030202060203" pitchFamily="34" charset="0"/>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de-DE" sz="900" b="0" kern="1200" dirty="0">
                        <a:solidFill>
                          <a:srgbClr val="0070C0"/>
                        </a:solidFill>
                        <a:latin typeface="+mn-lt"/>
                        <a:ea typeface="+mn-ea"/>
                        <a:cs typeface="+mn-cs"/>
                      </a:endParaRPr>
                    </a:p>
                  </a:txBody>
                  <a:tcPr marL="0" marR="0">
                    <a:lnL w="3175" cap="flat" cmpd="sng" algn="ctr">
                      <a:solidFill>
                        <a:sysClr val="windowText" lastClr="000000"/>
                      </a:solidFill>
                      <a:prstDash val="solid"/>
                      <a:round/>
                      <a:headEnd type="none" w="med" len="med"/>
                      <a:tailEnd type="none" w="med" len="med"/>
                    </a:lnL>
                    <a:lnR w="3175" cap="flat" cmpd="sng" algn="ctr">
                      <a:solidFill>
                        <a:sysClr val="windowText" lastClr="000000"/>
                      </a:solidFill>
                      <a:prstDash val="solid"/>
                      <a:round/>
                      <a:headEnd type="none" w="med" len="med"/>
                      <a:tailEnd type="none" w="med" len="med"/>
                    </a:lnR>
                    <a:lnT w="3175" cap="flat" cmpd="sng" algn="ctr">
                      <a:solidFill>
                        <a:sysClr val="windowText" lastClr="000000"/>
                      </a:solidFill>
                      <a:prstDash val="solid"/>
                      <a:round/>
                      <a:headEnd type="none" w="med" len="med"/>
                      <a:tailEnd type="none" w="med" len="med"/>
                    </a:lnT>
                    <a:lnB w="3175"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4351465"/>
                  </a:ext>
                </a:extLst>
              </a:tr>
            </a:tbl>
          </a:graphicData>
        </a:graphic>
      </p:graphicFrame>
      <p:sp>
        <p:nvSpPr>
          <p:cNvPr id="6" name="Rectangle 5">
            <a:extLst>
              <a:ext uri="{FF2B5EF4-FFF2-40B4-BE49-F238E27FC236}">
                <a16:creationId xmlns:a16="http://schemas.microsoft.com/office/drawing/2014/main" id="{7DE039CE-A12C-FEF8-DCAF-04D9EC5BD8A5}"/>
              </a:ext>
            </a:extLst>
          </p:cNvPr>
          <p:cNvSpPr/>
          <p:nvPr/>
        </p:nvSpPr>
        <p:spPr>
          <a:xfrm>
            <a:off x="11814047" y="0"/>
            <a:ext cx="377953" cy="309093"/>
          </a:xfrm>
          <a:prstGeom prst="rect">
            <a:avLst/>
          </a:prstGeom>
          <a:solidFill>
            <a:srgbClr val="0070C0"/>
          </a:solidFill>
          <a:ln>
            <a:noFill/>
          </a:ln>
          <a:effectLst/>
        </p:spPr>
        <p:style>
          <a:lnRef idx="1">
            <a:schemeClr val="accent1"/>
          </a:lnRef>
          <a:fillRef idx="3">
            <a:schemeClr val="accent1"/>
          </a:fillRef>
          <a:effectRef idx="2">
            <a:schemeClr val="accent1"/>
          </a:effectRef>
          <a:fontRef idx="minor">
            <a:schemeClr val="lt1"/>
          </a:fontRef>
        </p:style>
        <p:txBody>
          <a:bodyPr lIns="72000" rIns="72000" rtlCol="0" anchor="ctr"/>
          <a:lstStyle/>
          <a:p>
            <a:pPr algn="ctr" defTabSz="608860"/>
            <a:endParaRPr lang="en-US" sz="2400" b="1" dirty="0">
              <a:solidFill>
                <a:srgbClr val="000000"/>
              </a:solidFill>
            </a:endParaRPr>
          </a:p>
        </p:txBody>
      </p:sp>
      <p:graphicFrame>
        <p:nvGraphicFramePr>
          <p:cNvPr id="9" name="Content Placeholder 4">
            <a:extLst>
              <a:ext uri="{FF2B5EF4-FFF2-40B4-BE49-F238E27FC236}">
                <a16:creationId xmlns:a16="http://schemas.microsoft.com/office/drawing/2014/main" id="{227B8DA3-7787-BD71-7B25-56B7E278EF76}"/>
              </a:ext>
            </a:extLst>
          </p:cNvPr>
          <p:cNvGraphicFramePr>
            <a:graphicFrameLocks/>
          </p:cNvGraphicFramePr>
          <p:nvPr>
            <p:extLst>
              <p:ext uri="{D42A27DB-BD31-4B8C-83A1-F6EECF244321}">
                <p14:modId xmlns:p14="http://schemas.microsoft.com/office/powerpoint/2010/main" val="1874820017"/>
              </p:ext>
            </p:extLst>
          </p:nvPr>
        </p:nvGraphicFramePr>
        <p:xfrm>
          <a:off x="7269770" y="6218650"/>
          <a:ext cx="3927986" cy="50285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3" name="Oval 168">
            <a:extLst>
              <a:ext uri="{FF2B5EF4-FFF2-40B4-BE49-F238E27FC236}">
                <a16:creationId xmlns:a16="http://schemas.microsoft.com/office/drawing/2014/main" id="{EC8ED244-1E40-CBA9-DD45-1F9C1AB8A18B}"/>
              </a:ext>
            </a:extLst>
          </p:cNvPr>
          <p:cNvSpPr>
            <a:spLocks noChangeArrowheads="1"/>
          </p:cNvSpPr>
          <p:nvPr/>
        </p:nvSpPr>
        <p:spPr bwMode="gray">
          <a:xfrm>
            <a:off x="11104704" y="1387403"/>
            <a:ext cx="186104" cy="182785"/>
          </a:xfrm>
          <a:prstGeom prst="ellipse">
            <a:avLst/>
          </a:prstGeom>
          <a:solidFill>
            <a:srgbClr val="00B050"/>
          </a:solidFill>
          <a:ln w="6350">
            <a:solidFill>
              <a:srgbClr val="00B388"/>
            </a:solidFill>
            <a:round/>
            <a:headEnd/>
            <a:tailEnd type="none" w="med" len="sm"/>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prstClr val="white"/>
              </a:solidFill>
              <a:latin typeface="+mn-lt"/>
            </a:endParaRPr>
          </a:p>
        </p:txBody>
      </p:sp>
      <p:sp>
        <p:nvSpPr>
          <p:cNvPr id="4" name="Oval 168">
            <a:extLst>
              <a:ext uri="{FF2B5EF4-FFF2-40B4-BE49-F238E27FC236}">
                <a16:creationId xmlns:a16="http://schemas.microsoft.com/office/drawing/2014/main" id="{BE19386A-57A2-A02F-B5D9-5AFEB2B65A5E}"/>
              </a:ext>
            </a:extLst>
          </p:cNvPr>
          <p:cNvSpPr>
            <a:spLocks noChangeArrowheads="1"/>
          </p:cNvSpPr>
          <p:nvPr/>
        </p:nvSpPr>
        <p:spPr bwMode="gray">
          <a:xfrm>
            <a:off x="9395210" y="2255567"/>
            <a:ext cx="186104" cy="182785"/>
          </a:xfrm>
          <a:prstGeom prst="ellipse">
            <a:avLst/>
          </a:prstGeom>
          <a:solidFill>
            <a:srgbClr val="00B050"/>
          </a:solidFill>
          <a:ln w="6350">
            <a:solidFill>
              <a:srgbClr val="00B388"/>
            </a:solidFill>
            <a:round/>
            <a:headEnd/>
            <a:tailEnd type="none" w="med" len="sm"/>
          </a:ln>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prstClr val="white"/>
              </a:solidFill>
              <a:latin typeface="+mn-lt"/>
            </a:endParaRPr>
          </a:p>
        </p:txBody>
      </p:sp>
      <p:sp>
        <p:nvSpPr>
          <p:cNvPr id="11" name="Oval 168">
            <a:extLst>
              <a:ext uri="{FF2B5EF4-FFF2-40B4-BE49-F238E27FC236}">
                <a16:creationId xmlns:a16="http://schemas.microsoft.com/office/drawing/2014/main" id="{31A63804-A7FE-D06B-9A7A-0C40B3325443}"/>
              </a:ext>
            </a:extLst>
          </p:cNvPr>
          <p:cNvSpPr>
            <a:spLocks noChangeArrowheads="1"/>
          </p:cNvSpPr>
          <p:nvPr/>
        </p:nvSpPr>
        <p:spPr bwMode="gray">
          <a:xfrm>
            <a:off x="9395210" y="2069076"/>
            <a:ext cx="186104" cy="182785"/>
          </a:xfrm>
          <a:prstGeom prst="ellipse">
            <a:avLst/>
          </a:prstGeom>
          <a:solidFill>
            <a:srgbClr val="0070C0"/>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
        <p:nvSpPr>
          <p:cNvPr id="13" name="Oval 168">
            <a:extLst>
              <a:ext uri="{FF2B5EF4-FFF2-40B4-BE49-F238E27FC236}">
                <a16:creationId xmlns:a16="http://schemas.microsoft.com/office/drawing/2014/main" id="{8B7A132A-8EBC-F381-0232-736CD6820A3E}"/>
              </a:ext>
            </a:extLst>
          </p:cNvPr>
          <p:cNvSpPr>
            <a:spLocks noChangeArrowheads="1"/>
          </p:cNvSpPr>
          <p:nvPr/>
        </p:nvSpPr>
        <p:spPr bwMode="gray">
          <a:xfrm>
            <a:off x="9395210" y="2429089"/>
            <a:ext cx="186104" cy="182785"/>
          </a:xfrm>
          <a:prstGeom prst="ellipse">
            <a:avLst/>
          </a:prstGeom>
          <a:solidFill>
            <a:srgbClr val="FFFFFF">
              <a:lumMod val="65000"/>
            </a:srgbClr>
          </a:solidFill>
          <a:ln>
            <a:noFill/>
          </a:ln>
          <a:extLst>
            <a:ext uri="{91240B29-F687-4F45-9708-019B960494DF}">
              <a14:hiddenLine xmlns:a14="http://schemas.microsoft.com/office/drawing/2010/main" w="6350">
                <a:solidFill>
                  <a:srgbClr val="000000"/>
                </a:solidFill>
                <a:round/>
                <a:headEnd/>
                <a:tailEnd type="none" w="med" len="sm"/>
              </a14:hiddenLine>
            </a:ext>
          </a:extLst>
        </p:spPr>
        <p:txBody>
          <a:bodyPr wrap="none" lIns="45696" rIns="45696" anchor="ctr"/>
          <a:lstStyle>
            <a:lvl1pPr>
              <a:lnSpc>
                <a:spcPct val="106000"/>
              </a:lnSpc>
              <a:spcBef>
                <a:spcPct val="80000"/>
              </a:spcBef>
              <a:buClr>
                <a:schemeClr val="tx1"/>
              </a:buClr>
              <a:buSzPct val="80000"/>
              <a:defRPr sz="1100">
                <a:solidFill>
                  <a:schemeClr val="tx1"/>
                </a:solidFill>
                <a:latin typeface="Arial" panose="020B0604020202020204" pitchFamily="34" charset="0"/>
              </a:defRPr>
            </a:lvl1pPr>
            <a:lvl2pPr marL="742950" indent="-285750">
              <a:lnSpc>
                <a:spcPct val="106000"/>
              </a:lnSpc>
              <a:spcBef>
                <a:spcPct val="80000"/>
              </a:spcBef>
              <a:buClr>
                <a:schemeClr val="tx1"/>
              </a:buClr>
              <a:buFont typeface="Wingdings 2" panose="05020102010507070707" pitchFamily="18" charset="2"/>
              <a:buChar char="¡"/>
              <a:defRPr sz="1100">
                <a:solidFill>
                  <a:schemeClr val="tx1"/>
                </a:solidFill>
                <a:latin typeface="Arial" panose="020B0604020202020204" pitchFamily="34" charset="0"/>
              </a:defRPr>
            </a:lvl2pPr>
            <a:lvl3pPr marL="1143000" indent="-228600">
              <a:lnSpc>
                <a:spcPct val="106000"/>
              </a:lnSpc>
              <a:spcBef>
                <a:spcPct val="40000"/>
              </a:spcBef>
              <a:buClr>
                <a:schemeClr val="tx1"/>
              </a:buClr>
              <a:buFont typeface="Arial" panose="020B0604020202020204" pitchFamily="34" charset="0"/>
              <a:buChar char="–"/>
              <a:defRPr sz="1000">
                <a:solidFill>
                  <a:schemeClr val="tx1"/>
                </a:solidFill>
                <a:latin typeface="Arial" panose="020B0604020202020204" pitchFamily="34" charset="0"/>
              </a:defRPr>
            </a:lvl3pPr>
            <a:lvl4pPr marL="1600200" indent="-228600">
              <a:lnSpc>
                <a:spcPct val="106000"/>
              </a:lnSpc>
              <a:spcBef>
                <a:spcPct val="20000"/>
              </a:spcBef>
              <a:buClr>
                <a:schemeClr val="tx1"/>
              </a:buClr>
              <a:buChar char="•"/>
              <a:defRPr sz="1000">
                <a:solidFill>
                  <a:schemeClr val="tx1"/>
                </a:solidFill>
                <a:latin typeface="Arial" panose="020B0604020202020204" pitchFamily="34" charset="0"/>
              </a:defRPr>
            </a:lvl4pPr>
            <a:lvl5pPr marL="2057400" indent="-228600">
              <a:spcBef>
                <a:spcPct val="20000"/>
              </a:spcBef>
              <a:buClr>
                <a:schemeClr val="tx1"/>
              </a:buClr>
              <a:buChar char="–"/>
              <a:defRPr sz="12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Char char="–"/>
              <a:defRPr sz="1200">
                <a:solidFill>
                  <a:schemeClr val="tx1"/>
                </a:solidFill>
                <a:latin typeface="Arial" panose="020B0604020202020204" pitchFamily="34" charset="0"/>
              </a:defRPr>
            </a:lvl9pPr>
          </a:lstStyle>
          <a:p>
            <a:pPr algn="ctr">
              <a:lnSpc>
                <a:spcPct val="100000"/>
              </a:lnSpc>
              <a:spcBef>
                <a:spcPct val="50000"/>
              </a:spcBef>
              <a:buClrTx/>
              <a:buSzTx/>
              <a:defRPr/>
            </a:pPr>
            <a:endParaRPr lang="en-US" sz="800" kern="0" dirty="0">
              <a:solidFill>
                <a:srgbClr val="FFFFFF"/>
              </a:solidFill>
              <a:latin typeface="+mn-lt"/>
            </a:endParaRPr>
          </a:p>
        </p:txBody>
      </p:sp>
    </p:spTree>
    <p:extLst>
      <p:ext uri="{BB962C8B-B14F-4D97-AF65-F5344CB8AC3E}">
        <p14:creationId xmlns:p14="http://schemas.microsoft.com/office/powerpoint/2010/main" val="623267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257</Words>
  <Application>Microsoft Office PowerPoint</Application>
  <PresentationFormat>Widescreen</PresentationFormat>
  <Paragraphs>52</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Aptos</vt:lpstr>
      <vt:lpstr>Aptos Display</vt:lpstr>
      <vt:lpstr>Arial</vt:lpstr>
      <vt:lpstr>Courier New</vt:lpstr>
      <vt:lpstr>MetricHPE</vt:lpstr>
      <vt:lpstr>Wingdings</vt:lpstr>
      <vt:lpstr>Office Theme</vt:lpstr>
      <vt:lpstr>think-cell Slide</vt:lpstr>
      <vt:lpstr>NRT Data Pipeline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Kumar, Abhay</dc:creator>
  <cp:lastModifiedBy>Reddy, Lokeswara</cp:lastModifiedBy>
  <cp:revision>4</cp:revision>
  <dcterms:created xsi:type="dcterms:W3CDTF">2025-09-22T10:19:12Z</dcterms:created>
  <dcterms:modified xsi:type="dcterms:W3CDTF">2025-09-24T06:07:49Z</dcterms:modified>
</cp:coreProperties>
</file>