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3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9C7F4-F7EE-4A37-9289-E8C2B9D6C601}"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28B7E661-19FC-47AC-8B43-0B15CE0B9775}" type="pres">
      <dgm:prSet presAssocID="{4999C7F4-F7EE-4A37-9289-E8C2B9D6C601}" presName="Name0" presStyleCnt="0">
        <dgm:presLayoutVars>
          <dgm:dir/>
          <dgm:resizeHandles val="exact"/>
        </dgm:presLayoutVars>
      </dgm:prSet>
      <dgm:spPr/>
    </dgm:pt>
  </dgm:ptLst>
  <dgm:cxnLst>
    <dgm:cxn modelId="{3E9E9CB5-4E09-4854-B0E1-868AAE5E05ED}" type="presOf" srcId="{4999C7F4-F7EE-4A37-9289-E8C2B9D6C601}" destId="{28B7E661-19FC-47AC-8B43-0B15CE0B9775}" srcOrd="0"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E0B1-F2DF-4373-A71C-5840A43A3C41}" type="datetimeFigureOut">
              <a:rPr lang="en-US" smtClean="0"/>
              <a:t>10/14/2025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6B5A6-FD5D-497F-B807-B1BEAAA67236}" type="slidenum">
              <a:rPr lang="en-US" smtClean="0"/>
              <a:t>‹#›</a:t>
            </a:fld>
            <a:endParaRPr lang="en-US"/>
          </a:p>
        </p:txBody>
      </p:sp>
    </p:spTree>
    <p:extLst>
      <p:ext uri="{BB962C8B-B14F-4D97-AF65-F5344CB8AC3E}">
        <p14:creationId xmlns:p14="http://schemas.microsoft.com/office/powerpoint/2010/main" val="154936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s-MX" dirty="0"/>
              <a:t>Team: </a:t>
            </a:r>
            <a:r>
              <a:rPr lang="de-DE" sz="1100" b="0" dirty="0">
                <a:solidFill>
                  <a:schemeClr val="tx1"/>
                </a:solidFill>
                <a:latin typeface="+mn-lt"/>
              </a:rPr>
              <a:t>Lokesh (Developer)</a:t>
            </a:r>
            <a:endParaRPr lang="de-DE" sz="1200" b="0" dirty="0">
              <a:solidFill>
                <a:schemeClr val="tx1"/>
              </a:solidFill>
              <a:latin typeface="+mn-lt"/>
            </a:endParaRPr>
          </a:p>
          <a:p>
            <a:r>
              <a:rPr lang="es-MX" dirty="0"/>
              <a:t> </a:t>
            </a:r>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88210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D86E-BEBE-F906-CDA8-2BB864B52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0B94B-2418-87ED-4015-07A34564F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68865B-FD77-C9B6-073B-551C34AE51A1}"/>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5" name="Footer Placeholder 4">
            <a:extLst>
              <a:ext uri="{FF2B5EF4-FFF2-40B4-BE49-F238E27FC236}">
                <a16:creationId xmlns:a16="http://schemas.microsoft.com/office/drawing/2014/main" id="{74E46001-2ADC-D0D4-C601-9DF1C155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01C46-8E9D-85CE-C33C-A626B3326507}"/>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11289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7FF3-9C93-7B11-52D6-B1B356565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F06F2-96E6-B561-109B-92B855645C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38363-8FC4-69AD-4B27-CB18C7E1C7BF}"/>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5" name="Footer Placeholder 4">
            <a:extLst>
              <a:ext uri="{FF2B5EF4-FFF2-40B4-BE49-F238E27FC236}">
                <a16:creationId xmlns:a16="http://schemas.microsoft.com/office/drawing/2014/main" id="{F24ED873-0278-A709-37F8-EEAD28BE3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C9A5C-76FF-5E88-C3F0-A9732962A8F7}"/>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11206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82FCC-490E-EC03-78CC-3E4C35AC63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21E0A-D844-121E-830B-0A9F42F3C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B522C-79EF-A9AE-D08B-F0AA853D346C}"/>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5" name="Footer Placeholder 4">
            <a:extLst>
              <a:ext uri="{FF2B5EF4-FFF2-40B4-BE49-F238E27FC236}">
                <a16:creationId xmlns:a16="http://schemas.microsoft.com/office/drawing/2014/main" id="{122D8FFB-E1FA-1DAA-3AF1-90341778C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ACC68-D53B-5B3C-BBAD-92151636F8AF}"/>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160632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786F-41A9-9C7D-A39B-7EC384AD8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1436-44D4-A573-7334-324CDC7AC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5DA5B-9FC8-225F-E401-2F85DE5A46E4}"/>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5" name="Footer Placeholder 4">
            <a:extLst>
              <a:ext uri="{FF2B5EF4-FFF2-40B4-BE49-F238E27FC236}">
                <a16:creationId xmlns:a16="http://schemas.microsoft.com/office/drawing/2014/main" id="{25EDE374-69F5-920A-C256-E30E33B08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EE405-7FD4-D030-D13A-5E234E35C4A8}"/>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40517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41C7-5C4D-D187-8D72-1C3BF260C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EB7D9C-3937-309A-D7EE-101A1A3081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FAB01-5271-201D-1931-020435EFF7CA}"/>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5" name="Footer Placeholder 4">
            <a:extLst>
              <a:ext uri="{FF2B5EF4-FFF2-40B4-BE49-F238E27FC236}">
                <a16:creationId xmlns:a16="http://schemas.microsoft.com/office/drawing/2014/main" id="{2AA5F20F-69DA-BDED-075B-3324855FB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02717-E9A6-FF6C-13B5-4EA7D7CCA63A}"/>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57791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2C42-59C0-A865-3A3E-69C01ACD4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FFB23-D361-1CF1-D44F-15BC073B2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9C997-8970-0CFD-BD49-9ECBD14CF9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89D2AB-731A-BDE5-EBE5-C62CA5E8A333}"/>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6" name="Footer Placeholder 5">
            <a:extLst>
              <a:ext uri="{FF2B5EF4-FFF2-40B4-BE49-F238E27FC236}">
                <a16:creationId xmlns:a16="http://schemas.microsoft.com/office/drawing/2014/main" id="{6B480CEF-E443-C7A6-4C76-F3685049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F306A-8725-FA68-E334-07659A05C1E9}"/>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05669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DA36-839F-5D68-8994-8F7A903079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EB3A4-DB25-09DD-1AAD-ADCBA4B58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0C1E8-9A69-C00A-48E4-01C89034C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7DF11-C1A4-D8D4-8D96-D1AD0BD12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B8235-37FA-EFE0-5EB4-617F8461D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43497-4F1B-10F0-49CD-AC5BBBF77678}"/>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8" name="Footer Placeholder 7">
            <a:extLst>
              <a:ext uri="{FF2B5EF4-FFF2-40B4-BE49-F238E27FC236}">
                <a16:creationId xmlns:a16="http://schemas.microsoft.com/office/drawing/2014/main" id="{8C77ECC8-78D1-F85B-E4C4-1A4AEA524B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E2DA2F-524C-9E27-A6B5-94A5D2AAB338}"/>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27360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345B-6634-904D-8C07-9E5623039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FCAF3-5558-ECC4-61FD-4D8448657424}"/>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4" name="Footer Placeholder 3">
            <a:extLst>
              <a:ext uri="{FF2B5EF4-FFF2-40B4-BE49-F238E27FC236}">
                <a16:creationId xmlns:a16="http://schemas.microsoft.com/office/drawing/2014/main" id="{974D911D-70EF-0982-59F6-C45B163E5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DA00B1-FCD8-C1ED-F20A-BAAE4D95F861}"/>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140452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4150F-ECFB-6B1C-1F50-CCDFB64A2206}"/>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3" name="Footer Placeholder 2">
            <a:extLst>
              <a:ext uri="{FF2B5EF4-FFF2-40B4-BE49-F238E27FC236}">
                <a16:creationId xmlns:a16="http://schemas.microsoft.com/office/drawing/2014/main" id="{EBFF54C1-E431-E286-66AD-92D324AE6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FB35B-8E41-43AE-C258-84A3FA5A9F42}"/>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88576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591B-4F63-607D-9426-1B164AB03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A6946-BBA1-BB6A-7393-674C99C0D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EE1024-FEDF-B5A5-CE1E-D34414E50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9772D-73F0-FC31-645F-70127E3D12DA}"/>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6" name="Footer Placeholder 5">
            <a:extLst>
              <a:ext uri="{FF2B5EF4-FFF2-40B4-BE49-F238E27FC236}">
                <a16:creationId xmlns:a16="http://schemas.microsoft.com/office/drawing/2014/main" id="{14992436-386C-37F6-8CFB-1266B1433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150BC-5F44-0A6A-D151-69C1FDCEA32F}"/>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225396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06FB-64FB-3D92-C231-65E18E3C2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3C4F8D-1693-0A1D-32D8-0D7E969D5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BFA4A-B6A3-563E-A250-A4ACA2A17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D80D2-29F4-A303-CDFA-D36588693E4C}"/>
              </a:ext>
            </a:extLst>
          </p:cNvPr>
          <p:cNvSpPr>
            <a:spLocks noGrp="1"/>
          </p:cNvSpPr>
          <p:nvPr>
            <p:ph type="dt" sz="half" idx="10"/>
          </p:nvPr>
        </p:nvSpPr>
        <p:spPr/>
        <p:txBody>
          <a:bodyPr/>
          <a:lstStyle/>
          <a:p>
            <a:fld id="{97365DE2-5AEA-4D22-8DA0-1FD610270B80}" type="datetimeFigureOut">
              <a:rPr lang="en-US" smtClean="0"/>
              <a:t>10/14/2025</a:t>
            </a:fld>
            <a:endParaRPr lang="en-US"/>
          </a:p>
        </p:txBody>
      </p:sp>
      <p:sp>
        <p:nvSpPr>
          <p:cNvPr id="6" name="Footer Placeholder 5">
            <a:extLst>
              <a:ext uri="{FF2B5EF4-FFF2-40B4-BE49-F238E27FC236}">
                <a16:creationId xmlns:a16="http://schemas.microsoft.com/office/drawing/2014/main" id="{FCCAC874-8615-0156-89E4-496701AFF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CDD68-8FB0-CFE7-1BF9-0B86AB4A8133}"/>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293909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4E8EA-3221-3645-2B34-AEA8F4E11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E48A97-B915-B8FC-4F26-888953E4A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0EF8D-2F66-4EC7-731F-48B05EF9B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365DE2-5AEA-4D22-8DA0-1FD610270B80}" type="datetimeFigureOut">
              <a:rPr lang="en-US" smtClean="0"/>
              <a:t>10/14/2025</a:t>
            </a:fld>
            <a:endParaRPr lang="en-US"/>
          </a:p>
        </p:txBody>
      </p:sp>
      <p:sp>
        <p:nvSpPr>
          <p:cNvPr id="5" name="Footer Placeholder 4">
            <a:extLst>
              <a:ext uri="{FF2B5EF4-FFF2-40B4-BE49-F238E27FC236}">
                <a16:creationId xmlns:a16="http://schemas.microsoft.com/office/drawing/2014/main" id="{32F5CA02-6CA5-1B66-CA7A-397EFD3C2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47D7CA-C893-DE90-5D15-5289F3F3D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384199-E7E0-4038-80A8-799FAB787056}" type="slidenum">
              <a:rPr lang="en-US" smtClean="0"/>
              <a:t>‹#›</a:t>
            </a:fld>
            <a:endParaRPr lang="en-US"/>
          </a:p>
        </p:txBody>
      </p:sp>
    </p:spTree>
    <p:extLst>
      <p:ext uri="{BB962C8B-B14F-4D97-AF65-F5344CB8AC3E}">
        <p14:creationId xmlns:p14="http://schemas.microsoft.com/office/powerpoint/2010/main" val="189991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8A7D34D-A4F7-7521-525D-2E578D33FAE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8" progId="TCLayout.ActiveDocument.1">
                  <p:embed/>
                </p:oleObj>
              </mc:Choice>
              <mc:Fallback>
                <p:oleObj name="think-cell Slide" r:id="rId4" imgW="359" imgH="358" progId="TCLayout.ActiveDocument.1">
                  <p:embed/>
                  <p:pic>
                    <p:nvPicPr>
                      <p:cNvPr id="10" name="think-cell data - do not delete" hidden="1">
                        <a:extLst>
                          <a:ext uri="{FF2B5EF4-FFF2-40B4-BE49-F238E27FC236}">
                            <a16:creationId xmlns:a16="http://schemas.microsoft.com/office/drawing/2014/main" id="{A8A7D34D-A4F7-7521-525D-2E578D33FAE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CB8D131-8ABB-AA47-8983-EBCF3BBEDBC5}"/>
              </a:ext>
            </a:extLst>
          </p:cNvPr>
          <p:cNvSpPr>
            <a:spLocks noGrp="1"/>
          </p:cNvSpPr>
          <p:nvPr>
            <p:ph type="title"/>
          </p:nvPr>
        </p:nvSpPr>
        <p:spPr>
          <a:xfrm>
            <a:off x="192025" y="442259"/>
            <a:ext cx="9720072" cy="357427"/>
          </a:xfrm>
        </p:spPr>
        <p:txBody>
          <a:bodyPr vert="horz">
            <a:normAutofit fontScale="90000"/>
          </a:bodyPr>
          <a:lstStyle/>
          <a:p>
            <a:r>
              <a:rPr lang="en-US" dirty="0"/>
              <a:t>NRT Data Pipeline</a:t>
            </a:r>
          </a:p>
        </p:txBody>
      </p:sp>
      <p:graphicFrame>
        <p:nvGraphicFramePr>
          <p:cNvPr id="12" name="Group 101">
            <a:extLst>
              <a:ext uri="{FF2B5EF4-FFF2-40B4-BE49-F238E27FC236}">
                <a16:creationId xmlns:a16="http://schemas.microsoft.com/office/drawing/2014/main" id="{4500F8F5-2387-4C42-B490-5557855A1F5D}"/>
              </a:ext>
            </a:extLst>
          </p:cNvPr>
          <p:cNvGraphicFramePr>
            <a:graphicFrameLocks noGrp="1"/>
          </p:cNvGraphicFramePr>
          <p:nvPr>
            <p:extLst>
              <p:ext uri="{D42A27DB-BD31-4B8C-83A1-F6EECF244321}">
                <p14:modId xmlns:p14="http://schemas.microsoft.com/office/powerpoint/2010/main" val="2144912753"/>
              </p:ext>
            </p:extLst>
          </p:nvPr>
        </p:nvGraphicFramePr>
        <p:xfrm>
          <a:off x="7489371" y="1709747"/>
          <a:ext cx="4324676" cy="248229"/>
        </p:xfrm>
        <a:graphic>
          <a:graphicData uri="http://schemas.openxmlformats.org/drawingml/2006/table">
            <a:tbl>
              <a:tblPr/>
              <a:tblGrid>
                <a:gridCol w="4324676">
                  <a:extLst>
                    <a:ext uri="{9D8B030D-6E8A-4147-A177-3AD203B41FA5}">
                      <a16:colId xmlns:a16="http://schemas.microsoft.com/office/drawing/2014/main" val="20000"/>
                    </a:ext>
                  </a:extLst>
                </a:gridCol>
              </a:tblGrid>
              <a:tr h="248229">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base" latinLnBrk="0" hangingPunct="1">
                        <a:lnSpc>
                          <a:spcPct val="95000"/>
                        </a:lnSpc>
                        <a:spcBef>
                          <a:spcPct val="0"/>
                        </a:spcBef>
                        <a:spcAft>
                          <a:spcPct val="60000"/>
                        </a:spcAft>
                        <a:buClr>
                          <a:schemeClr val="tx1"/>
                        </a:buClr>
                        <a:buSzTx/>
                        <a:buFontTx/>
                        <a:buNone/>
                        <a:tabLst/>
                        <a:defRPr/>
                      </a:pPr>
                      <a:r>
                        <a:rPr lang="en-US" sz="1050" b="0" i="0" kern="0" dirty="0">
                          <a:solidFill>
                            <a:srgbClr val="FFFFFF"/>
                          </a:solidFill>
                          <a:latin typeface="+mn-lt"/>
                          <a:ea typeface="+mn-ea"/>
                          <a:cs typeface="+mn-cs"/>
                        </a:rPr>
                        <a:t>Milestones</a:t>
                      </a:r>
                    </a:p>
                  </a:txBody>
                  <a:tcPr marL="84404" marR="84404" marT="45701" marB="45701" anchor="ctr" horzOverflow="overflow">
                    <a:lnL w="6350" cap="flat" cmpd="sng" algn="ctr">
                      <a:solidFill>
                        <a:srgbClr val="425563"/>
                      </a:solidFill>
                      <a:prstDash val="solid"/>
                      <a:round/>
                      <a:headEnd type="none" w="med" len="med"/>
                      <a:tailEnd type="none" w="med" len="med"/>
                    </a:lnL>
                    <a:lnR w="6350" cap="flat" cmpd="sng" algn="ctr">
                      <a:solidFill>
                        <a:srgbClr val="425563"/>
                      </a:solidFill>
                      <a:prstDash val="solid"/>
                      <a:round/>
                      <a:headEnd type="none" w="med" len="med"/>
                      <a:tailEnd type="none" w="med" len="med"/>
                    </a:lnR>
                    <a:lnT w="6350" cap="flat" cmpd="sng" algn="ctr">
                      <a:solidFill>
                        <a:srgbClr val="425563"/>
                      </a:solidFill>
                      <a:prstDash val="solid"/>
                      <a:round/>
                      <a:headEnd type="none" w="med" len="med"/>
                      <a:tailEnd type="none" w="med" len="med"/>
                    </a:lnT>
                    <a:lnB w="12700" cap="flat" cmpd="sng" algn="ctr">
                      <a:solidFill>
                        <a:srgbClr val="E1DFCB"/>
                      </a:solidFill>
                      <a:prstDash val="solid"/>
                      <a:round/>
                      <a:headEnd type="none" w="med" len="med"/>
                      <a:tailEnd type="none" w="med" len="med"/>
                    </a:lnB>
                    <a:lnTlToBr>
                      <a:noFill/>
                    </a:lnTlToBr>
                    <a:lnBlToTr>
                      <a:noFill/>
                    </a:lnBlToTr>
                    <a:solidFill>
                      <a:srgbClr val="0D2A45"/>
                    </a:solidFill>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F8E64513-6126-4005-B04F-D099702D0F4F}"/>
              </a:ext>
            </a:extLst>
          </p:cNvPr>
          <p:cNvGraphicFramePr>
            <a:graphicFrameLocks noGrp="1"/>
          </p:cNvGraphicFramePr>
          <p:nvPr>
            <p:extLst>
              <p:ext uri="{D42A27DB-BD31-4B8C-83A1-F6EECF244321}">
                <p14:modId xmlns:p14="http://schemas.microsoft.com/office/powerpoint/2010/main" val="4090844947"/>
              </p:ext>
            </p:extLst>
          </p:nvPr>
        </p:nvGraphicFramePr>
        <p:xfrm>
          <a:off x="192024" y="1024128"/>
          <a:ext cx="7286462" cy="4844634"/>
        </p:xfrm>
        <a:graphic>
          <a:graphicData uri="http://schemas.openxmlformats.org/drawingml/2006/table">
            <a:tbl>
              <a:tblPr firstRow="1"/>
              <a:tblGrid>
                <a:gridCol w="5033119">
                  <a:extLst>
                    <a:ext uri="{9D8B030D-6E8A-4147-A177-3AD203B41FA5}">
                      <a16:colId xmlns:a16="http://schemas.microsoft.com/office/drawing/2014/main" val="20000"/>
                    </a:ext>
                  </a:extLst>
                </a:gridCol>
                <a:gridCol w="2253343">
                  <a:extLst>
                    <a:ext uri="{9D8B030D-6E8A-4147-A177-3AD203B41FA5}">
                      <a16:colId xmlns:a16="http://schemas.microsoft.com/office/drawing/2014/main" val="20001"/>
                    </a:ext>
                  </a:extLst>
                </a:gridCol>
              </a:tblGrid>
              <a:tr h="279130">
                <a:tc gridSpan="2">
                  <a:txBody>
                    <a:bodyPr/>
                    <a:lstStyle/>
                    <a:p>
                      <a:pPr marL="0" marR="0" lvl="0" indent="0" algn="ctr"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100" b="0" dirty="0">
                          <a:solidFill>
                            <a:schemeClr val="bg1"/>
                          </a:solidFill>
                          <a:latin typeface="+mn-lt"/>
                        </a:rPr>
                        <a:t>One-Line S</a:t>
                      </a:r>
                      <a:r>
                        <a:rPr lang="en-US" sz="1100" b="0" baseline="0" dirty="0">
                          <a:solidFill>
                            <a:schemeClr val="bg1"/>
                          </a:solidFill>
                          <a:latin typeface="+mn-lt"/>
                        </a:rPr>
                        <a:t>ummary for Executive Dashboard</a:t>
                      </a:r>
                      <a:endParaRPr lang="de-DE" sz="1100" b="0" dirty="0">
                        <a:solidFill>
                          <a:schemeClr val="bg1"/>
                        </a:solidFill>
                        <a:latin typeface="+mn-lt"/>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hMerge="1">
                  <a:txBody>
                    <a:bodyPr/>
                    <a:lstStyle/>
                    <a:p>
                      <a:endParaRPr lang="en-US"/>
                    </a:p>
                  </a:txBody>
                  <a:tcPr/>
                </a:tc>
                <a:extLst>
                  <a:ext uri="{0D108BD9-81ED-4DB2-BD59-A6C34878D82A}">
                    <a16:rowId xmlns:a16="http://schemas.microsoft.com/office/drawing/2014/main" val="3099086301"/>
                  </a:ext>
                </a:extLst>
              </a:tr>
              <a:tr h="363107">
                <a:tc gridSpan="2">
                  <a:txBody>
                    <a:bodyPr/>
                    <a:lstStyle/>
                    <a:p>
                      <a:pPr marL="0" marR="0" lvl="0" indent="0" algn="ctr"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100" kern="1200" dirty="0">
                          <a:solidFill>
                            <a:schemeClr val="tx1"/>
                          </a:solidFill>
                          <a:latin typeface="+mn-lt"/>
                          <a:ea typeface="+mn-ea"/>
                          <a:cs typeface="+mn-cs"/>
                        </a:rPr>
                        <a:t>Launched a fully automated, event-driven AWS data pipeline leveraging Spark-based Glue ETL, real-time file ingestion, hash-based change detection, and versioned incremental loads to Redshift.</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591023275"/>
                  </a:ext>
                </a:extLst>
              </a:tr>
              <a:tr h="279130">
                <a:tc gridSpan="2">
                  <a:txBody>
                    <a:bodyPr/>
                    <a:lstStyle/>
                    <a:p>
                      <a:pPr marL="0" marR="0" indent="0" algn="l"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GB" sz="1100" b="0" kern="1200" dirty="0">
                          <a:solidFill>
                            <a:schemeClr val="lt1"/>
                          </a:solidFill>
                          <a:latin typeface="+mn-lt"/>
                          <a:ea typeface="+mn-ea"/>
                          <a:cs typeface="Arial" panose="020B0604020202020204" pitchFamily="34" charset="0"/>
                        </a:rPr>
                        <a:t>Out of Scope</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hMerge="1">
                  <a:txBody>
                    <a:bodyPr/>
                    <a:lstStyle/>
                    <a:p>
                      <a:endParaRPr lang="en-US"/>
                    </a:p>
                  </a:txBody>
                  <a:tcPr/>
                </a:tc>
                <a:extLst>
                  <a:ext uri="{0D108BD9-81ED-4DB2-BD59-A6C34878D82A}">
                    <a16:rowId xmlns:a16="http://schemas.microsoft.com/office/drawing/2014/main" val="1824832176"/>
                  </a:ext>
                </a:extLst>
              </a:tr>
              <a:tr h="0">
                <a:tc gridSpan="2">
                  <a:txBody>
                    <a:bodyPr/>
                    <a:lstStyle/>
                    <a:p>
                      <a:pPr marL="0" marR="0" lvl="0" indent="0" algn="l" defTabSz="1018844" rtl="0" eaLnBrk="1" fontAlgn="t" latinLnBrk="0" hangingPunct="1">
                        <a:lnSpc>
                          <a:spcPct val="100000"/>
                        </a:lnSpc>
                        <a:spcBef>
                          <a:spcPts val="0"/>
                        </a:spcBef>
                        <a:spcAft>
                          <a:spcPts val="0"/>
                        </a:spcAft>
                        <a:buClrTx/>
                        <a:buSzTx/>
                        <a:buFont typeface="Wingdings" panose="05000000000000000000" pitchFamily="2" charset="2"/>
                        <a:buNone/>
                        <a:tabLst/>
                        <a:defRPr/>
                      </a:pPr>
                      <a:endParaRPr lang="en-US" sz="1100" kern="1200" dirty="0">
                        <a:solidFill>
                          <a:schemeClr val="tx1"/>
                        </a:solidFill>
                        <a:latin typeface="+mn-lt"/>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4206753195"/>
                  </a:ext>
                </a:extLst>
              </a:tr>
              <a:tr h="279130">
                <a:tc grid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indent="0" algn="ctr"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GB" sz="1100" b="0" kern="1200" dirty="0">
                          <a:solidFill>
                            <a:schemeClr val="lt1"/>
                          </a:solidFill>
                          <a:latin typeface="+mn-lt"/>
                          <a:ea typeface="+mn-ea"/>
                          <a:cs typeface="Arial" panose="020B0604020202020204" pitchFamily="34" charset="0"/>
                        </a:rPr>
                        <a:t>Executive Summary</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hMerge="1">
                  <a:txBody>
                    <a:bodyPr/>
                    <a:lstStyle/>
                    <a:p>
                      <a:endParaRPr lang="en-US"/>
                    </a:p>
                  </a:txBody>
                  <a:tcPr/>
                </a:tc>
                <a:extLst>
                  <a:ext uri="{0D108BD9-81ED-4DB2-BD59-A6C34878D82A}">
                    <a16:rowId xmlns:a16="http://schemas.microsoft.com/office/drawing/2014/main" val="10000"/>
                  </a:ext>
                </a:extLst>
              </a:tr>
              <a:tr h="1224011">
                <a:tc gridSpan="2">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100" kern="1200" dirty="0">
                          <a:solidFill>
                            <a:schemeClr val="tx1"/>
                          </a:solidFill>
                          <a:latin typeface="+mn-lt"/>
                          <a:ea typeface="+mn-ea"/>
                          <a:cs typeface="+mn-cs"/>
                        </a:rPr>
                        <a:t>We have re-architected the data pipeline to deliver real-time, reliable, and easily maintainable data loads to Redshift. The solution now leverages AWS S3 event triggers that instantly invoke a unified Glue job upon file arrival, replacing multiple legacy Lambdas. Key enhancements include hash code generation for precise change detection, robust versioning for historical tracking, and config-driven controls for load type and data quality checks. Custom columns are validated and applied before loading data from raw to curated, followed by insertion of fully enriched curated records into the intermediate zone for downstream SCD2 and snapshot processing. The platform operates with hourly (or more frequent) incremental loads, is built entirely on Spark-based Glue (no stored procedures), and ensures scalability and operational simplicity.</a:t>
                      </a:r>
                      <a:endParaRPr lang="en-US" sz="1100" kern="1200" noProof="0" dirty="0">
                        <a:solidFill>
                          <a:schemeClr val="tx1"/>
                        </a:solidFill>
                        <a:latin typeface="+mn-lt"/>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27913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200" b="0" dirty="0">
                          <a:solidFill>
                            <a:schemeClr val="bg1"/>
                          </a:solidFill>
                          <a:latin typeface="+mn-lt"/>
                          <a:cs typeface="Arial" panose="020B0604020202020204" pitchFamily="34" charset="0"/>
                        </a:rPr>
                        <a:t>Key Accomplishments</a:t>
                      </a:r>
                      <a:r>
                        <a:rPr lang="en-US" sz="1200" b="0" baseline="0" dirty="0">
                          <a:solidFill>
                            <a:schemeClr val="bg1"/>
                          </a:solidFill>
                          <a:latin typeface="+mn-lt"/>
                          <a:cs typeface="Arial" panose="020B0604020202020204" pitchFamily="34" charset="0"/>
                        </a:rPr>
                        <a:t> from Last Update</a:t>
                      </a:r>
                      <a:endParaRPr lang="en-US" sz="1200" b="0" dirty="0">
                        <a:solidFill>
                          <a:schemeClr val="bg1"/>
                        </a:solidFill>
                        <a:latin typeface="+mn-lt"/>
                        <a:cs typeface="Arial" panose="020B0604020202020204" pitchFamily="34" charset="0"/>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200" b="0" dirty="0">
                          <a:solidFill>
                            <a:schemeClr val="bg1"/>
                          </a:solidFill>
                          <a:latin typeface="+mn-lt"/>
                          <a:cs typeface="Arial" panose="020B0604020202020204" pitchFamily="34" charset="0"/>
                        </a:rPr>
                        <a:t>Key</a:t>
                      </a:r>
                      <a:r>
                        <a:rPr lang="en-US" sz="1200" b="0" baseline="0" dirty="0">
                          <a:solidFill>
                            <a:schemeClr val="bg1"/>
                          </a:solidFill>
                          <a:latin typeface="+mn-lt"/>
                          <a:cs typeface="Arial" panose="020B0604020202020204" pitchFamily="34" charset="0"/>
                        </a:rPr>
                        <a:t> </a:t>
                      </a:r>
                      <a:r>
                        <a:rPr lang="en-US" sz="1200" b="0" dirty="0">
                          <a:solidFill>
                            <a:schemeClr val="bg1"/>
                          </a:solidFill>
                          <a:latin typeface="+mn-lt"/>
                          <a:cs typeface="Arial" panose="020B0604020202020204" pitchFamily="34" charset="0"/>
                        </a:rPr>
                        <a:t>Upcoming Activities</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10002"/>
                  </a:ext>
                </a:extLst>
              </a:tr>
              <a:tr h="160975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Combined file and data validation, Redshift curated load, intermediate load (inserting fully enriched curated records), and published load (SCD2, snapshot) into a single Spark-based Glue job.</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Implemented hash code logic to detect data changes for SCD2 and snapshot handling.</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noProof="0" dirty="0">
                          <a:solidFill>
                            <a:schemeClr val="tx1"/>
                          </a:solidFill>
                          <a:latin typeface="+mn-lt"/>
                          <a:ea typeface="+mn-ea"/>
                          <a:cs typeface="+mn-cs"/>
                        </a:rPr>
                        <a:t>Enabled robust version control for all published data, supporting historical tracking and audit.</a:t>
                      </a:r>
                      <a:endParaRPr lang="en-US" sz="1050" kern="1200" noProof="0" dirty="0">
                        <a:solidFill>
                          <a:schemeClr val="tx1"/>
                        </a:solidFill>
                        <a:latin typeface="MetricHPE" panose="020B050303020206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noProof="0" dirty="0">
                          <a:solidFill>
                            <a:schemeClr val="tx1"/>
                          </a:solidFill>
                          <a:latin typeface="+mn-lt"/>
                          <a:ea typeface="+mn-ea"/>
                          <a:cs typeface="+mn-cs"/>
                        </a:rPr>
                        <a:t>Modular Python code supports dynamic load types and customizable DQ checks.</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Complete SQS configuration for same file queuing logic.</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Expand pipeline logic to additional tables and data domains.</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Conduct end-to-end pipeline testing</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1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noProof="0" dirty="0">
                        <a:solidFill>
                          <a:schemeClr val="tx1"/>
                        </a:solidFill>
                        <a:latin typeface="MetricHPE" panose="020B0503030202060203" pitchFamily="34" charset="0"/>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5" name="Table 14">
            <a:extLst>
              <a:ext uri="{FF2B5EF4-FFF2-40B4-BE49-F238E27FC236}">
                <a16:creationId xmlns:a16="http://schemas.microsoft.com/office/drawing/2014/main" id="{8BD13B1A-068E-4B36-83C8-C097F0F0D75C}"/>
              </a:ext>
            </a:extLst>
          </p:cNvPr>
          <p:cNvGraphicFramePr>
            <a:graphicFrameLocks noGrp="1"/>
          </p:cNvGraphicFramePr>
          <p:nvPr>
            <p:extLst>
              <p:ext uri="{D42A27DB-BD31-4B8C-83A1-F6EECF244321}">
                <p14:modId xmlns:p14="http://schemas.microsoft.com/office/powerpoint/2010/main" val="3684457083"/>
              </p:ext>
            </p:extLst>
          </p:nvPr>
        </p:nvGraphicFramePr>
        <p:xfrm>
          <a:off x="7489371" y="1031793"/>
          <a:ext cx="4324676" cy="621502"/>
        </p:xfrm>
        <a:graphic>
          <a:graphicData uri="http://schemas.openxmlformats.org/drawingml/2006/table">
            <a:tbl>
              <a:tblPr firstRow="1" bandRow="1"/>
              <a:tblGrid>
                <a:gridCol w="3099029">
                  <a:extLst>
                    <a:ext uri="{9D8B030D-6E8A-4147-A177-3AD203B41FA5}">
                      <a16:colId xmlns:a16="http://schemas.microsoft.com/office/drawing/2014/main" val="2146611839"/>
                    </a:ext>
                  </a:extLst>
                </a:gridCol>
                <a:gridCol w="1225647">
                  <a:extLst>
                    <a:ext uri="{9D8B030D-6E8A-4147-A177-3AD203B41FA5}">
                      <a16:colId xmlns:a16="http://schemas.microsoft.com/office/drawing/2014/main" val="1502812361"/>
                    </a:ext>
                  </a:extLst>
                </a:gridCol>
              </a:tblGrid>
              <a:tr h="310751">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100" b="0" dirty="0">
                          <a:solidFill>
                            <a:schemeClr val="bg1"/>
                          </a:solidFill>
                          <a:latin typeface="+mn-lt"/>
                        </a:rPr>
                        <a:t>Team Members</a:t>
                      </a:r>
                      <a:endParaRPr lang="de-DE" sz="1100" b="0" dirty="0">
                        <a:solidFill>
                          <a:schemeClr val="bg1"/>
                        </a:solidFill>
                        <a:latin typeface="+mn-lt"/>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p>
                      <a:pPr marL="0" algn="ctr" defTabSz="914400" rtl="0" eaLnBrk="1" latinLnBrk="0" hangingPunct="1"/>
                      <a:r>
                        <a:rPr lang="en-US" sz="1100" b="0" kern="1200" dirty="0">
                          <a:solidFill>
                            <a:schemeClr val="bg1"/>
                          </a:solidFill>
                          <a:latin typeface="+mn-lt"/>
                          <a:ea typeface="+mn-ea"/>
                          <a:cs typeface="+mn-cs"/>
                        </a:rPr>
                        <a:t>Status</a:t>
                      </a:r>
                      <a:endParaRPr lang="de-DE" sz="1100" b="0" kern="1200" dirty="0">
                        <a:solidFill>
                          <a:schemeClr val="bg1"/>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678407292"/>
                  </a:ext>
                </a:extLst>
              </a:tr>
              <a:tr h="310751">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de-DE" sz="1050" b="0" dirty="0">
                          <a:solidFill>
                            <a:schemeClr val="tx1"/>
                          </a:solidFill>
                          <a:latin typeface="+mn-lt"/>
                        </a:rPr>
                        <a:t>Lokesh</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de-DE" sz="1100" b="0" kern="1200" dirty="0">
                        <a:solidFill>
                          <a:schemeClr val="tx1"/>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7581645"/>
                  </a:ext>
                </a:extLst>
              </a:tr>
            </a:tbl>
          </a:graphicData>
        </a:graphic>
      </p:graphicFrame>
      <p:graphicFrame>
        <p:nvGraphicFramePr>
          <p:cNvPr id="17" name="Table 16">
            <a:extLst>
              <a:ext uri="{FF2B5EF4-FFF2-40B4-BE49-F238E27FC236}">
                <a16:creationId xmlns:a16="http://schemas.microsoft.com/office/drawing/2014/main" id="{3A29494F-D4BC-4DAD-BDD0-E1D271F54832}"/>
              </a:ext>
            </a:extLst>
          </p:cNvPr>
          <p:cNvGraphicFramePr>
            <a:graphicFrameLocks noGrp="1"/>
          </p:cNvGraphicFramePr>
          <p:nvPr>
            <p:extLst>
              <p:ext uri="{D42A27DB-BD31-4B8C-83A1-F6EECF244321}">
                <p14:modId xmlns:p14="http://schemas.microsoft.com/office/powerpoint/2010/main" val="1086770675"/>
              </p:ext>
            </p:extLst>
          </p:nvPr>
        </p:nvGraphicFramePr>
        <p:xfrm>
          <a:off x="192024" y="5839275"/>
          <a:ext cx="11622021" cy="518160"/>
        </p:xfrm>
        <a:graphic>
          <a:graphicData uri="http://schemas.openxmlformats.org/drawingml/2006/table">
            <a:tbl>
              <a:tblPr firstRow="1"/>
              <a:tblGrid>
                <a:gridCol w="3367499">
                  <a:extLst>
                    <a:ext uri="{9D8B030D-6E8A-4147-A177-3AD203B41FA5}">
                      <a16:colId xmlns:a16="http://schemas.microsoft.com/office/drawing/2014/main" val="20001"/>
                    </a:ext>
                  </a:extLst>
                </a:gridCol>
                <a:gridCol w="4548890">
                  <a:extLst>
                    <a:ext uri="{9D8B030D-6E8A-4147-A177-3AD203B41FA5}">
                      <a16:colId xmlns:a16="http://schemas.microsoft.com/office/drawing/2014/main" val="20002"/>
                    </a:ext>
                  </a:extLst>
                </a:gridCol>
                <a:gridCol w="2442568">
                  <a:extLst>
                    <a:ext uri="{9D8B030D-6E8A-4147-A177-3AD203B41FA5}">
                      <a16:colId xmlns:a16="http://schemas.microsoft.com/office/drawing/2014/main" val="20003"/>
                    </a:ext>
                  </a:extLst>
                </a:gridCol>
                <a:gridCol w="1263064">
                  <a:extLst>
                    <a:ext uri="{9D8B030D-6E8A-4147-A177-3AD203B41FA5}">
                      <a16:colId xmlns:a16="http://schemas.microsoft.com/office/drawing/2014/main" val="20004"/>
                    </a:ext>
                  </a:extLst>
                </a:gridCol>
              </a:tblGrid>
              <a:tr h="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b="0" dirty="0">
                          <a:solidFill>
                            <a:schemeClr val="bg1"/>
                          </a:solidFill>
                          <a:latin typeface="+mn-lt"/>
                          <a:cs typeface="Arial" panose="020B0604020202020204" pitchFamily="34" charset="0"/>
                        </a:rPr>
                        <a:t>Issue / Risk</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kern="1200" dirty="0">
                          <a:solidFill>
                            <a:schemeClr val="tx1"/>
                          </a:solidFill>
                          <a:latin typeface="+mn-lt"/>
                          <a:ea typeface="+mn-ea"/>
                          <a:cs typeface="+mn-cs"/>
                        </a:rPr>
                        <a:t>Action / Resolution</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b="0" dirty="0">
                          <a:solidFill>
                            <a:schemeClr val="bg1"/>
                          </a:solidFill>
                          <a:latin typeface="+mn-lt"/>
                          <a:cs typeface="Arial" panose="020B0604020202020204" pitchFamily="34" charset="0"/>
                        </a:rPr>
                        <a:t>Dependent Work Streams</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b="0" dirty="0">
                          <a:solidFill>
                            <a:schemeClr val="bg1"/>
                          </a:solidFill>
                          <a:latin typeface="+mn-lt"/>
                          <a:cs typeface="Arial" panose="020B0604020202020204" pitchFamily="34" charset="0"/>
                        </a:rPr>
                        <a:t>Owner</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10000"/>
                  </a:ext>
                </a:extLst>
              </a:tr>
              <a:tr h="19449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effectLst/>
                        <a:uLnTx/>
                        <a:uFillTx/>
                        <a:ea typeface="+mn-ea"/>
                        <a:cs typeface="+mn-cs"/>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noProof="0" dirty="0">
                        <a:solidFill>
                          <a:schemeClr val="tx1"/>
                        </a:solidFill>
                        <a:latin typeface="+mn-lt"/>
                        <a:ea typeface="+mn-ea"/>
                        <a:cs typeface="+mn-cs"/>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solidFill>
                          <a:schemeClr val="tx1"/>
                        </a:solidFill>
                        <a:latin typeface="+mn-lt"/>
                        <a:cs typeface="Arial" panose="020B0604020202020204" pitchFamily="34" charset="0"/>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chemeClr val="tx1"/>
                        </a:solidFill>
                        <a:latin typeface="+mn-lt"/>
                        <a:cs typeface="Arial" panose="020B0604020202020204" pitchFamily="34" charset="0"/>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443016"/>
                  </a:ext>
                </a:extLst>
              </a:tr>
            </a:tbl>
          </a:graphicData>
        </a:graphic>
      </p:graphicFrame>
      <p:graphicFrame>
        <p:nvGraphicFramePr>
          <p:cNvPr id="18" name="Table 17">
            <a:extLst>
              <a:ext uri="{FF2B5EF4-FFF2-40B4-BE49-F238E27FC236}">
                <a16:creationId xmlns:a16="http://schemas.microsoft.com/office/drawing/2014/main" id="{F8546908-4251-4DE9-B967-D179D7317D34}"/>
              </a:ext>
            </a:extLst>
          </p:cNvPr>
          <p:cNvGraphicFramePr>
            <a:graphicFrameLocks noGrp="1"/>
          </p:cNvGraphicFramePr>
          <p:nvPr>
            <p:extLst>
              <p:ext uri="{D42A27DB-BD31-4B8C-83A1-F6EECF244321}">
                <p14:modId xmlns:p14="http://schemas.microsoft.com/office/powerpoint/2010/main" val="1958188976"/>
              </p:ext>
            </p:extLst>
          </p:nvPr>
        </p:nvGraphicFramePr>
        <p:xfrm>
          <a:off x="7489371" y="1947180"/>
          <a:ext cx="4324676" cy="971550"/>
        </p:xfrm>
        <a:graphic>
          <a:graphicData uri="http://schemas.openxmlformats.org/drawingml/2006/table">
            <a:tbl>
              <a:tblPr firstRow="1" bandRow="1"/>
              <a:tblGrid>
                <a:gridCol w="3108200">
                  <a:extLst>
                    <a:ext uri="{9D8B030D-6E8A-4147-A177-3AD203B41FA5}">
                      <a16:colId xmlns:a16="http://schemas.microsoft.com/office/drawing/2014/main" val="1506451812"/>
                    </a:ext>
                  </a:extLst>
                </a:gridCol>
                <a:gridCol w="1216476">
                  <a:extLst>
                    <a:ext uri="{9D8B030D-6E8A-4147-A177-3AD203B41FA5}">
                      <a16:colId xmlns:a16="http://schemas.microsoft.com/office/drawing/2014/main" val="2135202776"/>
                    </a:ext>
                  </a:extLst>
                </a:gridCol>
              </a:tblGrid>
              <a:tr h="118215">
                <a:tc>
                  <a:txBody>
                    <a:bodyPr/>
                    <a:lstStyle/>
                    <a:p>
                      <a:pPr algn="l" fontAlgn="t"/>
                      <a:r>
                        <a:rPr lang="en-US" sz="1000" b="1" i="0" u="none" strike="noStrike" dirty="0">
                          <a:solidFill>
                            <a:srgbClr val="000000"/>
                          </a:solidFill>
                          <a:effectLst/>
                          <a:latin typeface="MetricHPE" panose="020B0503030202060203" pitchFamily="34" charset="0"/>
                        </a:rPr>
                        <a:t>Topics</a:t>
                      </a:r>
                    </a:p>
                  </a:txBody>
                  <a:tcPr marL="9525" marR="9525" marT="9525" marB="0">
                    <a:lnL>
                      <a:noFill/>
                    </a:lnL>
                    <a:lnR>
                      <a:noFill/>
                    </a:lnR>
                    <a:lnT>
                      <a:noFill/>
                    </a:lnT>
                    <a:lnB w="6350" cap="flat" cmpd="sng" algn="ctr">
                      <a:solidFill>
                        <a:srgbClr val="E7E6E6"/>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MetricHPE" panose="020B0503030202060203" pitchFamily="34" charset="0"/>
                        </a:rPr>
                        <a:t>Target Date</a:t>
                      </a:r>
                    </a:p>
                  </a:txBody>
                  <a:tcPr marL="9525" marR="9525" marT="9525" marB="0">
                    <a:lnL>
                      <a:noFill/>
                    </a:lnL>
                    <a:lnR>
                      <a:noFill/>
                    </a:lnR>
                    <a:lnT>
                      <a:noFill/>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611389742"/>
                  </a:ext>
                </a:extLst>
              </a:tr>
              <a:tr h="118215">
                <a:tc>
                  <a:txBody>
                    <a:bodyPr/>
                    <a:lstStyle/>
                    <a:p>
                      <a:pPr algn="l" fontAlgn="b"/>
                      <a:r>
                        <a:rPr lang="en-US" sz="1000" b="0" i="0" u="none" strike="noStrike" dirty="0">
                          <a:solidFill>
                            <a:srgbClr val="595959"/>
                          </a:solidFill>
                          <a:effectLst/>
                          <a:latin typeface="MetricHPE" panose="020B0503030202060203" pitchFamily="34" charset="0"/>
                        </a:rPr>
                        <a:t>S3 Event &amp; Lambda Setup</a:t>
                      </a: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595959"/>
                          </a:solidFill>
                          <a:effectLst/>
                          <a:latin typeface="MetricHPE" panose="020B0503030202060203" pitchFamily="34" charset="0"/>
                        </a:rPr>
                        <a:t>22</a:t>
                      </a:r>
                      <a:r>
                        <a:rPr lang="en-US" sz="1000" b="0" i="0" u="none" strike="noStrike" baseline="30000" dirty="0">
                          <a:solidFill>
                            <a:srgbClr val="595959"/>
                          </a:solidFill>
                          <a:effectLst/>
                          <a:latin typeface="MetricHPE" panose="020B0503030202060203" pitchFamily="34" charset="0"/>
                        </a:rPr>
                        <a:t>nd </a:t>
                      </a:r>
                      <a:r>
                        <a:rPr lang="en-US" sz="1000" b="0" i="0" u="none" strike="noStrike" dirty="0">
                          <a:solidFill>
                            <a:srgbClr val="595959"/>
                          </a:solidFill>
                          <a:effectLst/>
                          <a:latin typeface="MetricHPE" panose="020B0503030202060203" pitchFamily="34" charset="0"/>
                        </a:rPr>
                        <a:t>Sep 2025</a:t>
                      </a: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953438546"/>
                  </a:ext>
                </a:extLst>
              </a:tr>
              <a:tr h="1201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595959"/>
                          </a:solidFill>
                          <a:effectLst/>
                          <a:latin typeface="MetricHPE" panose="020B0503030202060203" pitchFamily="34" charset="0"/>
                          <a:ea typeface="+mn-ea"/>
                          <a:cs typeface="+mn-cs"/>
                        </a:rPr>
                        <a:t>Glue Validation Logic</a:t>
                      </a:r>
                      <a:endParaRPr lang="en-US" sz="1000" b="0" i="0" u="none" strike="noStrike" kern="1200" dirty="0">
                        <a:solidFill>
                          <a:srgbClr val="000000"/>
                        </a:solidFill>
                        <a:effectLst/>
                        <a:latin typeface="MetricHPE" panose="020B0503030202060203" pitchFamily="34" charset="0"/>
                        <a:ea typeface="+mn-ea"/>
                        <a:cs typeface="+mn-cs"/>
                      </a:endParaRP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t"/>
                      <a:r>
                        <a:rPr lang="en-US" sz="1000" b="0" i="0" u="none" strike="noStrike" dirty="0">
                          <a:solidFill>
                            <a:srgbClr val="595959"/>
                          </a:solidFill>
                          <a:effectLst/>
                          <a:latin typeface="MetricHPE" panose="020B0503030202060203" pitchFamily="34" charset="0"/>
                        </a:rPr>
                        <a:t>09</a:t>
                      </a:r>
                      <a:r>
                        <a:rPr lang="en-US" sz="1000" b="0" i="0" u="none" strike="noStrike" baseline="30000" dirty="0">
                          <a:solidFill>
                            <a:srgbClr val="595959"/>
                          </a:solidFill>
                          <a:effectLst/>
                          <a:latin typeface="MetricHPE" panose="020B0503030202060203" pitchFamily="34" charset="0"/>
                        </a:rPr>
                        <a:t>th</a:t>
                      </a:r>
                      <a:r>
                        <a:rPr lang="en-US" sz="1000" b="0" i="0" u="none" strike="noStrike" dirty="0">
                          <a:solidFill>
                            <a:srgbClr val="595959"/>
                          </a:solidFill>
                          <a:effectLst/>
                          <a:latin typeface="MetricHPE" panose="020B0503030202060203" pitchFamily="34" charset="0"/>
                        </a:rPr>
                        <a:t> Oct 2025</a:t>
                      </a: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0006"/>
                  </a:ext>
                </a:extLst>
              </a:tr>
              <a:tr h="118215">
                <a:tc>
                  <a:txBody>
                    <a:bodyPr/>
                    <a:lstStyle/>
                    <a:p>
                      <a:pPr algn="l" fontAlgn="b"/>
                      <a:r>
                        <a:rPr lang="en-US" sz="1000" b="0" i="0" u="none" strike="noStrike" dirty="0">
                          <a:solidFill>
                            <a:srgbClr val="595959"/>
                          </a:solidFill>
                          <a:effectLst/>
                          <a:latin typeface="MetricHPE" panose="020B0503030202060203" pitchFamily="34" charset="0"/>
                        </a:rPr>
                        <a:t>SQS FIFO Setup</a:t>
                      </a: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t"/>
                      <a:r>
                        <a:rPr lang="en-US" sz="1000" b="0" i="0" u="none" strike="noStrike" dirty="0">
                          <a:solidFill>
                            <a:srgbClr val="595959"/>
                          </a:solidFill>
                          <a:effectLst/>
                          <a:latin typeface="MetricHPE" panose="020B0503030202060203" pitchFamily="34" charset="0"/>
                        </a:rPr>
                        <a:t>30</a:t>
                      </a:r>
                      <a:r>
                        <a:rPr lang="en-US" sz="1000" b="0" i="0" u="none" strike="noStrike" baseline="30000" dirty="0">
                          <a:solidFill>
                            <a:srgbClr val="595959"/>
                          </a:solidFill>
                          <a:effectLst/>
                          <a:latin typeface="MetricHPE" panose="020B0503030202060203" pitchFamily="34" charset="0"/>
                        </a:rPr>
                        <a:t>th</a:t>
                      </a:r>
                      <a:r>
                        <a:rPr lang="en-US" sz="1000" b="0" i="0" u="none" strike="noStrike" dirty="0">
                          <a:solidFill>
                            <a:srgbClr val="595959"/>
                          </a:solidFill>
                          <a:effectLst/>
                          <a:latin typeface="MetricHPE" panose="020B0503030202060203" pitchFamily="34" charset="0"/>
                        </a:rPr>
                        <a:t> Oct 2025</a:t>
                      </a: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142251263"/>
                  </a:ext>
                </a:extLst>
              </a:tr>
              <a:tr h="11821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595959"/>
                        </a:solidFill>
                        <a:effectLst/>
                        <a:latin typeface="MetricHPE" panose="020B0503030202060203" pitchFamily="34" charset="0"/>
                      </a:endParaRP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t"/>
                      <a:endParaRPr lang="en-US" sz="1000" b="0" i="0" u="none" strike="noStrike" dirty="0">
                        <a:solidFill>
                          <a:srgbClr val="595959"/>
                        </a:solidFill>
                        <a:effectLst/>
                        <a:latin typeface="MetricHPE" panose="020B0503030202060203" pitchFamily="34" charset="0"/>
                      </a:endParaRP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439666697"/>
                  </a:ext>
                </a:extLst>
              </a:tr>
              <a:tr h="11821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1" i="0" u="none" strike="noStrike" kern="1200" dirty="0">
                        <a:solidFill>
                          <a:srgbClr val="000000"/>
                        </a:solidFill>
                        <a:effectLst/>
                        <a:latin typeface="MetricHPE" panose="020B0503030202060203" pitchFamily="34" charset="0"/>
                        <a:ea typeface="+mn-ea"/>
                        <a:cs typeface="+mn-cs"/>
                      </a:endParaRP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00" b="0" i="0" u="none" strike="noStrike" dirty="0">
                        <a:solidFill>
                          <a:srgbClr val="595959"/>
                        </a:solidFill>
                        <a:effectLst/>
                        <a:latin typeface="MetricHPE" panose="020B0503030202060203" pitchFamily="34" charset="0"/>
                      </a:endParaRP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118849162"/>
                  </a:ext>
                </a:extLst>
              </a:tr>
            </a:tbl>
          </a:graphicData>
        </a:graphic>
      </p:graphicFrame>
      <p:grpSp>
        <p:nvGrpSpPr>
          <p:cNvPr id="19" name="Group 18">
            <a:extLst>
              <a:ext uri="{FF2B5EF4-FFF2-40B4-BE49-F238E27FC236}">
                <a16:creationId xmlns:a16="http://schemas.microsoft.com/office/drawing/2014/main" id="{1DD43C9F-DBE9-4D02-8B4F-657FEC57CE9E}"/>
              </a:ext>
            </a:extLst>
          </p:cNvPr>
          <p:cNvGrpSpPr/>
          <p:nvPr/>
        </p:nvGrpSpPr>
        <p:grpSpPr>
          <a:xfrm>
            <a:off x="964986" y="6416065"/>
            <a:ext cx="5766067" cy="228717"/>
            <a:chOff x="2074906" y="6379690"/>
            <a:chExt cx="5766067" cy="228717"/>
          </a:xfrm>
        </p:grpSpPr>
        <p:grpSp>
          <p:nvGrpSpPr>
            <p:cNvPr id="20" name="Group 19">
              <a:extLst>
                <a:ext uri="{FF2B5EF4-FFF2-40B4-BE49-F238E27FC236}">
                  <a16:creationId xmlns:a16="http://schemas.microsoft.com/office/drawing/2014/main" id="{BEEA630D-04D2-4E1B-8085-6A0907EDAC38}"/>
                </a:ext>
              </a:extLst>
            </p:cNvPr>
            <p:cNvGrpSpPr/>
            <p:nvPr/>
          </p:nvGrpSpPr>
          <p:grpSpPr>
            <a:xfrm>
              <a:off x="3652992" y="6407820"/>
              <a:ext cx="772891" cy="182785"/>
              <a:chOff x="2141313" y="6312175"/>
              <a:chExt cx="773293" cy="182880"/>
            </a:xfrm>
          </p:grpSpPr>
          <p:sp>
            <p:nvSpPr>
              <p:cNvPr id="33" name="Oval 168">
                <a:extLst>
                  <a:ext uri="{FF2B5EF4-FFF2-40B4-BE49-F238E27FC236}">
                    <a16:creationId xmlns:a16="http://schemas.microsoft.com/office/drawing/2014/main" id="{323B7D1B-7C9C-4352-9FDB-874E87B6C723}"/>
                  </a:ext>
                </a:extLst>
              </p:cNvPr>
              <p:cNvSpPr>
                <a:spLocks noChangeArrowheads="1"/>
              </p:cNvSpPr>
              <p:nvPr/>
            </p:nvSpPr>
            <p:spPr bwMode="gray">
              <a:xfrm>
                <a:off x="2141313" y="6312175"/>
                <a:ext cx="182880" cy="182880"/>
              </a:xfrm>
              <a:prstGeom prst="ellipse">
                <a:avLst/>
              </a:prstGeom>
              <a:solidFill>
                <a:srgbClr val="C0000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34" name="Rectangle 169">
                <a:extLst>
                  <a:ext uri="{FF2B5EF4-FFF2-40B4-BE49-F238E27FC236}">
                    <a16:creationId xmlns:a16="http://schemas.microsoft.com/office/drawing/2014/main" id="{1C7539C2-F18B-48FC-8021-015E73750E4F}"/>
                  </a:ext>
                </a:extLst>
              </p:cNvPr>
              <p:cNvSpPr>
                <a:spLocks noChangeArrowheads="1"/>
              </p:cNvSpPr>
              <p:nvPr/>
            </p:nvSpPr>
            <p:spPr bwMode="gray">
              <a:xfrm>
                <a:off x="2320725" y="6358371"/>
                <a:ext cx="593881"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Off Track</a:t>
                </a:r>
              </a:p>
            </p:txBody>
          </p:sp>
        </p:grpSp>
        <p:grpSp>
          <p:nvGrpSpPr>
            <p:cNvPr id="21" name="Group 20">
              <a:extLst>
                <a:ext uri="{FF2B5EF4-FFF2-40B4-BE49-F238E27FC236}">
                  <a16:creationId xmlns:a16="http://schemas.microsoft.com/office/drawing/2014/main" id="{C5C76098-7068-460E-94C5-CE90940D9BE9}"/>
                </a:ext>
              </a:extLst>
            </p:cNvPr>
            <p:cNvGrpSpPr/>
            <p:nvPr/>
          </p:nvGrpSpPr>
          <p:grpSpPr>
            <a:xfrm>
              <a:off x="5474209" y="6407821"/>
              <a:ext cx="866313" cy="182785"/>
              <a:chOff x="3963486" y="6312175"/>
              <a:chExt cx="866765" cy="182880"/>
            </a:xfrm>
          </p:grpSpPr>
          <p:sp>
            <p:nvSpPr>
              <p:cNvPr id="31" name="Oval 168">
                <a:extLst>
                  <a:ext uri="{FF2B5EF4-FFF2-40B4-BE49-F238E27FC236}">
                    <a16:creationId xmlns:a16="http://schemas.microsoft.com/office/drawing/2014/main" id="{B44242A9-E26E-470E-8A25-98EC91B0D98F}"/>
                  </a:ext>
                </a:extLst>
              </p:cNvPr>
              <p:cNvSpPr>
                <a:spLocks noChangeArrowheads="1"/>
              </p:cNvSpPr>
              <p:nvPr/>
            </p:nvSpPr>
            <p:spPr bwMode="gray">
              <a:xfrm>
                <a:off x="3963486" y="6312175"/>
                <a:ext cx="186201" cy="182880"/>
              </a:xfrm>
              <a:prstGeom prst="ellipse">
                <a:avLst/>
              </a:prstGeom>
              <a:solidFill>
                <a:srgbClr val="0070C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32" name="Rectangle 169">
                <a:extLst>
                  <a:ext uri="{FF2B5EF4-FFF2-40B4-BE49-F238E27FC236}">
                    <a16:creationId xmlns:a16="http://schemas.microsoft.com/office/drawing/2014/main" id="{CC4A00C6-D547-4D71-A091-836F0BD6A688}"/>
                  </a:ext>
                </a:extLst>
              </p:cNvPr>
              <p:cNvSpPr>
                <a:spLocks noChangeArrowheads="1"/>
              </p:cNvSpPr>
              <p:nvPr/>
            </p:nvSpPr>
            <p:spPr bwMode="gray">
              <a:xfrm>
                <a:off x="4138747" y="6322144"/>
                <a:ext cx="691504" cy="16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Complete</a:t>
                </a:r>
              </a:p>
            </p:txBody>
          </p:sp>
        </p:grpSp>
        <p:sp>
          <p:nvSpPr>
            <p:cNvPr id="22" name="TextBox 28">
              <a:extLst>
                <a:ext uri="{FF2B5EF4-FFF2-40B4-BE49-F238E27FC236}">
                  <a16:creationId xmlns:a16="http://schemas.microsoft.com/office/drawing/2014/main" id="{87600764-B4E0-47BB-8753-7EFAADB50AC8}"/>
                </a:ext>
              </a:extLst>
            </p:cNvPr>
            <p:cNvSpPr txBox="1">
              <a:spLocks noChangeArrowheads="1"/>
            </p:cNvSpPr>
            <p:nvPr/>
          </p:nvSpPr>
          <p:spPr bwMode="auto">
            <a:xfrm>
              <a:off x="6358451" y="6379690"/>
              <a:ext cx="1482522" cy="22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buClr>
                  <a:srgbClr val="000000"/>
                </a:buClr>
                <a:buSzTx/>
                <a:defRPr/>
              </a:pPr>
              <a:r>
                <a:rPr lang="en-US" sz="900" b="1" kern="0" dirty="0">
                  <a:solidFill>
                    <a:srgbClr val="000000"/>
                  </a:solidFill>
                  <a:latin typeface="+mn-lt"/>
                </a:rPr>
                <a:t>(S)</a:t>
              </a:r>
              <a:r>
                <a:rPr lang="en-US" sz="900" kern="0" dirty="0">
                  <a:solidFill>
                    <a:srgbClr val="000000"/>
                  </a:solidFill>
                  <a:latin typeface="+mn-lt"/>
                </a:rPr>
                <a:t> New scheduled date</a:t>
              </a:r>
            </a:p>
          </p:txBody>
        </p:sp>
        <p:sp>
          <p:nvSpPr>
            <p:cNvPr id="23" name="Rectangle 169">
              <a:extLst>
                <a:ext uri="{FF2B5EF4-FFF2-40B4-BE49-F238E27FC236}">
                  <a16:creationId xmlns:a16="http://schemas.microsoft.com/office/drawing/2014/main" id="{9488AED0-7ADB-459E-8B0A-6B85CA1DEF2D}"/>
                </a:ext>
              </a:extLst>
            </p:cNvPr>
            <p:cNvSpPr>
              <a:spLocks noChangeArrowheads="1"/>
            </p:cNvSpPr>
            <p:nvPr/>
          </p:nvSpPr>
          <p:spPr bwMode="gray">
            <a:xfrm>
              <a:off x="3107009" y="6417771"/>
              <a:ext cx="691143" cy="16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At Risk</a:t>
              </a:r>
            </a:p>
          </p:txBody>
        </p:sp>
        <p:grpSp>
          <p:nvGrpSpPr>
            <p:cNvPr id="24" name="Group 23">
              <a:extLst>
                <a:ext uri="{FF2B5EF4-FFF2-40B4-BE49-F238E27FC236}">
                  <a16:creationId xmlns:a16="http://schemas.microsoft.com/office/drawing/2014/main" id="{4E709C48-E912-4BF8-893C-A18C8C879B95}"/>
                </a:ext>
              </a:extLst>
            </p:cNvPr>
            <p:cNvGrpSpPr/>
            <p:nvPr/>
          </p:nvGrpSpPr>
          <p:grpSpPr>
            <a:xfrm>
              <a:off x="2074906" y="6407820"/>
              <a:ext cx="883303" cy="182785"/>
              <a:chOff x="2074906" y="6407820"/>
              <a:chExt cx="883303" cy="182785"/>
            </a:xfrm>
          </p:grpSpPr>
          <p:sp>
            <p:nvSpPr>
              <p:cNvPr id="29" name="Oval 168">
                <a:extLst>
                  <a:ext uri="{FF2B5EF4-FFF2-40B4-BE49-F238E27FC236}">
                    <a16:creationId xmlns:a16="http://schemas.microsoft.com/office/drawing/2014/main" id="{089AEB95-1292-488C-BAFC-18366E83B4FB}"/>
                  </a:ext>
                </a:extLst>
              </p:cNvPr>
              <p:cNvSpPr>
                <a:spLocks noChangeArrowheads="1"/>
              </p:cNvSpPr>
              <p:nvPr/>
            </p:nvSpPr>
            <p:spPr bwMode="gray">
              <a:xfrm>
                <a:off x="2074906" y="6407820"/>
                <a:ext cx="186104" cy="182785"/>
              </a:xfrm>
              <a:prstGeom prst="ellipse">
                <a:avLst/>
              </a:prstGeom>
              <a:solidFill>
                <a:srgbClr val="00B050"/>
              </a:solidFill>
              <a:ln w="6350">
                <a:solidFill>
                  <a:srgbClr val="00B388"/>
                </a:solidFill>
                <a:round/>
                <a:headEnd/>
                <a:tailEnd type="none" w="med" len="sm"/>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prstClr val="white"/>
                  </a:solidFill>
                  <a:latin typeface="+mn-lt"/>
                </a:endParaRPr>
              </a:p>
            </p:txBody>
          </p:sp>
          <p:sp>
            <p:nvSpPr>
              <p:cNvPr id="30" name="Rectangle 169">
                <a:extLst>
                  <a:ext uri="{FF2B5EF4-FFF2-40B4-BE49-F238E27FC236}">
                    <a16:creationId xmlns:a16="http://schemas.microsoft.com/office/drawing/2014/main" id="{639722F5-8A6D-408E-845E-BD51AE750BEE}"/>
                  </a:ext>
                </a:extLst>
              </p:cNvPr>
              <p:cNvSpPr>
                <a:spLocks noChangeArrowheads="1"/>
              </p:cNvSpPr>
              <p:nvPr/>
            </p:nvSpPr>
            <p:spPr bwMode="gray">
              <a:xfrm>
                <a:off x="2267066" y="6417771"/>
                <a:ext cx="691143" cy="162883"/>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On Track</a:t>
                </a:r>
              </a:p>
            </p:txBody>
          </p:sp>
        </p:grpSp>
        <p:grpSp>
          <p:nvGrpSpPr>
            <p:cNvPr id="25" name="Group 24">
              <a:extLst>
                <a:ext uri="{FF2B5EF4-FFF2-40B4-BE49-F238E27FC236}">
                  <a16:creationId xmlns:a16="http://schemas.microsoft.com/office/drawing/2014/main" id="{627917AD-FF8A-49A6-9DE1-5CE3FA699248}"/>
                </a:ext>
              </a:extLst>
            </p:cNvPr>
            <p:cNvGrpSpPr/>
            <p:nvPr/>
          </p:nvGrpSpPr>
          <p:grpSpPr>
            <a:xfrm>
              <a:off x="4505330" y="6407821"/>
              <a:ext cx="883322" cy="182785"/>
              <a:chOff x="2994112" y="6312175"/>
              <a:chExt cx="883782" cy="182880"/>
            </a:xfrm>
          </p:grpSpPr>
          <p:sp>
            <p:nvSpPr>
              <p:cNvPr id="27" name="Oval 168">
                <a:extLst>
                  <a:ext uri="{FF2B5EF4-FFF2-40B4-BE49-F238E27FC236}">
                    <a16:creationId xmlns:a16="http://schemas.microsoft.com/office/drawing/2014/main" id="{402D1F46-A27E-4A3F-8206-5AAE67A5F5F7}"/>
                  </a:ext>
                </a:extLst>
              </p:cNvPr>
              <p:cNvSpPr>
                <a:spLocks noChangeArrowheads="1"/>
              </p:cNvSpPr>
              <p:nvPr/>
            </p:nvSpPr>
            <p:spPr bwMode="gray">
              <a:xfrm>
                <a:off x="2994112" y="6312175"/>
                <a:ext cx="186201" cy="182880"/>
              </a:xfrm>
              <a:prstGeom prst="ellipse">
                <a:avLst/>
              </a:prstGeom>
              <a:solidFill>
                <a:srgbClr val="FFFFFF">
                  <a:lumMod val="65000"/>
                </a:srgbClr>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28" name="Rectangle 169">
                <a:extLst>
                  <a:ext uri="{FF2B5EF4-FFF2-40B4-BE49-F238E27FC236}">
                    <a16:creationId xmlns:a16="http://schemas.microsoft.com/office/drawing/2014/main" id="{F40BB598-70B2-436D-8558-19DA30BB14E3}"/>
                  </a:ext>
                </a:extLst>
              </p:cNvPr>
              <p:cNvSpPr>
                <a:spLocks noChangeArrowheads="1"/>
              </p:cNvSpPr>
              <p:nvPr/>
            </p:nvSpPr>
            <p:spPr bwMode="gray">
              <a:xfrm>
                <a:off x="3186391" y="6322144"/>
                <a:ext cx="691503" cy="16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Not Started</a:t>
                </a:r>
              </a:p>
            </p:txBody>
          </p:sp>
        </p:grpSp>
        <p:sp>
          <p:nvSpPr>
            <p:cNvPr id="26" name="Oval 168">
              <a:extLst>
                <a:ext uri="{FF2B5EF4-FFF2-40B4-BE49-F238E27FC236}">
                  <a16:creationId xmlns:a16="http://schemas.microsoft.com/office/drawing/2014/main" id="{59A1EA47-D58A-46CF-90C5-EF2B5A6C3FCB}"/>
                </a:ext>
              </a:extLst>
            </p:cNvPr>
            <p:cNvSpPr>
              <a:spLocks noChangeArrowheads="1"/>
            </p:cNvSpPr>
            <p:nvPr/>
          </p:nvSpPr>
          <p:spPr bwMode="gray">
            <a:xfrm>
              <a:off x="2858737" y="6407820"/>
              <a:ext cx="186104" cy="182785"/>
            </a:xfrm>
            <a:prstGeom prst="ellipse">
              <a:avLst/>
            </a:prstGeom>
            <a:solidFill>
              <a:srgbClr val="FFC000"/>
            </a:solidFill>
            <a:ln>
              <a:solidFill>
                <a:schemeClr val="accent6">
                  <a:lumMod val="40000"/>
                  <a:lumOff val="60000"/>
                </a:schemeClr>
              </a:solidFill>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000000"/>
                </a:solidFill>
                <a:latin typeface="+mn-lt"/>
              </a:endParaRPr>
            </a:p>
          </p:txBody>
        </p:sp>
      </p:grpSp>
      <p:sp>
        <p:nvSpPr>
          <p:cNvPr id="35" name="TextBox 34">
            <a:extLst>
              <a:ext uri="{FF2B5EF4-FFF2-40B4-BE49-F238E27FC236}">
                <a16:creationId xmlns:a16="http://schemas.microsoft.com/office/drawing/2014/main" id="{7A2DC2F9-8382-44EF-AB93-096C0381C1C1}"/>
              </a:ext>
            </a:extLst>
          </p:cNvPr>
          <p:cNvSpPr txBox="1"/>
          <p:nvPr/>
        </p:nvSpPr>
        <p:spPr>
          <a:xfrm>
            <a:off x="10102660" y="512721"/>
            <a:ext cx="1476403" cy="248229"/>
          </a:xfrm>
          <a:prstGeom prst="rect">
            <a:avLst/>
          </a:prstGeom>
          <a:noFill/>
        </p:spPr>
        <p:txBody>
          <a:bodyPr wrap="none" lIns="0" tIns="0" rIns="0" bIns="0" rtlCol="0">
            <a:noAutofit/>
          </a:bodyPr>
          <a:lstStyle/>
          <a:p>
            <a:pPr algn="r">
              <a:lnSpc>
                <a:spcPct val="90000"/>
              </a:lnSpc>
            </a:pPr>
            <a:r>
              <a:rPr lang="en-US" sz="1100" dirty="0"/>
              <a:t>09/10/2025</a:t>
            </a:r>
          </a:p>
        </p:txBody>
      </p:sp>
      <p:graphicFrame>
        <p:nvGraphicFramePr>
          <p:cNvPr id="38" name="Table 37">
            <a:extLst>
              <a:ext uri="{FF2B5EF4-FFF2-40B4-BE49-F238E27FC236}">
                <a16:creationId xmlns:a16="http://schemas.microsoft.com/office/drawing/2014/main" id="{C732F2B1-8E6A-4FD9-87A6-E5B9CBD8F535}"/>
              </a:ext>
            </a:extLst>
          </p:cNvPr>
          <p:cNvGraphicFramePr>
            <a:graphicFrameLocks noGrp="1"/>
          </p:cNvGraphicFramePr>
          <p:nvPr>
            <p:extLst>
              <p:ext uri="{D42A27DB-BD31-4B8C-83A1-F6EECF244321}">
                <p14:modId xmlns:p14="http://schemas.microsoft.com/office/powerpoint/2010/main" val="3578412581"/>
              </p:ext>
            </p:extLst>
          </p:nvPr>
        </p:nvGraphicFramePr>
        <p:xfrm>
          <a:off x="7467600" y="2938209"/>
          <a:ext cx="4346445" cy="2887998"/>
        </p:xfrm>
        <a:graphic>
          <a:graphicData uri="http://schemas.openxmlformats.org/drawingml/2006/table">
            <a:tbl>
              <a:tblPr firstRow="1" bandRow="1"/>
              <a:tblGrid>
                <a:gridCol w="3087189">
                  <a:extLst>
                    <a:ext uri="{9D8B030D-6E8A-4147-A177-3AD203B41FA5}">
                      <a16:colId xmlns:a16="http://schemas.microsoft.com/office/drawing/2014/main" val="2146611839"/>
                    </a:ext>
                  </a:extLst>
                </a:gridCol>
                <a:gridCol w="1259256">
                  <a:extLst>
                    <a:ext uri="{9D8B030D-6E8A-4147-A177-3AD203B41FA5}">
                      <a16:colId xmlns:a16="http://schemas.microsoft.com/office/drawing/2014/main" val="1502812361"/>
                    </a:ext>
                  </a:extLst>
                </a:gridCol>
              </a:tblGrid>
              <a:tr h="211734">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000" b="0" dirty="0">
                          <a:solidFill>
                            <a:schemeClr val="bg1"/>
                          </a:solidFill>
                          <a:latin typeface="+mn-lt"/>
                        </a:rPr>
                        <a:t>Capabilities</a:t>
                      </a:r>
                      <a:endParaRPr lang="de-DE" sz="1000" b="0" dirty="0">
                        <a:solidFill>
                          <a:schemeClr val="bg1"/>
                        </a:solidFill>
                        <a:latin typeface="+mn-lt"/>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p>
                      <a:pPr marL="0" algn="ctr" defTabSz="914400" rtl="0" eaLnBrk="1" latinLnBrk="0" hangingPunct="1"/>
                      <a:r>
                        <a:rPr lang="en-US" sz="1000" b="0" kern="1200">
                          <a:solidFill>
                            <a:schemeClr val="bg1"/>
                          </a:solidFill>
                          <a:latin typeface="+mn-lt"/>
                          <a:ea typeface="+mn-ea"/>
                          <a:cs typeface="+mn-cs"/>
                        </a:rPr>
                        <a:t>Status</a:t>
                      </a:r>
                      <a:endParaRPr lang="de-DE" sz="1000" b="0" kern="1200" dirty="0">
                        <a:solidFill>
                          <a:schemeClr val="bg1"/>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678407292"/>
                  </a:ext>
                </a:extLst>
              </a:tr>
              <a:tr h="198500">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lvl="0" algn="l"/>
                      <a:r>
                        <a:rPr lang="en-US" sz="900" b="0" i="0" u="none" strike="noStrike" kern="1200" dirty="0">
                          <a:solidFill>
                            <a:srgbClr val="595959"/>
                          </a:solidFill>
                          <a:effectLst/>
                          <a:latin typeface="MetricHPE" panose="020B0503030202060203" pitchFamily="34" charset="0"/>
                          <a:ea typeface="+mn-ea"/>
                          <a:cs typeface="+mn-cs"/>
                        </a:rPr>
                        <a:t>Direct Event Trigger → Glue Job</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900" b="0" kern="1200" dirty="0">
                          <a:solidFill>
                            <a:srgbClr val="0070C0"/>
                          </a:solidFill>
                          <a:latin typeface="Wingdings" panose="05000000000000000000" pitchFamily="2" charset="2"/>
                          <a:ea typeface="+mn-ea"/>
                          <a:cs typeface="+mn-cs"/>
                        </a:rPr>
                        <a:t>ü</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7581645"/>
                  </a:ext>
                </a:extLst>
              </a:tr>
              <a:tr h="198500">
                <a:tc>
                  <a:txBody>
                    <a:bodyPr/>
                    <a:lstStyle/>
                    <a:p>
                      <a:pPr lvl="0" algn="l"/>
                      <a:r>
                        <a:rPr lang="de-DE" sz="900" b="0" i="0" u="none" strike="noStrike" kern="1200" dirty="0">
                          <a:solidFill>
                            <a:srgbClr val="595959"/>
                          </a:solidFill>
                          <a:effectLst/>
                          <a:latin typeface="MetricHPE" panose="020B0503030202060203" pitchFamily="34" charset="0"/>
                          <a:ea typeface="+mn-ea"/>
                          <a:cs typeface="+mn-cs"/>
                        </a:rPr>
                        <a:t>Hourly/Incremental Loads</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0" kern="1200" dirty="0">
                          <a:solidFill>
                            <a:srgbClr val="0070C0"/>
                          </a:solidFill>
                          <a:latin typeface="Wingdings" panose="05000000000000000000" pitchFamily="2" charset="2"/>
                          <a:ea typeface="+mn-ea"/>
                          <a:cs typeface="+mn-cs"/>
                        </a:rPr>
                        <a:t>ü</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1819220"/>
                  </a:ext>
                </a:extLst>
              </a:tr>
              <a:tr h="317601">
                <a:tc>
                  <a:txBody>
                    <a:bodyPr/>
                    <a:lstStyle/>
                    <a:p>
                      <a:pPr lvl="0" algn="l"/>
                      <a:r>
                        <a:rPr lang="en-US" sz="900" b="0" i="0" u="none" strike="noStrike" kern="1200" dirty="0">
                          <a:solidFill>
                            <a:srgbClr val="595959"/>
                          </a:solidFill>
                          <a:effectLst/>
                          <a:latin typeface="MetricHPE" panose="020B0503030202060203" pitchFamily="34" charset="0"/>
                          <a:ea typeface="+mn-ea"/>
                          <a:cs typeface="+mn-cs"/>
                        </a:rPr>
                        <a:t>Enables precise detection of data changes for SCD2 through HASH code</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0" kern="1200" dirty="0">
                          <a:solidFill>
                            <a:srgbClr val="0070C0"/>
                          </a:solidFill>
                          <a:latin typeface="Wingdings" panose="05000000000000000000" pitchFamily="2" charset="2"/>
                          <a:ea typeface="+mn-ea"/>
                          <a:cs typeface="+mn-cs"/>
                        </a:rPr>
                        <a:t>ü</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93233700"/>
                  </a:ext>
                </a:extLst>
              </a:tr>
              <a:tr h="198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595959"/>
                          </a:solidFill>
                          <a:effectLst/>
                          <a:latin typeface="MetricHPE" panose="020B0503030202060203" pitchFamily="34" charset="0"/>
                          <a:ea typeface="+mn-ea"/>
                          <a:cs typeface="+mn-cs"/>
                        </a:rPr>
                        <a:t>Maintains historical versions for published data in Redshift.</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900" b="0" kern="1200" dirty="0">
                          <a:solidFill>
                            <a:srgbClr val="0070C0"/>
                          </a:solidFill>
                          <a:latin typeface="Wingdings" panose="05000000000000000000" pitchFamily="2" charset="2"/>
                          <a:ea typeface="+mn-ea"/>
                          <a:cs typeface="+mn-cs"/>
                        </a:rPr>
                        <a:t>ü</a:t>
                      </a: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4518720"/>
                  </a:ext>
                </a:extLst>
              </a:tr>
              <a:tr h="317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595959"/>
                          </a:solidFill>
                          <a:effectLst/>
                          <a:latin typeface="MetricHPE" panose="020B0503030202060203" pitchFamily="34" charset="0"/>
                          <a:ea typeface="+mn-ea"/>
                          <a:cs typeface="+mn-cs"/>
                        </a:rPr>
                        <a:t>Pure ETL logic—no stored procedures, simplifying maintenance and scaling.</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900" b="0" kern="1200" dirty="0">
                          <a:solidFill>
                            <a:srgbClr val="0070C0"/>
                          </a:solidFill>
                          <a:latin typeface="Wingdings" panose="05000000000000000000" pitchFamily="2" charset="2"/>
                          <a:ea typeface="+mn-ea"/>
                          <a:cs typeface="+mn-cs"/>
                        </a:rPr>
                        <a:t>ü</a:t>
                      </a: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807541"/>
                  </a:ext>
                </a:extLst>
              </a:tr>
              <a:tr h="317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595959"/>
                          </a:solidFill>
                          <a:effectLst/>
                          <a:latin typeface="MetricHPE" panose="020B0503030202060203" pitchFamily="34" charset="0"/>
                          <a:ea typeface="+mn-ea"/>
                          <a:cs typeface="+mn-cs"/>
                        </a:rPr>
                        <a:t>Dynamic configuration for load type, incremental/snapshot, and DQ checks.</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900" b="0" kern="1200" dirty="0">
                          <a:solidFill>
                            <a:srgbClr val="0070C0"/>
                          </a:solidFill>
                          <a:latin typeface="Wingdings" panose="05000000000000000000" pitchFamily="2" charset="2"/>
                          <a:ea typeface="+mn-ea"/>
                          <a:cs typeface="+mn-cs"/>
                        </a:rPr>
                        <a:t>ü</a:t>
                      </a: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07363"/>
                  </a:ext>
                </a:extLst>
              </a:tr>
              <a:tr h="198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595959"/>
                          </a:solidFill>
                          <a:effectLst/>
                          <a:latin typeface="MetricHPE" panose="020B0503030202060203" pitchFamily="34" charset="0"/>
                          <a:ea typeface="+mn-ea"/>
                          <a:cs typeface="+mn-cs"/>
                        </a:rPr>
                        <a:t>Streamlined architecture with all logic in a single Glue job.</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0" kern="1200" dirty="0">
                          <a:solidFill>
                            <a:srgbClr val="0070C0"/>
                          </a:solidFill>
                          <a:latin typeface="Wingdings" panose="05000000000000000000" pitchFamily="2" charset="2"/>
                          <a:ea typeface="+mn-ea"/>
                          <a:cs typeface="+mn-cs"/>
                        </a:rPr>
                        <a:t>ü</a:t>
                      </a: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345135"/>
                  </a:ext>
                </a:extLst>
              </a:tr>
              <a:tr h="198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rgbClr val="595959"/>
                          </a:solidFill>
                          <a:effectLst/>
                          <a:latin typeface="MetricHPE" panose="020B0503030202060203" pitchFamily="34" charset="0"/>
                          <a:ea typeface="+mn-ea"/>
                          <a:cs typeface="+mn-cs"/>
                        </a:rPr>
                        <a:t>Enables reliable, sequential processing of files that arrive at the same time, preventing out-of-order or duplicate loads(SQS FIFO).</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a:t>
                      </a: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6154649"/>
                  </a:ext>
                </a:extLst>
              </a:tr>
              <a:tr h="2667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4351465"/>
                  </a:ext>
                </a:extLst>
              </a:tr>
            </a:tbl>
          </a:graphicData>
        </a:graphic>
      </p:graphicFrame>
      <p:sp>
        <p:nvSpPr>
          <p:cNvPr id="6" name="Rectangle 5">
            <a:extLst>
              <a:ext uri="{FF2B5EF4-FFF2-40B4-BE49-F238E27FC236}">
                <a16:creationId xmlns:a16="http://schemas.microsoft.com/office/drawing/2014/main" id="{7DE039CE-A12C-FEF8-DCAF-04D9EC5BD8A5}"/>
              </a:ext>
            </a:extLst>
          </p:cNvPr>
          <p:cNvSpPr/>
          <p:nvPr/>
        </p:nvSpPr>
        <p:spPr>
          <a:xfrm>
            <a:off x="11814047" y="0"/>
            <a:ext cx="377953" cy="309093"/>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defTabSz="608860"/>
            <a:endParaRPr lang="en-US" sz="2400" b="1" dirty="0">
              <a:solidFill>
                <a:srgbClr val="000000"/>
              </a:solidFill>
            </a:endParaRPr>
          </a:p>
        </p:txBody>
      </p:sp>
      <p:graphicFrame>
        <p:nvGraphicFramePr>
          <p:cNvPr id="9" name="Content Placeholder 4">
            <a:extLst>
              <a:ext uri="{FF2B5EF4-FFF2-40B4-BE49-F238E27FC236}">
                <a16:creationId xmlns:a16="http://schemas.microsoft.com/office/drawing/2014/main" id="{227B8DA3-7787-BD71-7B25-56B7E278EF76}"/>
              </a:ext>
            </a:extLst>
          </p:cNvPr>
          <p:cNvGraphicFramePr>
            <a:graphicFrameLocks/>
          </p:cNvGraphicFramePr>
          <p:nvPr>
            <p:extLst>
              <p:ext uri="{D42A27DB-BD31-4B8C-83A1-F6EECF244321}">
                <p14:modId xmlns:p14="http://schemas.microsoft.com/office/powerpoint/2010/main" val="1874820017"/>
              </p:ext>
            </p:extLst>
          </p:nvPr>
        </p:nvGraphicFramePr>
        <p:xfrm>
          <a:off x="7269770" y="6218650"/>
          <a:ext cx="3927986" cy="502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Oval 168">
            <a:extLst>
              <a:ext uri="{FF2B5EF4-FFF2-40B4-BE49-F238E27FC236}">
                <a16:creationId xmlns:a16="http://schemas.microsoft.com/office/drawing/2014/main" id="{EC8ED244-1E40-CBA9-DD45-1F9C1AB8A18B}"/>
              </a:ext>
            </a:extLst>
          </p:cNvPr>
          <p:cNvSpPr>
            <a:spLocks noChangeArrowheads="1"/>
          </p:cNvSpPr>
          <p:nvPr/>
        </p:nvSpPr>
        <p:spPr bwMode="gray">
          <a:xfrm>
            <a:off x="11104704" y="1387403"/>
            <a:ext cx="186104" cy="182785"/>
          </a:xfrm>
          <a:prstGeom prst="ellipse">
            <a:avLst/>
          </a:prstGeom>
          <a:solidFill>
            <a:srgbClr val="00B050"/>
          </a:solidFill>
          <a:ln w="6350">
            <a:solidFill>
              <a:srgbClr val="00B388"/>
            </a:solidFill>
            <a:round/>
            <a:headEnd/>
            <a:tailEnd type="none" w="med" len="sm"/>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prstClr val="white"/>
              </a:solidFill>
              <a:latin typeface="+mn-lt"/>
            </a:endParaRPr>
          </a:p>
        </p:txBody>
      </p:sp>
      <p:sp>
        <p:nvSpPr>
          <p:cNvPr id="11" name="Oval 168">
            <a:extLst>
              <a:ext uri="{FF2B5EF4-FFF2-40B4-BE49-F238E27FC236}">
                <a16:creationId xmlns:a16="http://schemas.microsoft.com/office/drawing/2014/main" id="{31A63804-A7FE-D06B-9A7A-0C40B3325443}"/>
              </a:ext>
            </a:extLst>
          </p:cNvPr>
          <p:cNvSpPr>
            <a:spLocks noChangeArrowheads="1"/>
          </p:cNvSpPr>
          <p:nvPr/>
        </p:nvSpPr>
        <p:spPr bwMode="gray">
          <a:xfrm>
            <a:off x="9395210" y="2069076"/>
            <a:ext cx="186104" cy="182785"/>
          </a:xfrm>
          <a:prstGeom prst="ellipse">
            <a:avLst/>
          </a:prstGeom>
          <a:solidFill>
            <a:srgbClr val="0070C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13" name="Oval 168">
            <a:extLst>
              <a:ext uri="{FF2B5EF4-FFF2-40B4-BE49-F238E27FC236}">
                <a16:creationId xmlns:a16="http://schemas.microsoft.com/office/drawing/2014/main" id="{8B7A132A-8EBC-F381-0232-736CD6820A3E}"/>
              </a:ext>
            </a:extLst>
          </p:cNvPr>
          <p:cNvSpPr>
            <a:spLocks noChangeArrowheads="1"/>
          </p:cNvSpPr>
          <p:nvPr/>
        </p:nvSpPr>
        <p:spPr bwMode="gray">
          <a:xfrm>
            <a:off x="9395210" y="2429089"/>
            <a:ext cx="186104" cy="182785"/>
          </a:xfrm>
          <a:prstGeom prst="ellipse">
            <a:avLst/>
          </a:prstGeom>
          <a:solidFill>
            <a:srgbClr val="FFFFFF">
              <a:lumMod val="65000"/>
            </a:srgbClr>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5" name="Oval 168">
            <a:extLst>
              <a:ext uri="{FF2B5EF4-FFF2-40B4-BE49-F238E27FC236}">
                <a16:creationId xmlns:a16="http://schemas.microsoft.com/office/drawing/2014/main" id="{11C48C55-737E-63CE-AA6F-C25FC90580F7}"/>
              </a:ext>
            </a:extLst>
          </p:cNvPr>
          <p:cNvSpPr>
            <a:spLocks noChangeArrowheads="1"/>
          </p:cNvSpPr>
          <p:nvPr/>
        </p:nvSpPr>
        <p:spPr bwMode="gray">
          <a:xfrm>
            <a:off x="9391128" y="2241525"/>
            <a:ext cx="186104" cy="182785"/>
          </a:xfrm>
          <a:prstGeom prst="ellipse">
            <a:avLst/>
          </a:prstGeom>
          <a:solidFill>
            <a:srgbClr val="0070C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Tree>
    <p:extLst>
      <p:ext uri="{BB962C8B-B14F-4D97-AF65-F5344CB8AC3E}">
        <p14:creationId xmlns:p14="http://schemas.microsoft.com/office/powerpoint/2010/main" val="623267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1545</TotalTime>
  <Words>447</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Aptos</vt:lpstr>
      <vt:lpstr>Aptos Display</vt:lpstr>
      <vt:lpstr>Arial</vt:lpstr>
      <vt:lpstr>Courier New</vt:lpstr>
      <vt:lpstr>MetricHPE</vt:lpstr>
      <vt:lpstr>Wingdings</vt:lpstr>
      <vt:lpstr>Office Theme</vt:lpstr>
      <vt:lpstr>think-cell Slide</vt:lpstr>
      <vt:lpstr>NRT Data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Abhay</dc:creator>
  <cp:lastModifiedBy>Reddy, Lokeswara</cp:lastModifiedBy>
  <cp:revision>7</cp:revision>
  <dcterms:created xsi:type="dcterms:W3CDTF">2025-09-22T10:19:12Z</dcterms:created>
  <dcterms:modified xsi:type="dcterms:W3CDTF">2025-10-14T05:02:24Z</dcterms:modified>
</cp:coreProperties>
</file>