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Raleway" charset="1" panose="00000000000000000000"/>
      <p:regular r:id="rId13"/>
    </p:embeddedFont>
    <p:embeddedFont>
      <p:font typeface="Raleway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jpeg" Type="http://schemas.openxmlformats.org/officeDocument/2006/relationships/image"/><Relationship Id="rId5"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296400" y="1562100"/>
            <a:ext cx="8324850" cy="4568229"/>
            <a:chOff x="0" y="0"/>
            <a:chExt cx="11099800" cy="6090972"/>
          </a:xfrm>
        </p:grpSpPr>
        <p:sp>
          <p:nvSpPr>
            <p:cNvPr name="TextBox 3" id="3"/>
            <p:cNvSpPr txBox="true"/>
            <p:nvPr/>
          </p:nvSpPr>
          <p:spPr>
            <a:xfrm rot="0">
              <a:off x="0" y="180975"/>
              <a:ext cx="11099800" cy="5183505"/>
            </a:xfrm>
            <a:prstGeom prst="rect">
              <a:avLst/>
            </a:prstGeom>
          </p:spPr>
          <p:txBody>
            <a:bodyPr anchor="t" rtlCol="false" tIns="0" lIns="0" bIns="0" rIns="0">
              <a:spAutoFit/>
            </a:bodyPr>
            <a:lstStyle/>
            <a:p>
              <a:pPr algn="l" marL="0" indent="0" lvl="0">
                <a:lnSpc>
                  <a:spcPts val="9900"/>
                </a:lnSpc>
              </a:pPr>
              <a:r>
                <a:rPr lang="en-US" sz="9900">
                  <a:solidFill>
                    <a:srgbClr val="1A1A1A"/>
                  </a:solidFill>
                  <a:latin typeface="Raleway"/>
                  <a:ea typeface="Raleway"/>
                  <a:cs typeface="Raleway"/>
                  <a:sym typeface="Raleway"/>
                </a:rPr>
                <a:t>Pipeline Modernization Overview</a:t>
              </a:r>
            </a:p>
          </p:txBody>
        </p:sp>
        <p:sp>
          <p:nvSpPr>
            <p:cNvPr name="TextBox 4" id="4"/>
            <p:cNvSpPr txBox="true"/>
            <p:nvPr/>
          </p:nvSpPr>
          <p:spPr>
            <a:xfrm rot="0">
              <a:off x="0" y="5414697"/>
              <a:ext cx="11099800" cy="676275"/>
            </a:xfrm>
            <a:prstGeom prst="rect">
              <a:avLst/>
            </a:prstGeom>
          </p:spPr>
          <p:txBody>
            <a:bodyPr anchor="t" rtlCol="false" tIns="0" lIns="0" bIns="0" rIns="0">
              <a:spAutoFit/>
            </a:bodyPr>
            <a:lstStyle/>
            <a:p>
              <a:pPr algn="l" marL="0" indent="0" lvl="0">
                <a:lnSpc>
                  <a:spcPts val="4200"/>
                </a:lnSpc>
              </a:pPr>
              <a:r>
                <a:rPr lang="en-US" sz="3000">
                  <a:solidFill>
                    <a:srgbClr val="7F8C8D"/>
                  </a:solidFill>
                  <a:latin typeface="Raleway"/>
                  <a:ea typeface="Raleway"/>
                  <a:cs typeface="Raleway"/>
                  <a:sym typeface="Raleway"/>
                </a:rPr>
                <a:t>Presented by [Presenter Name]</a:t>
              </a:r>
            </a:p>
          </p:txBody>
        </p:sp>
      </p:grpSp>
      <p:sp>
        <p:nvSpPr>
          <p:cNvPr name="TextBox 5" id="5"/>
          <p:cNvSpPr txBox="true"/>
          <p:nvPr/>
        </p:nvSpPr>
        <p:spPr>
          <a:xfrm rot="0">
            <a:off x="9296400" y="9261475"/>
            <a:ext cx="6886575" cy="358775"/>
          </a:xfrm>
          <a:prstGeom prst="rect">
            <a:avLst/>
          </a:prstGeom>
        </p:spPr>
        <p:txBody>
          <a:bodyPr anchor="t" rtlCol="false" tIns="0" lIns="0" bIns="0" rIns="0">
            <a:spAutoFit/>
          </a:bodyPr>
          <a:lstStyle/>
          <a:p>
            <a:pPr algn="l" marL="0" indent="0" lvl="0">
              <a:lnSpc>
                <a:spcPts val="2800"/>
              </a:lnSpc>
            </a:pPr>
            <a:r>
              <a:rPr lang="en-US" sz="2000">
                <a:solidFill>
                  <a:srgbClr val="1A1A1A"/>
                </a:solidFill>
                <a:latin typeface="Raleway"/>
                <a:ea typeface="Raleway"/>
                <a:cs typeface="Raleway"/>
                <a:sym typeface="Raleway"/>
              </a:rPr>
              <a:t>Transforming data processes for efficiency and growth.</a:t>
            </a:r>
          </a:p>
        </p:txBody>
      </p:sp>
      <p:grpSp>
        <p:nvGrpSpPr>
          <p:cNvPr name="Group 6" id="6"/>
          <p:cNvGrpSpPr/>
          <p:nvPr/>
        </p:nvGrpSpPr>
        <p:grpSpPr>
          <a:xfrm rot="0">
            <a:off x="666750" y="666750"/>
            <a:ext cx="7191375" cy="8953500"/>
            <a:chOff x="0" y="0"/>
            <a:chExt cx="1036915" cy="1290994"/>
          </a:xfrm>
        </p:grpSpPr>
        <p:sp>
          <p:nvSpPr>
            <p:cNvPr name="Freeform 7" id="7"/>
            <p:cNvSpPr/>
            <p:nvPr/>
          </p:nvSpPr>
          <p:spPr>
            <a:xfrm flipH="false" flipV="false" rot="0">
              <a:off x="0" y="0"/>
              <a:ext cx="1036915" cy="1290994"/>
            </a:xfrm>
            <a:custGeom>
              <a:avLst/>
              <a:gdLst/>
              <a:ahLst/>
              <a:cxnLst/>
              <a:rect r="r" b="b" t="t" l="l"/>
              <a:pathLst>
                <a:path h="1290994" w="1036915">
                  <a:moveTo>
                    <a:pt x="0" y="0"/>
                  </a:moveTo>
                  <a:lnTo>
                    <a:pt x="1036915" y="0"/>
                  </a:lnTo>
                  <a:lnTo>
                    <a:pt x="1036915" y="1290994"/>
                  </a:lnTo>
                  <a:lnTo>
                    <a:pt x="0" y="1290994"/>
                  </a:lnTo>
                  <a:close/>
                </a:path>
              </a:pathLst>
            </a:custGeom>
            <a:blipFill>
              <a:blip r:embed="rId2"/>
              <a:stretch>
                <a:fillRect l="0" t="-199" r="0" b="-199"/>
              </a:stretch>
            </a:blipFill>
            <a:ln w="19050" cap="sq">
              <a:solidFill>
                <a:srgbClr val="FFFFFF"/>
              </a:solidFill>
              <a:prstDash val="solid"/>
              <a:miter/>
            </a:ln>
          </p:spPr>
        </p:sp>
      </p:grpSp>
      <p:grpSp>
        <p:nvGrpSpPr>
          <p:cNvPr name="Group 8" id="8"/>
          <p:cNvGrpSpPr/>
          <p:nvPr/>
        </p:nvGrpSpPr>
        <p:grpSpPr>
          <a:xfrm rot="0">
            <a:off x="9296400" y="666750"/>
            <a:ext cx="5489342" cy="445682"/>
            <a:chOff x="0" y="0"/>
            <a:chExt cx="7319123" cy="594243"/>
          </a:xfrm>
        </p:grpSpPr>
        <p:sp>
          <p:nvSpPr>
            <p:cNvPr name="TextBox 9" id="9"/>
            <p:cNvSpPr txBox="true"/>
            <p:nvPr/>
          </p:nvSpPr>
          <p:spPr>
            <a:xfrm rot="0">
              <a:off x="956381" y="104226"/>
              <a:ext cx="6362742" cy="490008"/>
            </a:xfrm>
            <a:prstGeom prst="rect">
              <a:avLst/>
            </a:prstGeom>
          </p:spPr>
          <p:txBody>
            <a:bodyPr anchor="t" rtlCol="false" tIns="0" lIns="0" bIns="0" rIns="0">
              <a:spAutoFit/>
            </a:bodyPr>
            <a:lstStyle/>
            <a:p>
              <a:pPr algn="l" marL="0" indent="0" lvl="0">
                <a:lnSpc>
                  <a:spcPts val="2750"/>
                </a:lnSpc>
              </a:pPr>
              <a:r>
                <a:rPr lang="en-US" sz="2500">
                  <a:solidFill>
                    <a:srgbClr val="1A1A1A"/>
                  </a:solidFill>
                  <a:latin typeface="Raleway"/>
                  <a:ea typeface="Raleway"/>
                  <a:cs typeface="Raleway"/>
                  <a:sym typeface="Raleway"/>
                </a:rPr>
                <a:t>NRT Pipeline Solutions</a:t>
              </a:r>
            </a:p>
          </p:txBody>
        </p:sp>
        <p:sp>
          <p:nvSpPr>
            <p:cNvPr name="Freeform 10" id="10"/>
            <p:cNvSpPr/>
            <p:nvPr/>
          </p:nvSpPr>
          <p:spPr>
            <a:xfrm flipH="false" flipV="false" rot="0">
              <a:off x="0" y="0"/>
              <a:ext cx="594243" cy="594243"/>
            </a:xfrm>
            <a:custGeom>
              <a:avLst/>
              <a:gdLst/>
              <a:ahLst/>
              <a:cxnLst/>
              <a:rect r="r" b="b" t="t" l="l"/>
              <a:pathLst>
                <a:path h="594243" w="594243">
                  <a:moveTo>
                    <a:pt x="0" y="0"/>
                  </a:moveTo>
                  <a:lnTo>
                    <a:pt x="594243" y="0"/>
                  </a:lnTo>
                  <a:lnTo>
                    <a:pt x="594243" y="594243"/>
                  </a:lnTo>
                  <a:lnTo>
                    <a:pt x="0" y="5942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1A1A1A"/>
            </a:solidFill>
            <a:prstDash val="solid"/>
            <a:headEnd type="none" len="sm" w="sm"/>
            <a:tailEnd type="none" len="sm" w="sm"/>
          </a:ln>
        </p:spPr>
      </p:sp>
      <p:sp>
        <p:nvSpPr>
          <p:cNvPr name="Freeform 3" id="3"/>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66750" y="666750"/>
            <a:ext cx="13208441" cy="3506448"/>
            <a:chOff x="0" y="0"/>
            <a:chExt cx="17611255" cy="4675264"/>
          </a:xfrm>
        </p:grpSpPr>
        <p:sp>
          <p:nvSpPr>
            <p:cNvPr name="TextBox 5" id="5"/>
            <p:cNvSpPr txBox="true"/>
            <p:nvPr/>
          </p:nvSpPr>
          <p:spPr>
            <a:xfrm rot="0">
              <a:off x="0" y="76200"/>
              <a:ext cx="17611255" cy="3429000"/>
            </a:xfrm>
            <a:prstGeom prst="rect">
              <a:avLst/>
            </a:prstGeom>
          </p:spPr>
          <p:txBody>
            <a:bodyPr anchor="t" rtlCol="false" tIns="0" lIns="0" bIns="0" rIns="0">
              <a:spAutoFit/>
            </a:bodyPr>
            <a:lstStyle/>
            <a:p>
              <a:pPr algn="l" marL="0" indent="0" lvl="0">
                <a:lnSpc>
                  <a:spcPts val="9900"/>
                </a:lnSpc>
              </a:pPr>
              <a:r>
                <a:rPr lang="en-US" sz="9000">
                  <a:solidFill>
                    <a:srgbClr val="1A1A1A"/>
                  </a:solidFill>
                  <a:latin typeface="Raleway"/>
                  <a:ea typeface="Raleway"/>
                  <a:cs typeface="Raleway"/>
                  <a:sym typeface="Raleway"/>
                </a:rPr>
                <a:t>Legacy Workflow Challenges</a:t>
              </a:r>
            </a:p>
          </p:txBody>
        </p:sp>
        <p:sp>
          <p:nvSpPr>
            <p:cNvPr name="TextBox 6" id="6"/>
            <p:cNvSpPr txBox="true"/>
            <p:nvPr/>
          </p:nvSpPr>
          <p:spPr>
            <a:xfrm rot="0">
              <a:off x="0" y="3998989"/>
              <a:ext cx="17611255" cy="676275"/>
            </a:xfrm>
            <a:prstGeom prst="rect">
              <a:avLst/>
            </a:prstGeom>
          </p:spPr>
          <p:txBody>
            <a:bodyPr anchor="t" rtlCol="false" tIns="0" lIns="0" bIns="0" rIns="0">
              <a:spAutoFit/>
            </a:bodyPr>
            <a:lstStyle/>
            <a:p>
              <a:pPr algn="l" marL="0" indent="0" lvl="0">
                <a:lnSpc>
                  <a:spcPts val="4200"/>
                </a:lnSpc>
              </a:pPr>
              <a:r>
                <a:rPr lang="en-US" sz="3000">
                  <a:solidFill>
                    <a:srgbClr val="1A1A1A"/>
                  </a:solidFill>
                  <a:latin typeface="Raleway"/>
                  <a:ea typeface="Raleway"/>
                  <a:cs typeface="Raleway"/>
                  <a:sym typeface="Raleway"/>
                </a:rPr>
                <a:t>Understanding the limitations of the existing pipeline processes</a:t>
              </a:r>
            </a:p>
          </p:txBody>
        </p:sp>
      </p:grpSp>
      <p:grpSp>
        <p:nvGrpSpPr>
          <p:cNvPr name="Group 7" id="7"/>
          <p:cNvGrpSpPr/>
          <p:nvPr/>
        </p:nvGrpSpPr>
        <p:grpSpPr>
          <a:xfrm rot="0">
            <a:off x="671512" y="5143500"/>
            <a:ext cx="5443538" cy="3687159"/>
            <a:chOff x="0" y="0"/>
            <a:chExt cx="7258050" cy="4916212"/>
          </a:xfrm>
        </p:grpSpPr>
        <p:sp>
          <p:nvSpPr>
            <p:cNvPr name="TextBox 8" id="8"/>
            <p:cNvSpPr txBox="true"/>
            <p:nvPr/>
          </p:nvSpPr>
          <p:spPr>
            <a:xfrm rot="0">
              <a:off x="0" y="1165225"/>
              <a:ext cx="7258050" cy="3750987"/>
            </a:xfrm>
            <a:prstGeom prst="rect">
              <a:avLst/>
            </a:prstGeom>
          </p:spPr>
          <p:txBody>
            <a:bodyPr anchor="t" rtlCol="false" tIns="0" lIns="0" bIns="0" rIns="0">
              <a:spAutoFit/>
            </a:bodyPr>
            <a:lstStyle/>
            <a:p>
              <a:pPr algn="l" marL="0" indent="0" lvl="0">
                <a:lnSpc>
                  <a:spcPts val="2824"/>
                </a:lnSpc>
              </a:pPr>
              <a:r>
                <a:rPr lang="en-US" sz="2172">
                  <a:solidFill>
                    <a:srgbClr val="1A1A1A"/>
                  </a:solidFill>
                  <a:latin typeface="Raleway"/>
                  <a:ea typeface="Raleway"/>
                  <a:cs typeface="Raleway"/>
                  <a:sym typeface="Raleway"/>
                </a:rPr>
                <a:t>The current pipeline relies heavily on </a:t>
              </a:r>
              <a:r>
                <a:rPr lang="en-US" b="true" sz="2172">
                  <a:solidFill>
                    <a:srgbClr val="1A1A1A"/>
                  </a:solidFill>
                  <a:latin typeface="Raleway Bold"/>
                  <a:ea typeface="Raleway Bold"/>
                  <a:cs typeface="Raleway Bold"/>
                  <a:sym typeface="Raleway Bold"/>
                </a:rPr>
                <a:t>manual scheduling</a:t>
              </a:r>
              <a:r>
                <a:rPr lang="en-US" sz="2172">
                  <a:solidFill>
                    <a:srgbClr val="1A1A1A"/>
                  </a:solidFill>
                  <a:latin typeface="Raleway"/>
                  <a:ea typeface="Raleway"/>
                  <a:cs typeface="Raleway"/>
                  <a:sym typeface="Raleway"/>
                </a:rPr>
                <a:t>, making it prone to delays and human error. This lack of automation results in inefficiencies and complicates dependency management, ultimately hindering the workflow’s responsiveness to changes and urgent data requirements.</a:t>
              </a:r>
            </a:p>
          </p:txBody>
        </p:sp>
        <p:sp>
          <p:nvSpPr>
            <p:cNvPr name="TextBox 9" id="9"/>
            <p:cNvSpPr txBox="true"/>
            <p:nvPr/>
          </p:nvSpPr>
          <p:spPr>
            <a:xfrm rot="0">
              <a:off x="0" y="-66675"/>
              <a:ext cx="7258050" cy="676275"/>
            </a:xfrm>
            <a:prstGeom prst="rect">
              <a:avLst/>
            </a:prstGeom>
          </p:spPr>
          <p:txBody>
            <a:bodyPr anchor="t" rtlCol="false" tIns="0" lIns="0" bIns="0" rIns="0">
              <a:spAutoFit/>
            </a:bodyPr>
            <a:lstStyle/>
            <a:p>
              <a:pPr algn="l" marL="0" indent="0" lvl="0">
                <a:lnSpc>
                  <a:spcPts val="4200"/>
                </a:lnSpc>
              </a:pPr>
              <a:r>
                <a:rPr lang="en-US" b="true" sz="3000">
                  <a:solidFill>
                    <a:srgbClr val="1A1A1A"/>
                  </a:solidFill>
                  <a:latin typeface="Raleway Bold"/>
                  <a:ea typeface="Raleway Bold"/>
                  <a:cs typeface="Raleway Bold"/>
                  <a:sym typeface="Raleway Bold"/>
                </a:rPr>
                <a:t>Manual Scheduling Issues</a:t>
              </a:r>
            </a:p>
          </p:txBody>
        </p:sp>
      </p:grpSp>
      <p:grpSp>
        <p:nvGrpSpPr>
          <p:cNvPr name="Group 10" id="10"/>
          <p:cNvGrpSpPr/>
          <p:nvPr/>
        </p:nvGrpSpPr>
        <p:grpSpPr>
          <a:xfrm rot="0">
            <a:off x="7858125" y="5143500"/>
            <a:ext cx="5448300" cy="3687159"/>
            <a:chOff x="0" y="0"/>
            <a:chExt cx="7264400" cy="4916212"/>
          </a:xfrm>
        </p:grpSpPr>
        <p:sp>
          <p:nvSpPr>
            <p:cNvPr name="TextBox 11" id="11"/>
            <p:cNvSpPr txBox="true"/>
            <p:nvPr/>
          </p:nvSpPr>
          <p:spPr>
            <a:xfrm rot="0">
              <a:off x="0" y="1165225"/>
              <a:ext cx="7264400" cy="3750987"/>
            </a:xfrm>
            <a:prstGeom prst="rect">
              <a:avLst/>
            </a:prstGeom>
          </p:spPr>
          <p:txBody>
            <a:bodyPr anchor="t" rtlCol="false" tIns="0" lIns="0" bIns="0" rIns="0">
              <a:spAutoFit/>
            </a:bodyPr>
            <a:lstStyle/>
            <a:p>
              <a:pPr algn="l" marL="0" indent="0" lvl="0">
                <a:lnSpc>
                  <a:spcPts val="2824"/>
                </a:lnSpc>
              </a:pPr>
              <a:r>
                <a:rPr lang="en-US" sz="2172">
                  <a:solidFill>
                    <a:srgbClr val="1A1A1A"/>
                  </a:solidFill>
                  <a:latin typeface="Raleway"/>
                  <a:ea typeface="Raleway"/>
                  <a:cs typeface="Raleway"/>
                  <a:sym typeface="Raleway"/>
                </a:rPr>
                <a:t>The legacy system's </a:t>
              </a:r>
              <a:r>
                <a:rPr lang="en-US" b="true" sz="2172">
                  <a:solidFill>
                    <a:srgbClr val="1A1A1A"/>
                  </a:solidFill>
                  <a:latin typeface="Raleway Bold"/>
                  <a:ea typeface="Raleway Bold"/>
                  <a:cs typeface="Raleway Bold"/>
                  <a:sym typeface="Raleway Bold"/>
                </a:rPr>
                <a:t>multiple codebases</a:t>
              </a:r>
              <a:r>
                <a:rPr lang="en-US" sz="2172">
                  <a:solidFill>
                    <a:srgbClr val="1A1A1A"/>
                  </a:solidFill>
                  <a:latin typeface="Raleway"/>
                  <a:ea typeface="Raleway"/>
                  <a:cs typeface="Raleway"/>
                  <a:sym typeface="Raleway"/>
                </a:rPr>
                <a:t> contribute to significant maintenance challenges. Scaling and auditing become difficult due to the fragmented architecture, which not only increases operational costs but also impedes the ability to implement timely updates and improvements effectively.</a:t>
              </a:r>
            </a:p>
          </p:txBody>
        </p:sp>
        <p:sp>
          <p:nvSpPr>
            <p:cNvPr name="TextBox 12" id="12"/>
            <p:cNvSpPr txBox="true"/>
            <p:nvPr/>
          </p:nvSpPr>
          <p:spPr>
            <a:xfrm rot="0">
              <a:off x="0" y="-66675"/>
              <a:ext cx="7264400" cy="676275"/>
            </a:xfrm>
            <a:prstGeom prst="rect">
              <a:avLst/>
            </a:prstGeom>
          </p:spPr>
          <p:txBody>
            <a:bodyPr anchor="t" rtlCol="false" tIns="0" lIns="0" bIns="0" rIns="0">
              <a:spAutoFit/>
            </a:bodyPr>
            <a:lstStyle/>
            <a:p>
              <a:pPr algn="l" marL="0" indent="0" lvl="0">
                <a:lnSpc>
                  <a:spcPts val="4200"/>
                </a:lnSpc>
              </a:pPr>
              <a:r>
                <a:rPr lang="en-US" b="true" sz="3000">
                  <a:solidFill>
                    <a:srgbClr val="1A1A1A"/>
                  </a:solidFill>
                  <a:latin typeface="Raleway Bold"/>
                  <a:ea typeface="Raleway Bold"/>
                  <a:cs typeface="Raleway Bold"/>
                  <a:sym typeface="Raleway Bold"/>
                </a:rPr>
                <a:t>Maintenance Complexity</a:t>
              </a:r>
            </a:p>
          </p:txBody>
        </p:sp>
      </p:grpSp>
      <p:sp>
        <p:nvSpPr>
          <p:cNvPr name="TextBox 13" id="13"/>
          <p:cNvSpPr txBox="true"/>
          <p:nvPr/>
        </p:nvSpPr>
        <p:spPr>
          <a:xfrm rot="0">
            <a:off x="17485343" y="9421799"/>
            <a:ext cx="152400" cy="200025"/>
          </a:xfrm>
          <a:prstGeom prst="rect">
            <a:avLst/>
          </a:prstGeom>
        </p:spPr>
        <p:txBody>
          <a:bodyPr anchor="t" rtlCol="false" tIns="0" lIns="0" bIns="0" rIns="0" wrap="none">
            <a:spAutoFit/>
          </a:bodyPr>
          <a:lstStyle/>
          <a:p>
            <a:pPr algn="r" marL="0" indent="0" lvl="0">
              <a:lnSpc>
                <a:spcPts val="2765"/>
              </a:lnSpc>
              <a:spcBef>
                <a:spcPct val="0"/>
              </a:spcBef>
            </a:pPr>
            <a:r>
              <a:rPr lang="en-US" sz="1975">
                <a:solidFill>
                  <a:srgbClr val="1A1A1A"/>
                </a:solidFill>
                <a:latin typeface="Raleway"/>
                <a:ea typeface="Raleway"/>
                <a:cs typeface="Raleway"/>
                <a:sym typeface="Raleway"/>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1A1A1A"/>
            </a:solidFill>
            <a:prstDash val="solid"/>
            <a:headEnd type="none" len="sm" w="sm"/>
            <a:tailEnd type="none" len="sm" w="sm"/>
          </a:ln>
        </p:spPr>
      </p:sp>
      <p:sp>
        <p:nvSpPr>
          <p:cNvPr name="Freeform 3" id="3"/>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97931"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8248650"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71513" y="6076950"/>
            <a:ext cx="5443538" cy="1554116"/>
            <a:chOff x="0" y="0"/>
            <a:chExt cx="7258050" cy="2072154"/>
          </a:xfrm>
        </p:grpSpPr>
        <p:sp>
          <p:nvSpPr>
            <p:cNvPr name="TextBox 7" id="7"/>
            <p:cNvSpPr txBox="true"/>
            <p:nvPr/>
          </p:nvSpPr>
          <p:spPr>
            <a:xfrm rot="0">
              <a:off x="0" y="-38100"/>
              <a:ext cx="725805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Config-driven Controls</a:t>
              </a:r>
            </a:p>
          </p:txBody>
        </p:sp>
        <p:sp>
          <p:nvSpPr>
            <p:cNvPr name="TextBox 8" id="8"/>
            <p:cNvSpPr txBox="true"/>
            <p:nvPr/>
          </p:nvSpPr>
          <p:spPr>
            <a:xfrm rot="0">
              <a:off x="0" y="1057636"/>
              <a:ext cx="7258050" cy="10145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Features are easily toggled, enhancing data quality without hardcoding changes.</a:t>
              </a:r>
            </a:p>
          </p:txBody>
        </p:sp>
      </p:grpSp>
      <p:sp>
        <p:nvSpPr>
          <p:cNvPr name="TextBox 9" id="9"/>
          <p:cNvSpPr txBox="true"/>
          <p:nvPr/>
        </p:nvSpPr>
        <p:spPr>
          <a:xfrm rot="0">
            <a:off x="2604444" y="742950"/>
            <a:ext cx="13383912" cy="2552700"/>
          </a:xfrm>
          <a:prstGeom prst="rect">
            <a:avLst/>
          </a:prstGeom>
        </p:spPr>
        <p:txBody>
          <a:bodyPr anchor="t" rtlCol="false" tIns="0" lIns="0" bIns="0" rIns="0">
            <a:spAutoFit/>
          </a:bodyPr>
          <a:lstStyle/>
          <a:p>
            <a:pPr algn="ctr" marL="0" indent="0" lvl="0">
              <a:lnSpc>
                <a:spcPts val="9900"/>
              </a:lnSpc>
            </a:pPr>
            <a:r>
              <a:rPr lang="en-US" sz="9000" strike="noStrike" u="none">
                <a:solidFill>
                  <a:srgbClr val="1A1A1A"/>
                </a:solidFill>
                <a:latin typeface="Raleway"/>
                <a:ea typeface="Raleway"/>
                <a:cs typeface="Raleway"/>
                <a:sym typeface="Raleway"/>
              </a:rPr>
              <a:t>Modern Workflow Enhancements</a:t>
            </a:r>
          </a:p>
        </p:txBody>
      </p:sp>
      <p:grpSp>
        <p:nvGrpSpPr>
          <p:cNvPr name="Group 10" id="10"/>
          <p:cNvGrpSpPr/>
          <p:nvPr/>
        </p:nvGrpSpPr>
        <p:grpSpPr>
          <a:xfrm rot="0">
            <a:off x="6419850" y="6076950"/>
            <a:ext cx="5448300" cy="1944641"/>
            <a:chOff x="0" y="0"/>
            <a:chExt cx="7264400" cy="2592854"/>
          </a:xfrm>
        </p:grpSpPr>
        <p:sp>
          <p:nvSpPr>
            <p:cNvPr name="TextBox 11" id="11"/>
            <p:cNvSpPr txBox="true"/>
            <p:nvPr/>
          </p:nvSpPr>
          <p:spPr>
            <a:xfrm rot="0">
              <a:off x="0" y="-38100"/>
              <a:ext cx="726440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Incremental Loads</a:t>
              </a:r>
            </a:p>
          </p:txBody>
        </p:sp>
        <p:sp>
          <p:nvSpPr>
            <p:cNvPr name="TextBox 12" id="12"/>
            <p:cNvSpPr txBox="true"/>
            <p:nvPr/>
          </p:nvSpPr>
          <p:spPr>
            <a:xfrm rot="0">
              <a:off x="0" y="1057636"/>
              <a:ext cx="7264400" cy="15352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Supports real-time analytics, ensuring timely data availability for decision-making.</a:t>
              </a:r>
            </a:p>
          </p:txBody>
        </p:sp>
      </p:grpSp>
      <p:grpSp>
        <p:nvGrpSpPr>
          <p:cNvPr name="Group 13" id="13"/>
          <p:cNvGrpSpPr/>
          <p:nvPr/>
        </p:nvGrpSpPr>
        <p:grpSpPr>
          <a:xfrm rot="0">
            <a:off x="12172950" y="6076950"/>
            <a:ext cx="5448300" cy="1554116"/>
            <a:chOff x="0" y="0"/>
            <a:chExt cx="7264400" cy="2072154"/>
          </a:xfrm>
        </p:grpSpPr>
        <p:sp>
          <p:nvSpPr>
            <p:cNvPr name="TextBox 14" id="14"/>
            <p:cNvSpPr txBox="true"/>
            <p:nvPr/>
          </p:nvSpPr>
          <p:spPr>
            <a:xfrm rot="0">
              <a:off x="0" y="-38100"/>
              <a:ext cx="726440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Glue Integration</a:t>
              </a:r>
            </a:p>
          </p:txBody>
        </p:sp>
        <p:sp>
          <p:nvSpPr>
            <p:cNvPr name="TextBox 15" id="15"/>
            <p:cNvSpPr txBox="true"/>
            <p:nvPr/>
          </p:nvSpPr>
          <p:spPr>
            <a:xfrm rot="0">
              <a:off x="0" y="1057636"/>
              <a:ext cx="7264400" cy="10145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Centralizes all transformations, improving maintainability and reducing complexity.</a:t>
              </a:r>
            </a:p>
          </p:txBody>
        </p:sp>
      </p:grpSp>
      <p:sp>
        <p:nvSpPr>
          <p:cNvPr name="TextBox 16" id="16"/>
          <p:cNvSpPr txBox="true"/>
          <p:nvPr/>
        </p:nvSpPr>
        <p:spPr>
          <a:xfrm rot="0">
            <a:off x="17359380"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1A1A1A"/>
                </a:solidFill>
                <a:latin typeface="Raleway"/>
                <a:ea typeface="Raleway"/>
                <a:cs typeface="Raleway"/>
                <a:sym typeface="Raleway"/>
              </a:rPr>
              <a:t>3</a:t>
            </a:r>
          </a:p>
        </p:txBody>
      </p:sp>
      <p:sp>
        <p:nvSpPr>
          <p:cNvPr name="Freeform 17" id="17"/>
          <p:cNvSpPr/>
          <p:nvPr/>
        </p:nvSpPr>
        <p:spPr>
          <a:xfrm flipH="false" flipV="false" rot="0">
            <a:off x="13999369"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1A1A1A"/>
            </a:solidFill>
            <a:prstDash val="solid"/>
            <a:headEnd type="none" len="sm" w="sm"/>
            <a:tailEnd type="none" len="sm" w="sm"/>
          </a:ln>
        </p:spPr>
      </p:sp>
      <p:sp>
        <p:nvSpPr>
          <p:cNvPr name="TextBox 3" id="3"/>
          <p:cNvSpPr txBox="true"/>
          <p:nvPr/>
        </p:nvSpPr>
        <p:spPr>
          <a:xfrm rot="0">
            <a:off x="2105025" y="695325"/>
            <a:ext cx="14077950" cy="730250"/>
          </a:xfrm>
          <a:prstGeom prst="rect">
            <a:avLst/>
          </a:prstGeom>
        </p:spPr>
        <p:txBody>
          <a:bodyPr anchor="t" rtlCol="false" tIns="0" lIns="0" bIns="0" rIns="0">
            <a:spAutoFit/>
          </a:bodyPr>
          <a:lstStyle/>
          <a:p>
            <a:pPr algn="ctr" marL="0" indent="0" lvl="0">
              <a:lnSpc>
                <a:spcPts val="5500"/>
              </a:lnSpc>
            </a:pPr>
            <a:r>
              <a:rPr lang="en-US" sz="5000" strike="noStrike" u="none">
                <a:solidFill>
                  <a:srgbClr val="1A1A1A"/>
                </a:solidFill>
                <a:latin typeface="Raleway"/>
                <a:ea typeface="Raleway"/>
                <a:cs typeface="Raleway"/>
                <a:sym typeface="Raleway"/>
              </a:rPr>
              <a:t>Key Differentiators: Legacy vs Modern Workflow</a:t>
            </a:r>
          </a:p>
        </p:txBody>
      </p:sp>
      <p:grpSp>
        <p:nvGrpSpPr>
          <p:cNvPr name="Group 4" id="4"/>
          <p:cNvGrpSpPr/>
          <p:nvPr/>
        </p:nvGrpSpPr>
        <p:grpSpPr>
          <a:xfrm rot="0">
            <a:off x="2105025" y="7359963"/>
            <a:ext cx="5448300" cy="1690406"/>
            <a:chOff x="0" y="0"/>
            <a:chExt cx="7264400" cy="2253875"/>
          </a:xfrm>
        </p:grpSpPr>
        <p:sp>
          <p:nvSpPr>
            <p:cNvPr name="TextBox 5" id="5"/>
            <p:cNvSpPr txBox="true"/>
            <p:nvPr/>
          </p:nvSpPr>
          <p:spPr>
            <a:xfrm rot="0">
              <a:off x="0" y="9525"/>
              <a:ext cx="7264400" cy="586740"/>
            </a:xfrm>
            <a:prstGeom prst="rect">
              <a:avLst/>
            </a:prstGeom>
          </p:spPr>
          <p:txBody>
            <a:bodyPr anchor="t" rtlCol="false" tIns="0" lIns="0" bIns="0" rIns="0">
              <a:spAutoFit/>
            </a:bodyPr>
            <a:lstStyle/>
            <a:p>
              <a:pPr algn="ctr" marL="0" indent="0" lvl="0">
                <a:lnSpc>
                  <a:spcPts val="3258"/>
                </a:lnSpc>
              </a:pPr>
              <a:r>
                <a:rPr lang="en-US" b="true" sz="2962" strike="noStrike" u="none">
                  <a:solidFill>
                    <a:srgbClr val="7F8C8D"/>
                  </a:solidFill>
                  <a:latin typeface="Raleway Bold"/>
                  <a:ea typeface="Raleway Bold"/>
                  <a:cs typeface="Raleway Bold"/>
                  <a:sym typeface="Raleway Bold"/>
                </a:rPr>
                <a:t>Multiple Lambdas</a:t>
              </a:r>
            </a:p>
          </p:txBody>
        </p:sp>
        <p:sp>
          <p:nvSpPr>
            <p:cNvPr name="TextBox 6" id="6"/>
            <p:cNvSpPr txBox="true"/>
            <p:nvPr/>
          </p:nvSpPr>
          <p:spPr>
            <a:xfrm rot="0">
              <a:off x="0" y="782538"/>
              <a:ext cx="7264400" cy="1471337"/>
            </a:xfrm>
            <a:prstGeom prst="rect">
              <a:avLst/>
            </a:prstGeom>
          </p:spPr>
          <p:txBody>
            <a:bodyPr anchor="t" rtlCol="false" tIns="0" lIns="0" bIns="0" rIns="0">
              <a:spAutoFit/>
            </a:bodyPr>
            <a:lstStyle/>
            <a:p>
              <a:pPr algn="ctr" marL="0" indent="0" lvl="0">
                <a:lnSpc>
                  <a:spcPts val="2964"/>
                </a:lnSpc>
              </a:pPr>
              <a:r>
                <a:rPr lang="en-US" sz="2117" strike="noStrike" u="none">
                  <a:solidFill>
                    <a:srgbClr val="1A1A1A"/>
                  </a:solidFill>
                  <a:latin typeface="Raleway"/>
                  <a:ea typeface="Raleway"/>
                  <a:cs typeface="Raleway"/>
                  <a:sym typeface="Raleway"/>
                </a:rPr>
                <a:t>Complex orchestration with multiple Lambda functions creates overhead and potential delays.</a:t>
              </a:r>
            </a:p>
          </p:txBody>
        </p:sp>
      </p:grpSp>
      <p:grpSp>
        <p:nvGrpSpPr>
          <p:cNvPr name="Group 7" id="7"/>
          <p:cNvGrpSpPr/>
          <p:nvPr/>
        </p:nvGrpSpPr>
        <p:grpSpPr>
          <a:xfrm rot="0">
            <a:off x="10733423" y="7359963"/>
            <a:ext cx="5448300" cy="1318931"/>
            <a:chOff x="0" y="0"/>
            <a:chExt cx="7264400" cy="1758575"/>
          </a:xfrm>
        </p:grpSpPr>
        <p:sp>
          <p:nvSpPr>
            <p:cNvPr name="TextBox 8" id="8"/>
            <p:cNvSpPr txBox="true"/>
            <p:nvPr/>
          </p:nvSpPr>
          <p:spPr>
            <a:xfrm rot="0">
              <a:off x="0" y="9525"/>
              <a:ext cx="7264400" cy="586740"/>
            </a:xfrm>
            <a:prstGeom prst="rect">
              <a:avLst/>
            </a:prstGeom>
          </p:spPr>
          <p:txBody>
            <a:bodyPr anchor="t" rtlCol="false" tIns="0" lIns="0" bIns="0" rIns="0">
              <a:spAutoFit/>
            </a:bodyPr>
            <a:lstStyle/>
            <a:p>
              <a:pPr algn="ctr" marL="0" indent="0" lvl="0">
                <a:lnSpc>
                  <a:spcPts val="3258"/>
                </a:lnSpc>
              </a:pPr>
              <a:r>
                <a:rPr lang="en-US" b="true" sz="2962" strike="noStrike" u="none">
                  <a:solidFill>
                    <a:srgbClr val="7F8C8D"/>
                  </a:solidFill>
                  <a:latin typeface="Raleway Bold"/>
                  <a:ea typeface="Raleway Bold"/>
                  <a:cs typeface="Raleway Bold"/>
                  <a:sym typeface="Raleway Bold"/>
                </a:rPr>
                <a:t>Single Glue Job</a:t>
              </a:r>
            </a:p>
          </p:txBody>
        </p:sp>
        <p:sp>
          <p:nvSpPr>
            <p:cNvPr name="TextBox 9" id="9"/>
            <p:cNvSpPr txBox="true"/>
            <p:nvPr/>
          </p:nvSpPr>
          <p:spPr>
            <a:xfrm rot="0">
              <a:off x="0" y="782538"/>
              <a:ext cx="7264400" cy="976037"/>
            </a:xfrm>
            <a:prstGeom prst="rect">
              <a:avLst/>
            </a:prstGeom>
          </p:spPr>
          <p:txBody>
            <a:bodyPr anchor="t" rtlCol="false" tIns="0" lIns="0" bIns="0" rIns="0">
              <a:spAutoFit/>
            </a:bodyPr>
            <a:lstStyle/>
            <a:p>
              <a:pPr algn="ctr" marL="0" indent="0" lvl="0">
                <a:lnSpc>
                  <a:spcPts val="2964"/>
                </a:lnSpc>
              </a:pPr>
              <a:r>
                <a:rPr lang="en-US" sz="2117" strike="noStrike" u="none">
                  <a:solidFill>
                    <a:srgbClr val="1A1A1A"/>
                  </a:solidFill>
                  <a:latin typeface="Raleway"/>
                  <a:ea typeface="Raleway"/>
                  <a:cs typeface="Raleway"/>
                  <a:sym typeface="Raleway"/>
                </a:rPr>
                <a:t>Unified Glue job simplifies orchestration while ensuring efficient data processing.</a:t>
              </a:r>
            </a:p>
          </p:txBody>
        </p:sp>
      </p:grpSp>
      <p:sp>
        <p:nvSpPr>
          <p:cNvPr name="Freeform 10" id="10"/>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7359380" y="9431324"/>
            <a:ext cx="152400" cy="190500"/>
          </a:xfrm>
          <a:prstGeom prst="rect">
            <a:avLst/>
          </a:prstGeom>
        </p:spPr>
        <p:txBody>
          <a:bodyPr anchor="t" rtlCol="false" tIns="0" lIns="0" bIns="0" rIns="0" wrap="none">
            <a:spAutoFit/>
          </a:bodyPr>
          <a:lstStyle/>
          <a:p>
            <a:pPr algn="r" marL="0" indent="0" lvl="0">
              <a:lnSpc>
                <a:spcPts val="2695"/>
              </a:lnSpc>
              <a:spcBef>
                <a:spcPct val="0"/>
              </a:spcBef>
            </a:pPr>
            <a:r>
              <a:rPr lang="en-US" sz="1925">
                <a:solidFill>
                  <a:srgbClr val="1A1A1A"/>
                </a:solidFill>
                <a:latin typeface="Raleway"/>
                <a:ea typeface="Raleway"/>
                <a:cs typeface="Raleway"/>
                <a:sym typeface="Raleway"/>
              </a:rPr>
              <a:t>4</a:t>
            </a:r>
          </a:p>
        </p:txBody>
      </p:sp>
      <p:grpSp>
        <p:nvGrpSpPr>
          <p:cNvPr name="Group 12" id="12"/>
          <p:cNvGrpSpPr/>
          <p:nvPr/>
        </p:nvGrpSpPr>
        <p:grpSpPr>
          <a:xfrm rot="0">
            <a:off x="666750" y="2457450"/>
            <a:ext cx="8324850" cy="4476750"/>
            <a:chOff x="0" y="0"/>
            <a:chExt cx="1116961" cy="600654"/>
          </a:xfrm>
        </p:grpSpPr>
        <p:sp>
          <p:nvSpPr>
            <p:cNvPr name="Freeform 13" id="13"/>
            <p:cNvSpPr/>
            <p:nvPr/>
          </p:nvSpPr>
          <p:spPr>
            <a:xfrm flipH="false" flipV="false" rot="0">
              <a:off x="0" y="0"/>
              <a:ext cx="1116961" cy="600654"/>
            </a:xfrm>
            <a:custGeom>
              <a:avLst/>
              <a:gdLst/>
              <a:ahLst/>
              <a:cxnLst/>
              <a:rect r="r" b="b" t="t" l="l"/>
              <a:pathLst>
                <a:path h="600654" w="1116961">
                  <a:moveTo>
                    <a:pt x="0" y="0"/>
                  </a:moveTo>
                  <a:lnTo>
                    <a:pt x="1116961" y="0"/>
                  </a:lnTo>
                  <a:lnTo>
                    <a:pt x="1116961" y="600654"/>
                  </a:lnTo>
                  <a:lnTo>
                    <a:pt x="0" y="600654"/>
                  </a:lnTo>
                  <a:close/>
                </a:path>
              </a:pathLst>
            </a:custGeom>
            <a:blipFill>
              <a:blip r:embed="rId4"/>
              <a:stretch>
                <a:fillRect l="-140" t="0" r="-140" b="0"/>
              </a:stretch>
            </a:blipFill>
            <a:ln w="19050" cap="sq">
              <a:solidFill>
                <a:srgbClr val="FFFFFF"/>
              </a:solidFill>
              <a:prstDash val="solid"/>
              <a:miter/>
            </a:ln>
          </p:spPr>
        </p:sp>
      </p:grpSp>
      <p:grpSp>
        <p:nvGrpSpPr>
          <p:cNvPr name="Group 14" id="14"/>
          <p:cNvGrpSpPr/>
          <p:nvPr/>
        </p:nvGrpSpPr>
        <p:grpSpPr>
          <a:xfrm rot="0">
            <a:off x="9296400" y="2457450"/>
            <a:ext cx="8322347" cy="4476750"/>
            <a:chOff x="0" y="0"/>
            <a:chExt cx="1116625" cy="600654"/>
          </a:xfrm>
        </p:grpSpPr>
        <p:sp>
          <p:nvSpPr>
            <p:cNvPr name="Freeform 15" id="15"/>
            <p:cNvSpPr/>
            <p:nvPr/>
          </p:nvSpPr>
          <p:spPr>
            <a:xfrm flipH="false" flipV="false" rot="0">
              <a:off x="0" y="0"/>
              <a:ext cx="1116625" cy="600654"/>
            </a:xfrm>
            <a:custGeom>
              <a:avLst/>
              <a:gdLst/>
              <a:ahLst/>
              <a:cxnLst/>
              <a:rect r="r" b="b" t="t" l="l"/>
              <a:pathLst>
                <a:path h="600654" w="1116625">
                  <a:moveTo>
                    <a:pt x="0" y="0"/>
                  </a:moveTo>
                  <a:lnTo>
                    <a:pt x="1116625" y="0"/>
                  </a:lnTo>
                  <a:lnTo>
                    <a:pt x="1116625" y="600654"/>
                  </a:lnTo>
                  <a:lnTo>
                    <a:pt x="0" y="600654"/>
                  </a:lnTo>
                  <a:close/>
                </a:path>
              </a:pathLst>
            </a:custGeom>
            <a:blipFill>
              <a:blip r:embed="rId5"/>
              <a:stretch>
                <a:fillRect l="-155" t="0" r="-155" b="0"/>
              </a:stretch>
            </a:blipFill>
            <a:ln w="19050" cap="sq">
              <a:solidFill>
                <a:srgbClr val="FFFFFF"/>
              </a:solidFill>
              <a:prstDash val="solid"/>
              <a:miter/>
            </a:ln>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1A1A1A"/>
            </a:solidFill>
            <a:prstDash val="solid"/>
            <a:headEnd type="none" len="sm" w="sm"/>
            <a:tailEnd type="none" len="sm" w="sm"/>
          </a:ln>
        </p:spPr>
      </p:sp>
      <p:sp>
        <p:nvSpPr>
          <p:cNvPr name="Freeform 3" id="3"/>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97931"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8248650"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71513" y="6076950"/>
            <a:ext cx="5443538" cy="1944641"/>
            <a:chOff x="0" y="0"/>
            <a:chExt cx="7258050" cy="2592854"/>
          </a:xfrm>
        </p:grpSpPr>
        <p:sp>
          <p:nvSpPr>
            <p:cNvPr name="TextBox 7" id="7"/>
            <p:cNvSpPr txBox="true"/>
            <p:nvPr/>
          </p:nvSpPr>
          <p:spPr>
            <a:xfrm rot="0">
              <a:off x="0" y="-38100"/>
              <a:ext cx="725805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Faster Data Loads</a:t>
              </a:r>
            </a:p>
          </p:txBody>
        </p:sp>
        <p:sp>
          <p:nvSpPr>
            <p:cNvPr name="TextBox 8" id="8"/>
            <p:cNvSpPr txBox="true"/>
            <p:nvPr/>
          </p:nvSpPr>
          <p:spPr>
            <a:xfrm rot="0">
              <a:off x="0" y="1057636"/>
              <a:ext cx="7258050" cy="15352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Enhanced </a:t>
              </a:r>
              <a:r>
                <a:rPr lang="en-US" b="true" sz="2200" strike="noStrike" u="none">
                  <a:solidFill>
                    <a:srgbClr val="1A1A1A"/>
                  </a:solidFill>
                  <a:latin typeface="Raleway Bold"/>
                  <a:ea typeface="Raleway Bold"/>
                  <a:cs typeface="Raleway Bold"/>
                  <a:sym typeface="Raleway Bold"/>
                </a:rPr>
                <a:t>speed and reliability</a:t>
              </a:r>
              <a:r>
                <a:rPr lang="en-US" sz="2200" strike="noStrike" u="none">
                  <a:solidFill>
                    <a:srgbClr val="1A1A1A"/>
                  </a:solidFill>
                  <a:latin typeface="Raleway"/>
                  <a:ea typeface="Raleway"/>
                  <a:cs typeface="Raleway"/>
                  <a:sym typeface="Raleway"/>
                </a:rPr>
                <a:t> ensure timely access to critical business information.</a:t>
              </a:r>
            </a:p>
          </p:txBody>
        </p:sp>
      </p:grpSp>
      <p:sp>
        <p:nvSpPr>
          <p:cNvPr name="TextBox 9" id="9"/>
          <p:cNvSpPr txBox="true"/>
          <p:nvPr/>
        </p:nvSpPr>
        <p:spPr>
          <a:xfrm rot="0">
            <a:off x="2604444" y="742950"/>
            <a:ext cx="13383912" cy="2552700"/>
          </a:xfrm>
          <a:prstGeom prst="rect">
            <a:avLst/>
          </a:prstGeom>
        </p:spPr>
        <p:txBody>
          <a:bodyPr anchor="t" rtlCol="false" tIns="0" lIns="0" bIns="0" rIns="0">
            <a:spAutoFit/>
          </a:bodyPr>
          <a:lstStyle/>
          <a:p>
            <a:pPr algn="ctr" marL="0" indent="0" lvl="0">
              <a:lnSpc>
                <a:spcPts val="9900"/>
              </a:lnSpc>
            </a:pPr>
            <a:r>
              <a:rPr lang="en-US" sz="9000" strike="noStrike" u="none">
                <a:solidFill>
                  <a:srgbClr val="1A1A1A"/>
                </a:solidFill>
                <a:latin typeface="Raleway"/>
                <a:ea typeface="Raleway"/>
                <a:cs typeface="Raleway"/>
                <a:sym typeface="Raleway"/>
              </a:rPr>
              <a:t>Business Benefits of Modernization</a:t>
            </a:r>
          </a:p>
        </p:txBody>
      </p:sp>
      <p:grpSp>
        <p:nvGrpSpPr>
          <p:cNvPr name="Group 10" id="10"/>
          <p:cNvGrpSpPr/>
          <p:nvPr/>
        </p:nvGrpSpPr>
        <p:grpSpPr>
          <a:xfrm rot="0">
            <a:off x="6419850" y="6076950"/>
            <a:ext cx="5448300" cy="1944641"/>
            <a:chOff x="0" y="0"/>
            <a:chExt cx="7264400" cy="2592854"/>
          </a:xfrm>
        </p:grpSpPr>
        <p:sp>
          <p:nvSpPr>
            <p:cNvPr name="TextBox 11" id="11"/>
            <p:cNvSpPr txBox="true"/>
            <p:nvPr/>
          </p:nvSpPr>
          <p:spPr>
            <a:xfrm rot="0">
              <a:off x="0" y="-38100"/>
              <a:ext cx="726440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Reduced Complexity</a:t>
              </a:r>
            </a:p>
          </p:txBody>
        </p:sp>
        <p:sp>
          <p:nvSpPr>
            <p:cNvPr name="TextBox 12" id="12"/>
            <p:cNvSpPr txBox="true"/>
            <p:nvPr/>
          </p:nvSpPr>
          <p:spPr>
            <a:xfrm rot="0">
              <a:off x="0" y="1057636"/>
              <a:ext cx="7264400" cy="15352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Simplified architecture minimizes maintenance efforts, allowing focus on core applications.</a:t>
              </a:r>
            </a:p>
          </p:txBody>
        </p:sp>
      </p:grpSp>
      <p:grpSp>
        <p:nvGrpSpPr>
          <p:cNvPr name="Group 13" id="13"/>
          <p:cNvGrpSpPr/>
          <p:nvPr/>
        </p:nvGrpSpPr>
        <p:grpSpPr>
          <a:xfrm rot="0">
            <a:off x="12172950" y="6076950"/>
            <a:ext cx="5448300" cy="1944641"/>
            <a:chOff x="0" y="0"/>
            <a:chExt cx="7264400" cy="2592854"/>
          </a:xfrm>
        </p:grpSpPr>
        <p:sp>
          <p:nvSpPr>
            <p:cNvPr name="TextBox 14" id="14"/>
            <p:cNvSpPr txBox="true"/>
            <p:nvPr/>
          </p:nvSpPr>
          <p:spPr>
            <a:xfrm rot="0">
              <a:off x="0" y="-38100"/>
              <a:ext cx="7264400" cy="647700"/>
            </a:xfrm>
            <a:prstGeom prst="rect">
              <a:avLst/>
            </a:prstGeom>
          </p:spPr>
          <p:txBody>
            <a:bodyPr anchor="t" rtlCol="false" tIns="0" lIns="0" bIns="0" rIns="0">
              <a:spAutoFit/>
            </a:bodyPr>
            <a:lstStyle/>
            <a:p>
              <a:pPr algn="ctr" marL="0" indent="0" lvl="0">
                <a:lnSpc>
                  <a:spcPts val="3900"/>
                </a:lnSpc>
                <a:spcBef>
                  <a:spcPct val="0"/>
                </a:spcBef>
              </a:pPr>
              <a:r>
                <a:rPr lang="en-US" b="true" sz="3000" strike="noStrike" u="none">
                  <a:solidFill>
                    <a:srgbClr val="7F8C8D"/>
                  </a:solidFill>
                  <a:latin typeface="Raleway Bold"/>
                  <a:ea typeface="Raleway Bold"/>
                  <a:cs typeface="Raleway Bold"/>
                  <a:sym typeface="Raleway Bold"/>
                </a:rPr>
                <a:t>Higher Data Quality</a:t>
              </a:r>
            </a:p>
          </p:txBody>
        </p:sp>
        <p:sp>
          <p:nvSpPr>
            <p:cNvPr name="TextBox 15" id="15"/>
            <p:cNvSpPr txBox="true"/>
            <p:nvPr/>
          </p:nvSpPr>
          <p:spPr>
            <a:xfrm rot="0">
              <a:off x="0" y="1057636"/>
              <a:ext cx="7264400" cy="1535218"/>
            </a:xfrm>
            <a:prstGeom prst="rect">
              <a:avLst/>
            </a:prstGeom>
          </p:spPr>
          <p:txBody>
            <a:bodyPr anchor="t" rtlCol="false" tIns="0" lIns="0" bIns="0" rIns="0">
              <a:spAutoFit/>
            </a:bodyPr>
            <a:lstStyle/>
            <a:p>
              <a:pPr algn="ctr" marL="0" indent="0" lvl="0">
                <a:lnSpc>
                  <a:spcPts val="3080"/>
                </a:lnSpc>
              </a:pPr>
              <a:r>
                <a:rPr lang="en-US" sz="2200" strike="noStrike" u="none">
                  <a:solidFill>
                    <a:srgbClr val="1A1A1A"/>
                  </a:solidFill>
                  <a:latin typeface="Raleway"/>
                  <a:ea typeface="Raleway"/>
                  <a:cs typeface="Raleway"/>
                  <a:sym typeface="Raleway"/>
                </a:rPr>
                <a:t>Improved auditability and versioning lead to </a:t>
              </a:r>
              <a:r>
                <a:rPr lang="en-US" b="true" sz="2200" strike="noStrike" u="none">
                  <a:solidFill>
                    <a:srgbClr val="1A1A1A"/>
                  </a:solidFill>
                  <a:latin typeface="Raleway Bold"/>
                  <a:ea typeface="Raleway Bold"/>
                  <a:cs typeface="Raleway Bold"/>
                  <a:sym typeface="Raleway Bold"/>
                </a:rPr>
                <a:t>greater confidence</a:t>
              </a:r>
              <a:r>
                <a:rPr lang="en-US" sz="2200" strike="noStrike" u="none">
                  <a:solidFill>
                    <a:srgbClr val="1A1A1A"/>
                  </a:solidFill>
                  <a:latin typeface="Raleway"/>
                  <a:ea typeface="Raleway"/>
                  <a:cs typeface="Raleway"/>
                  <a:sym typeface="Raleway"/>
                </a:rPr>
                <a:t> in data-driven decision making.</a:t>
              </a:r>
            </a:p>
          </p:txBody>
        </p:sp>
      </p:grpSp>
      <p:sp>
        <p:nvSpPr>
          <p:cNvPr name="TextBox 16" id="16"/>
          <p:cNvSpPr txBox="true"/>
          <p:nvPr/>
        </p:nvSpPr>
        <p:spPr>
          <a:xfrm rot="0">
            <a:off x="17359380"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1A1A1A"/>
                </a:solidFill>
                <a:latin typeface="Raleway"/>
                <a:ea typeface="Raleway"/>
                <a:cs typeface="Raleway"/>
                <a:sym typeface="Raleway"/>
              </a:rPr>
              <a:t>5</a:t>
            </a:r>
          </a:p>
        </p:txBody>
      </p:sp>
      <p:sp>
        <p:nvSpPr>
          <p:cNvPr name="Freeform 17" id="17"/>
          <p:cNvSpPr/>
          <p:nvPr/>
        </p:nvSpPr>
        <p:spPr>
          <a:xfrm flipH="false" flipV="false" rot="0">
            <a:off x="13999369" y="4248150"/>
            <a:ext cx="1790700" cy="895350"/>
          </a:xfrm>
          <a:custGeom>
            <a:avLst/>
            <a:gdLst/>
            <a:ahLst/>
            <a:cxnLst/>
            <a:rect r="r" b="b" t="t" l="l"/>
            <a:pathLst>
              <a:path h="895350" w="1790700">
                <a:moveTo>
                  <a:pt x="0" y="0"/>
                </a:moveTo>
                <a:lnTo>
                  <a:pt x="1790700" y="0"/>
                </a:lnTo>
                <a:lnTo>
                  <a:pt x="1790700" y="895350"/>
                </a:lnTo>
                <a:lnTo>
                  <a:pt x="0" y="895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grpSp>
        <p:nvGrpSpPr>
          <p:cNvPr name="Group 2" id="2"/>
          <p:cNvGrpSpPr/>
          <p:nvPr/>
        </p:nvGrpSpPr>
        <p:grpSpPr>
          <a:xfrm rot="0">
            <a:off x="7858125" y="666750"/>
            <a:ext cx="9763125" cy="7802265"/>
            <a:chOff x="0" y="0"/>
            <a:chExt cx="13017500" cy="10403020"/>
          </a:xfrm>
        </p:grpSpPr>
        <p:sp>
          <p:nvSpPr>
            <p:cNvPr name="TextBox 3" id="3"/>
            <p:cNvSpPr txBox="true"/>
            <p:nvPr/>
          </p:nvSpPr>
          <p:spPr>
            <a:xfrm rot="0">
              <a:off x="0" y="-66675"/>
              <a:ext cx="13017500" cy="676275"/>
            </a:xfrm>
            <a:prstGeom prst="rect">
              <a:avLst/>
            </a:prstGeom>
          </p:spPr>
          <p:txBody>
            <a:bodyPr anchor="t" rtlCol="false" tIns="0" lIns="0" bIns="0" rIns="0">
              <a:spAutoFit/>
            </a:bodyPr>
            <a:lstStyle/>
            <a:p>
              <a:pPr algn="l" marL="0" indent="0" lvl="0">
                <a:lnSpc>
                  <a:spcPts val="4200"/>
                </a:lnSpc>
              </a:pPr>
              <a:r>
                <a:rPr lang="en-US" sz="3000">
                  <a:solidFill>
                    <a:srgbClr val="7F8C8D"/>
                  </a:solidFill>
                  <a:latin typeface="Raleway"/>
                  <a:ea typeface="Raleway"/>
                  <a:cs typeface="Raleway"/>
                  <a:sym typeface="Raleway"/>
                </a:rPr>
                <a:t>Workflow Overview</a:t>
              </a:r>
            </a:p>
          </p:txBody>
        </p:sp>
        <p:sp>
          <p:nvSpPr>
            <p:cNvPr name="TextBox 4" id="4"/>
            <p:cNvSpPr txBox="true"/>
            <p:nvPr/>
          </p:nvSpPr>
          <p:spPr>
            <a:xfrm rot="0">
              <a:off x="0" y="1222411"/>
              <a:ext cx="13017500" cy="2837392"/>
            </a:xfrm>
            <a:prstGeom prst="rect">
              <a:avLst/>
            </a:prstGeom>
          </p:spPr>
          <p:txBody>
            <a:bodyPr anchor="t" rtlCol="false" tIns="0" lIns="0" bIns="0" rIns="0">
              <a:spAutoFit/>
            </a:bodyPr>
            <a:lstStyle/>
            <a:p>
              <a:pPr algn="l" marL="0" indent="0" lvl="0">
                <a:lnSpc>
                  <a:spcPts val="5500"/>
                </a:lnSpc>
              </a:pPr>
              <a:r>
                <a:rPr lang="en-US" sz="5000">
                  <a:solidFill>
                    <a:srgbClr val="1A1A1A"/>
                  </a:solidFill>
                  <a:latin typeface="Raleway"/>
                  <a:ea typeface="Raleway"/>
                  <a:cs typeface="Raleway"/>
                  <a:sym typeface="Raleway"/>
                </a:rPr>
                <a:t>Streamlined Data Processing Architecture for Enhanced Performance and Scalability</a:t>
              </a:r>
            </a:p>
          </p:txBody>
        </p:sp>
        <p:sp>
          <p:nvSpPr>
            <p:cNvPr name="TextBox 5" id="5"/>
            <p:cNvSpPr txBox="true"/>
            <p:nvPr/>
          </p:nvSpPr>
          <p:spPr>
            <a:xfrm rot="0">
              <a:off x="0" y="4708615"/>
              <a:ext cx="13017500" cy="2098675"/>
            </a:xfrm>
            <a:prstGeom prst="rect">
              <a:avLst/>
            </a:prstGeom>
          </p:spPr>
          <p:txBody>
            <a:bodyPr anchor="t" rtlCol="false" tIns="0" lIns="0" bIns="0" rIns="0">
              <a:spAutoFit/>
            </a:bodyPr>
            <a:lstStyle/>
            <a:p>
              <a:pPr algn="l" marL="0" indent="0" lvl="0">
                <a:lnSpc>
                  <a:spcPts val="4200"/>
                </a:lnSpc>
              </a:pPr>
              <a:r>
                <a:rPr lang="en-US" sz="3000">
                  <a:solidFill>
                    <a:srgbClr val="7F8C8D"/>
                  </a:solidFill>
                  <a:latin typeface="Raleway"/>
                  <a:ea typeface="Raleway"/>
                  <a:cs typeface="Raleway"/>
                  <a:sym typeface="Raleway"/>
                </a:rPr>
                <a:t>Visualizing the transition from legacy to modern workflows showcases improved data handling and processing efficiencies.</a:t>
              </a:r>
            </a:p>
          </p:txBody>
        </p:sp>
        <p:sp>
          <p:nvSpPr>
            <p:cNvPr name="TextBox 6" id="6"/>
            <p:cNvSpPr txBox="true"/>
            <p:nvPr/>
          </p:nvSpPr>
          <p:spPr>
            <a:xfrm rot="0">
              <a:off x="0" y="7826402"/>
              <a:ext cx="13017500" cy="2576618"/>
            </a:xfrm>
            <a:prstGeom prst="rect">
              <a:avLst/>
            </a:prstGeom>
          </p:spPr>
          <p:txBody>
            <a:bodyPr anchor="t" rtlCol="false" tIns="0" lIns="0" bIns="0" rIns="0">
              <a:spAutoFit/>
            </a:bodyPr>
            <a:lstStyle/>
            <a:p>
              <a:pPr algn="l" marL="0" indent="0" lvl="0">
                <a:lnSpc>
                  <a:spcPts val="3080"/>
                </a:lnSpc>
              </a:pPr>
              <a:r>
                <a:rPr lang="en-US" sz="2200">
                  <a:solidFill>
                    <a:srgbClr val="1A1A1A"/>
                  </a:solidFill>
                  <a:latin typeface="Raleway"/>
                  <a:ea typeface="Raleway"/>
                  <a:cs typeface="Raleway"/>
                  <a:sym typeface="Raleway"/>
                </a:rPr>
                <a:t>The architecture diagram illustrates the seamless flow of data through various components, emphasizing the benefits of event-driven processing. This approach resolves legacy issues, providing immediate, automated, and accurate data handling to support advanced analytics and future business needs.</a:t>
              </a:r>
            </a:p>
          </p:txBody>
        </p:sp>
        <p:sp>
          <p:nvSpPr>
            <p:cNvPr name="AutoShape 7" id="7"/>
            <p:cNvSpPr/>
            <p:nvPr/>
          </p:nvSpPr>
          <p:spPr>
            <a:xfrm>
              <a:off x="0" y="4417574"/>
              <a:ext cx="13017500" cy="0"/>
            </a:xfrm>
            <a:prstGeom prst="line">
              <a:avLst/>
            </a:prstGeom>
            <a:ln cap="rnd" w="25400">
              <a:solidFill>
                <a:srgbClr val="1A1A1A"/>
              </a:solidFill>
              <a:prstDash val="solid"/>
              <a:headEnd type="none" len="sm" w="sm"/>
              <a:tailEnd type="none" len="sm" w="sm"/>
            </a:ln>
          </p:spPr>
        </p:sp>
      </p:grpSp>
      <p:sp>
        <p:nvSpPr>
          <p:cNvPr name="AutoShape 8" id="8"/>
          <p:cNvSpPr/>
          <p:nvPr/>
        </p:nvSpPr>
        <p:spPr>
          <a:xfrm>
            <a:off x="1431704" y="9610725"/>
            <a:ext cx="15624461" cy="0"/>
          </a:xfrm>
          <a:prstGeom prst="line">
            <a:avLst/>
          </a:prstGeom>
          <a:ln cap="flat" w="19050">
            <a:solidFill>
              <a:srgbClr val="1A1A1A"/>
            </a:solidFill>
            <a:prstDash val="solid"/>
            <a:headEnd type="none" len="sm" w="sm"/>
            <a:tailEnd type="none" len="sm" w="sm"/>
          </a:ln>
        </p:spPr>
      </p:sp>
      <p:grpSp>
        <p:nvGrpSpPr>
          <p:cNvPr name="Group 9" id="9"/>
          <p:cNvGrpSpPr/>
          <p:nvPr/>
        </p:nvGrpSpPr>
        <p:grpSpPr>
          <a:xfrm rot="0">
            <a:off x="666750" y="666750"/>
            <a:ext cx="5753100" cy="8080381"/>
            <a:chOff x="0" y="0"/>
            <a:chExt cx="891306" cy="1251862"/>
          </a:xfrm>
        </p:grpSpPr>
        <p:sp>
          <p:nvSpPr>
            <p:cNvPr name="Freeform 10" id="10"/>
            <p:cNvSpPr/>
            <p:nvPr/>
          </p:nvSpPr>
          <p:spPr>
            <a:xfrm flipH="false" flipV="false" rot="0">
              <a:off x="0" y="0"/>
              <a:ext cx="891306" cy="1251862"/>
            </a:xfrm>
            <a:custGeom>
              <a:avLst/>
              <a:gdLst/>
              <a:ahLst/>
              <a:cxnLst/>
              <a:rect r="r" b="b" t="t" l="l"/>
              <a:pathLst>
                <a:path h="1251862" w="891306">
                  <a:moveTo>
                    <a:pt x="0" y="0"/>
                  </a:moveTo>
                  <a:lnTo>
                    <a:pt x="891306" y="0"/>
                  </a:lnTo>
                  <a:lnTo>
                    <a:pt x="891306" y="1251862"/>
                  </a:lnTo>
                  <a:lnTo>
                    <a:pt x="0" y="1251862"/>
                  </a:lnTo>
                  <a:close/>
                </a:path>
              </a:pathLst>
            </a:custGeom>
            <a:blipFill>
              <a:blip r:embed="rId2"/>
              <a:stretch>
                <a:fillRect l="0" t="-316" r="0" b="-316"/>
              </a:stretch>
            </a:blipFill>
            <a:ln w="19050" cap="sq">
              <a:solidFill>
                <a:srgbClr val="FFFFFF"/>
              </a:solidFill>
              <a:prstDash val="solid"/>
              <a:miter/>
            </a:ln>
          </p:spPr>
        </p:sp>
      </p:grpSp>
      <p:sp>
        <p:nvSpPr>
          <p:cNvPr name="TextBox 11" id="11"/>
          <p:cNvSpPr txBox="true"/>
          <p:nvPr/>
        </p:nvSpPr>
        <p:spPr>
          <a:xfrm rot="0">
            <a:off x="17485613" y="9402749"/>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1A1A1A"/>
                </a:solidFill>
                <a:latin typeface="Raleway"/>
                <a:ea typeface="Raleway"/>
                <a:cs typeface="Raleway"/>
                <a:sym typeface="Raleway"/>
              </a:rPr>
              <a:t>6</a:t>
            </a:r>
          </a:p>
        </p:txBody>
      </p:sp>
      <p:sp>
        <p:nvSpPr>
          <p:cNvPr name="Freeform 12" id="12"/>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66750" y="1638300"/>
            <a:ext cx="7191375" cy="2552700"/>
          </a:xfrm>
          <a:prstGeom prst="rect">
            <a:avLst/>
          </a:prstGeom>
        </p:spPr>
        <p:txBody>
          <a:bodyPr anchor="t" rtlCol="false" tIns="0" lIns="0" bIns="0" rIns="0">
            <a:spAutoFit/>
          </a:bodyPr>
          <a:lstStyle/>
          <a:p>
            <a:pPr algn="l" marL="0" indent="0" lvl="0">
              <a:lnSpc>
                <a:spcPts val="9900"/>
              </a:lnSpc>
            </a:pPr>
            <a:r>
              <a:rPr lang="en-US" sz="9000" strike="noStrike" u="none">
                <a:solidFill>
                  <a:srgbClr val="1A1A1A"/>
                </a:solidFill>
                <a:latin typeface="Raleway"/>
                <a:ea typeface="Raleway"/>
                <a:cs typeface="Raleway"/>
                <a:sym typeface="Raleway"/>
              </a:rPr>
              <a:t>Get in Touch with Us</a:t>
            </a:r>
          </a:p>
        </p:txBody>
      </p:sp>
      <p:sp>
        <p:nvSpPr>
          <p:cNvPr name="AutoShape 3" id="3"/>
          <p:cNvSpPr/>
          <p:nvPr/>
        </p:nvSpPr>
        <p:spPr>
          <a:xfrm flipH="true">
            <a:off x="9296400" y="3360089"/>
            <a:ext cx="8324850" cy="0"/>
          </a:xfrm>
          <a:prstGeom prst="line">
            <a:avLst/>
          </a:prstGeom>
          <a:ln cap="rnd" w="19050">
            <a:solidFill>
              <a:srgbClr val="1A1A1A"/>
            </a:solidFill>
            <a:prstDash val="solid"/>
            <a:headEnd type="none" len="sm" w="sm"/>
            <a:tailEnd type="none" len="sm" w="sm"/>
          </a:ln>
        </p:spPr>
      </p:sp>
      <p:sp>
        <p:nvSpPr>
          <p:cNvPr name="AutoShape 4" id="4"/>
          <p:cNvSpPr/>
          <p:nvPr/>
        </p:nvSpPr>
        <p:spPr>
          <a:xfrm flipH="true">
            <a:off x="9296400" y="6036614"/>
            <a:ext cx="8324850" cy="6369"/>
          </a:xfrm>
          <a:prstGeom prst="line">
            <a:avLst/>
          </a:prstGeom>
          <a:ln cap="rnd" w="19050">
            <a:solidFill>
              <a:srgbClr val="1A1A1A"/>
            </a:solidFill>
            <a:prstDash val="solid"/>
            <a:headEnd type="none" len="sm" w="sm"/>
            <a:tailEnd type="none" len="sm" w="sm"/>
          </a:ln>
        </p:spPr>
      </p:sp>
      <p:grpSp>
        <p:nvGrpSpPr>
          <p:cNvPr name="Group 5" id="5"/>
          <p:cNvGrpSpPr/>
          <p:nvPr/>
        </p:nvGrpSpPr>
        <p:grpSpPr>
          <a:xfrm rot="0">
            <a:off x="9296400" y="1585582"/>
            <a:ext cx="8324850" cy="871855"/>
            <a:chOff x="0" y="0"/>
            <a:chExt cx="11099800" cy="1162473"/>
          </a:xfrm>
        </p:grpSpPr>
        <p:sp>
          <p:nvSpPr>
            <p:cNvPr name="TextBox 6" id="6"/>
            <p:cNvSpPr txBox="true"/>
            <p:nvPr/>
          </p:nvSpPr>
          <p:spPr>
            <a:xfrm rot="0">
              <a:off x="0" y="-47625"/>
              <a:ext cx="11099800" cy="493818"/>
            </a:xfrm>
            <a:prstGeom prst="rect">
              <a:avLst/>
            </a:prstGeom>
          </p:spPr>
          <p:txBody>
            <a:bodyPr anchor="t" rtlCol="false" tIns="0" lIns="0" bIns="0" rIns="0">
              <a:spAutoFit/>
            </a:bodyPr>
            <a:lstStyle/>
            <a:p>
              <a:pPr algn="l" marL="0" indent="0" lvl="0">
                <a:lnSpc>
                  <a:spcPts val="3080"/>
                </a:lnSpc>
              </a:pPr>
              <a:r>
                <a:rPr lang="en-US" sz="2200" strike="noStrike" u="none">
                  <a:solidFill>
                    <a:srgbClr val="1A1A1A"/>
                  </a:solidFill>
                  <a:latin typeface="Raleway"/>
                  <a:ea typeface="Raleway"/>
                  <a:cs typeface="Raleway"/>
                  <a:sym typeface="Raleway"/>
                </a:rPr>
                <a:t>Email Us</a:t>
              </a:r>
            </a:p>
          </p:txBody>
        </p:sp>
        <p:sp>
          <p:nvSpPr>
            <p:cNvPr name="TextBox 7" id="7"/>
            <p:cNvSpPr txBox="true"/>
            <p:nvPr/>
          </p:nvSpPr>
          <p:spPr>
            <a:xfrm rot="0">
              <a:off x="0" y="486198"/>
              <a:ext cx="11099800" cy="67627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7F8C8D"/>
                  </a:solidFill>
                  <a:latin typeface="Raleway Bold"/>
                  <a:ea typeface="Raleway Bold"/>
                  <a:cs typeface="Raleway Bold"/>
                  <a:sym typeface="Raleway Bold"/>
                </a:rPr>
                <a:t>hello@reallygreatsite.com</a:t>
              </a:r>
            </a:p>
          </p:txBody>
        </p:sp>
      </p:grpSp>
      <p:grpSp>
        <p:nvGrpSpPr>
          <p:cNvPr name="Group 8" id="8"/>
          <p:cNvGrpSpPr/>
          <p:nvPr/>
        </p:nvGrpSpPr>
        <p:grpSpPr>
          <a:xfrm rot="0">
            <a:off x="9296400" y="4269409"/>
            <a:ext cx="8324850" cy="874077"/>
            <a:chOff x="0" y="0"/>
            <a:chExt cx="11099800" cy="1165437"/>
          </a:xfrm>
        </p:grpSpPr>
        <p:sp>
          <p:nvSpPr>
            <p:cNvPr name="TextBox 9" id="9"/>
            <p:cNvSpPr txBox="true"/>
            <p:nvPr/>
          </p:nvSpPr>
          <p:spPr>
            <a:xfrm rot="0">
              <a:off x="0" y="-47625"/>
              <a:ext cx="11099800" cy="493818"/>
            </a:xfrm>
            <a:prstGeom prst="rect">
              <a:avLst/>
            </a:prstGeom>
          </p:spPr>
          <p:txBody>
            <a:bodyPr anchor="t" rtlCol="false" tIns="0" lIns="0" bIns="0" rIns="0">
              <a:spAutoFit/>
            </a:bodyPr>
            <a:lstStyle/>
            <a:p>
              <a:pPr algn="l" marL="0" indent="0" lvl="0">
                <a:lnSpc>
                  <a:spcPts val="3080"/>
                </a:lnSpc>
              </a:pPr>
              <a:r>
                <a:rPr lang="en-US" sz="2200" strike="noStrike" u="none">
                  <a:solidFill>
                    <a:srgbClr val="1A1A1A"/>
                  </a:solidFill>
                  <a:latin typeface="Raleway"/>
                  <a:ea typeface="Raleway"/>
                  <a:cs typeface="Raleway"/>
                  <a:sym typeface="Raleway"/>
                </a:rPr>
                <a:t>Follow Us</a:t>
              </a:r>
            </a:p>
          </p:txBody>
        </p:sp>
        <p:sp>
          <p:nvSpPr>
            <p:cNvPr name="TextBox 10" id="10"/>
            <p:cNvSpPr txBox="true"/>
            <p:nvPr/>
          </p:nvSpPr>
          <p:spPr>
            <a:xfrm rot="0">
              <a:off x="0" y="489162"/>
              <a:ext cx="11099800" cy="67627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7F8C8D"/>
                  </a:solidFill>
                  <a:latin typeface="Raleway Bold"/>
                  <a:ea typeface="Raleway Bold"/>
                  <a:cs typeface="Raleway Bold"/>
                  <a:sym typeface="Raleway Bold"/>
                </a:rPr>
                <a:t>@reallygreatsite</a:t>
              </a:r>
            </a:p>
          </p:txBody>
        </p:sp>
      </p:grpSp>
      <p:grpSp>
        <p:nvGrpSpPr>
          <p:cNvPr name="Group 11" id="11"/>
          <p:cNvGrpSpPr/>
          <p:nvPr/>
        </p:nvGrpSpPr>
        <p:grpSpPr>
          <a:xfrm rot="0">
            <a:off x="9296400" y="6945948"/>
            <a:ext cx="8324850" cy="883582"/>
            <a:chOff x="0" y="0"/>
            <a:chExt cx="11099800" cy="1178110"/>
          </a:xfrm>
        </p:grpSpPr>
        <p:sp>
          <p:nvSpPr>
            <p:cNvPr name="TextBox 12" id="12"/>
            <p:cNvSpPr txBox="true"/>
            <p:nvPr/>
          </p:nvSpPr>
          <p:spPr>
            <a:xfrm rot="0">
              <a:off x="0" y="-47625"/>
              <a:ext cx="11099800" cy="493818"/>
            </a:xfrm>
            <a:prstGeom prst="rect">
              <a:avLst/>
            </a:prstGeom>
          </p:spPr>
          <p:txBody>
            <a:bodyPr anchor="t" rtlCol="false" tIns="0" lIns="0" bIns="0" rIns="0">
              <a:spAutoFit/>
            </a:bodyPr>
            <a:lstStyle/>
            <a:p>
              <a:pPr algn="l" marL="0" indent="0" lvl="0">
                <a:lnSpc>
                  <a:spcPts val="3080"/>
                </a:lnSpc>
              </a:pPr>
              <a:r>
                <a:rPr lang="en-US" sz="2200" strike="noStrike" u="none">
                  <a:solidFill>
                    <a:srgbClr val="1A1A1A"/>
                  </a:solidFill>
                  <a:latin typeface="Raleway"/>
                  <a:ea typeface="Raleway"/>
                  <a:cs typeface="Raleway"/>
                  <a:sym typeface="Raleway"/>
                </a:rPr>
                <a:t>Call Us</a:t>
              </a:r>
            </a:p>
          </p:txBody>
        </p:sp>
        <p:sp>
          <p:nvSpPr>
            <p:cNvPr name="TextBox 13" id="13"/>
            <p:cNvSpPr txBox="true"/>
            <p:nvPr/>
          </p:nvSpPr>
          <p:spPr>
            <a:xfrm rot="0">
              <a:off x="0" y="501835"/>
              <a:ext cx="11099800" cy="676275"/>
            </a:xfrm>
            <a:prstGeom prst="rect">
              <a:avLst/>
            </a:prstGeom>
          </p:spPr>
          <p:txBody>
            <a:bodyPr anchor="t" rtlCol="false" tIns="0" lIns="0" bIns="0" rIns="0">
              <a:spAutoFit/>
            </a:bodyPr>
            <a:lstStyle/>
            <a:p>
              <a:pPr algn="l" marL="0" indent="0" lvl="0">
                <a:lnSpc>
                  <a:spcPts val="4200"/>
                </a:lnSpc>
              </a:pPr>
              <a:r>
                <a:rPr lang="en-US" b="true" sz="3000" strike="noStrike" u="none">
                  <a:solidFill>
                    <a:srgbClr val="7F8C8D"/>
                  </a:solidFill>
                  <a:latin typeface="Raleway Bold"/>
                  <a:ea typeface="Raleway Bold"/>
                  <a:cs typeface="Raleway Bold"/>
                  <a:sym typeface="Raleway Bold"/>
                </a:rPr>
                <a:t>123-456-7890</a:t>
              </a:r>
            </a:p>
          </p:txBody>
        </p:sp>
      </p:grpSp>
      <p:grpSp>
        <p:nvGrpSpPr>
          <p:cNvPr name="Group 14" id="14"/>
          <p:cNvGrpSpPr/>
          <p:nvPr/>
        </p:nvGrpSpPr>
        <p:grpSpPr>
          <a:xfrm rot="0">
            <a:off x="666750" y="9174568"/>
            <a:ext cx="5484580" cy="445682"/>
            <a:chOff x="0" y="0"/>
            <a:chExt cx="7312773" cy="594243"/>
          </a:xfrm>
        </p:grpSpPr>
        <p:sp>
          <p:nvSpPr>
            <p:cNvPr name="TextBox 15" id="15"/>
            <p:cNvSpPr txBox="true"/>
            <p:nvPr/>
          </p:nvSpPr>
          <p:spPr>
            <a:xfrm rot="0">
              <a:off x="950031" y="56880"/>
              <a:ext cx="6362742" cy="490008"/>
            </a:xfrm>
            <a:prstGeom prst="rect">
              <a:avLst/>
            </a:prstGeom>
          </p:spPr>
          <p:txBody>
            <a:bodyPr anchor="t" rtlCol="false" tIns="0" lIns="0" bIns="0" rIns="0">
              <a:spAutoFit/>
            </a:bodyPr>
            <a:lstStyle/>
            <a:p>
              <a:pPr algn="l" marL="0" indent="0" lvl="0">
                <a:lnSpc>
                  <a:spcPts val="2750"/>
                </a:lnSpc>
              </a:pPr>
              <a:r>
                <a:rPr lang="en-US" sz="2500">
                  <a:solidFill>
                    <a:srgbClr val="1A1A1A"/>
                  </a:solidFill>
                  <a:latin typeface="Raleway"/>
                  <a:ea typeface="Raleway"/>
                  <a:cs typeface="Raleway"/>
                  <a:sym typeface="Raleway"/>
                </a:rPr>
                <a:t>NRT Solutions</a:t>
              </a:r>
            </a:p>
          </p:txBody>
        </p:sp>
        <p:sp>
          <p:nvSpPr>
            <p:cNvPr name="Freeform 16" id="16"/>
            <p:cNvSpPr/>
            <p:nvPr/>
          </p:nvSpPr>
          <p:spPr>
            <a:xfrm flipH="false" flipV="false" rot="0">
              <a:off x="0" y="0"/>
              <a:ext cx="594243" cy="594243"/>
            </a:xfrm>
            <a:custGeom>
              <a:avLst/>
              <a:gdLst/>
              <a:ahLst/>
              <a:cxnLst/>
              <a:rect r="r" b="b" t="t" l="l"/>
              <a:pathLst>
                <a:path h="594243" w="594243">
                  <a:moveTo>
                    <a:pt x="0" y="0"/>
                  </a:moveTo>
                  <a:lnTo>
                    <a:pt x="594243" y="0"/>
                  </a:lnTo>
                  <a:lnTo>
                    <a:pt x="594243" y="594243"/>
                  </a:lnTo>
                  <a:lnTo>
                    <a:pt x="0" y="59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Pipeline Modernization Overview</dc:description>
  <dc:identifier>DAG1RqpX3fQ</dc:identifier>
  <dcterms:modified xsi:type="dcterms:W3CDTF">2011-08-01T06:04:30Z</dcterms:modified>
  <cp:revision>1</cp:revision>
  <dc:title>Presentation - Pipeline Modernization Overview</dc:title>
</cp:coreProperties>
</file>