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5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80BAE-C13D-1FAE-C51E-F4324E82F3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F6019D-1C57-F8E2-90B4-DE1BCFB367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ECC5F-5319-DEBA-6651-3957D7B7D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4D730-CA03-43BD-A862-AF732E332265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96895-7F71-E711-09F9-F37D678DE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7D76A-CF08-CDDE-05A3-586E6E55D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574E-4EBE-4353-A5EE-981BC869E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15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5FDDE-71ED-1FFF-EFE0-6BBC212DD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5A79F2-1FB1-49E8-CC64-9595FD4B2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8A501-0F8E-A64F-7A14-C420C5FA7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4D730-CA03-43BD-A862-AF732E332265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B0E62-A4B4-8D74-1EA3-6982475F5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222F7-AC0F-1EFB-4811-2115EE4FF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574E-4EBE-4353-A5EE-981BC869E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826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8245A9-4DD4-FCF4-266F-47C8CC2674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E3141-F6BB-39EA-7FB5-B6007D0F7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2C7D6-6F52-96EE-A661-7BC16736A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4D730-CA03-43BD-A862-AF732E332265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1CD01-750D-3832-AA5B-C1C0D3357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29753-5B25-38DC-FC48-0E1462366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574E-4EBE-4353-A5EE-981BC869E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97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78C74-A22D-E674-24A3-5A481755F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A0A8A-5E4C-56F9-DDB4-05F072992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9D45C-C9EF-EAAA-D84D-B76E3C277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4D730-CA03-43BD-A862-AF732E332265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3FB3A-C94A-5CA3-61F3-EF8048DDA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12F3B-EF44-C514-4502-9FB82DA80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574E-4EBE-4353-A5EE-981BC869E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28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63544-C657-F493-935C-CE8FF602C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A9FB5-12B0-F63B-D2D6-198F5459C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11C38-8CB8-0895-0EFA-204A8BA0E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4D730-CA03-43BD-A862-AF732E332265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08FDD-B9D2-09A6-BD28-8B021C919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DE372-8BAA-E08D-C9F6-3A2875EAB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574E-4EBE-4353-A5EE-981BC869E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9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818A1-0EBB-3032-E8E2-7F23D3E10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3680E-A87D-F23D-36A0-9D06C5F1CF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756850-C36F-53E5-B107-0F72D6D08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A548AD-E049-A7C9-30A1-F0B1B8AB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4D730-CA03-43BD-A862-AF732E332265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EEB6B-AAC9-A3AE-1A96-0AE407CB8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FDBC3-DE60-519E-64A2-33771021A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574E-4EBE-4353-A5EE-981BC869E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296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98A67-4740-2BA8-02A2-F1AEB8678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860FD-8402-5B80-ECA9-399BDED48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0FCDE-F33A-F178-73BA-A2F6D1587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B2C822-0CA8-1D4C-92E0-0C6A67752E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3E8701-D2CE-DCDB-BBFC-72923DCEB3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DE9B27-76D6-88D3-9836-DB29A744E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4D730-CA03-43BD-A862-AF732E332265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0BDAF5-F3AB-5384-A27F-7DC426A37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5D7F3B-636E-694C-2AE0-8E1CF1C8A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574E-4EBE-4353-A5EE-981BC869E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97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DDFC-1DD5-1386-A4ED-FA8DC7FF0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79C8E2-3C90-9DD2-7A10-5966E76E2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4D730-CA03-43BD-A862-AF732E332265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86557F-28F8-448A-E037-C05DCBE90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AB7453-F989-4C4E-540C-BFAF0C4D6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574E-4EBE-4353-A5EE-981BC869E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9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DEEA88-882D-99EA-DB96-546359C70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4D730-CA03-43BD-A862-AF732E332265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8FD26E-F204-88B4-46BD-F6070E0CE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CD0957-1805-833D-53A3-655DE9EA6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574E-4EBE-4353-A5EE-981BC869E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93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D3531-1D38-D06A-75EA-59754749C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15FDE-415E-7B6D-B275-E2BD8B4CC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E69795-8F2B-53F1-4AAE-7926E4412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DE8286-E827-8CFE-81F4-1B091E181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4D730-CA03-43BD-A862-AF732E332265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4248BA-DF24-45CB-8405-E1B60894F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CE63F-4DF1-783E-CDD7-44A247855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574E-4EBE-4353-A5EE-981BC869E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58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5042F-59E3-D75B-3D25-A30CBEED5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39C120-69B9-53D9-D7D6-0734B5B5C0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E90039-786E-9FE2-C91F-499043F3C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6F952-D34B-DD81-DCCE-47CFB4D6E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4D730-CA03-43BD-A862-AF732E332265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6767C-11B1-F230-727D-4D4C3EB30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6C99C-B1CD-43CE-37BE-D98F04257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3574E-4EBE-4353-A5EE-981BC869E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076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8832BA-0077-C3EC-6A04-FE5F4CBF3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354B9-2E54-05A1-46BC-8ABE7A523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5AD35-8C93-BEA2-2647-116AB3457F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84D730-CA03-43BD-A862-AF732E332265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44692-7029-1F30-F089-DD20B366D5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A4D25-AC37-F3D8-8D60-8D5C24C829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C3574E-4EBE-4353-A5EE-981BC869E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0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63507E-9F69-1187-C2E4-5FD66CFF51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>
                <a:solidFill>
                  <a:srgbClr val="FFFFFF"/>
                </a:solidFill>
              </a:rPr>
              <a:t>NRT Pipeline Modernization Overview</a:t>
            </a:r>
            <a:br>
              <a:rPr lang="en-US" sz="4800">
                <a:solidFill>
                  <a:srgbClr val="FFFFFF"/>
                </a:solidFill>
              </a:rPr>
            </a:br>
            <a:br>
              <a:rPr lang="en-US" sz="4800">
                <a:solidFill>
                  <a:srgbClr val="FFFFFF"/>
                </a:solidFill>
              </a:rPr>
            </a:br>
            <a:endParaRPr lang="en-US" sz="4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0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CC59B7-BFC8-852B-3E17-A601D056F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</a:rPr>
              <a:t>Current State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621CC-AF0B-0764-0C79-C84DDC2BA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Files land in S3; processing relies on scheduled scans or polling.</a:t>
            </a:r>
          </a:p>
          <a:p>
            <a:r>
              <a:rPr lang="en-US" sz="2000"/>
              <a:t>Multiple Lambda functions for file validation, curated load, published load.</a:t>
            </a:r>
          </a:p>
          <a:p>
            <a:r>
              <a:rPr lang="en-US" sz="2000"/>
              <a:t>Manual orchestration and dependencies.</a:t>
            </a:r>
          </a:p>
          <a:p>
            <a:r>
              <a:rPr lang="en-US" sz="2000"/>
              <a:t>No hash code for change detection, no versioning, no SCD2/snapshot logic.</a:t>
            </a:r>
          </a:p>
          <a:p>
            <a:r>
              <a:rPr lang="en-US" sz="2000"/>
              <a:t>No sequential processing if multiple files arrive at once.</a:t>
            </a:r>
          </a:p>
          <a:p>
            <a:r>
              <a:rPr lang="en-US" sz="2000"/>
              <a:t>Stored procedures required for transformations.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482939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307D0A-430D-68A3-6F5E-EFC25B2DF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</a:rPr>
              <a:t>NRT Pipeline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CBB6C-03FB-70D0-E4B5-F094CEDD0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1900" b="1" dirty="0"/>
              <a:t>Event-driven:</a:t>
            </a:r>
            <a:r>
              <a:rPr lang="en-US" sz="1900" dirty="0"/>
              <a:t> S3 file arrival triggers Lambda instantly.</a:t>
            </a:r>
          </a:p>
          <a:p>
            <a:r>
              <a:rPr lang="en-US" sz="1900" b="1" dirty="0"/>
              <a:t>SQS FIFO:</a:t>
            </a:r>
            <a:r>
              <a:rPr lang="en-US" sz="1900" dirty="0"/>
              <a:t> Queue ensures strict order and avoids duplicate/out-of-order loads.</a:t>
            </a:r>
          </a:p>
          <a:p>
            <a:r>
              <a:rPr lang="en-US" sz="1900" b="1" dirty="0"/>
              <a:t>Single Lambda:</a:t>
            </a:r>
            <a:r>
              <a:rPr lang="en-US" sz="1900" dirty="0"/>
              <a:t> Validates file presence, pushes to SQS FIFO, triggers Glue job.</a:t>
            </a:r>
          </a:p>
          <a:p>
            <a:r>
              <a:rPr lang="en-US" sz="1900" b="1" dirty="0"/>
              <a:t>Unified Glue Job (Spark):</a:t>
            </a:r>
            <a:endParaRPr lang="en-US" sz="1900" dirty="0"/>
          </a:p>
          <a:p>
            <a:pPr lvl="1"/>
            <a:r>
              <a:rPr lang="en-US" sz="1900" dirty="0"/>
              <a:t>File &amp; Data Validation</a:t>
            </a:r>
          </a:p>
          <a:p>
            <a:pPr lvl="1"/>
            <a:r>
              <a:rPr lang="en-US" sz="1900" dirty="0"/>
              <a:t>Redshift Curated Load</a:t>
            </a:r>
          </a:p>
          <a:p>
            <a:pPr lvl="1"/>
            <a:r>
              <a:rPr lang="en-US" sz="1900" dirty="0"/>
              <a:t>Redshift Published Load (SCD2 &amp; snapshots)</a:t>
            </a:r>
          </a:p>
          <a:p>
            <a:pPr lvl="1"/>
            <a:r>
              <a:rPr lang="en-US" sz="1900" b="1" dirty="0"/>
              <a:t>Hash code generation</a:t>
            </a:r>
            <a:r>
              <a:rPr lang="en-US" sz="1900" dirty="0"/>
              <a:t> for change detection</a:t>
            </a:r>
          </a:p>
          <a:p>
            <a:pPr lvl="1"/>
            <a:r>
              <a:rPr lang="en-US" sz="1900" b="1" dirty="0"/>
              <a:t>Versioning &amp; watermark columns</a:t>
            </a:r>
            <a:r>
              <a:rPr lang="en-US" sz="1900" dirty="0"/>
              <a:t> for historical tracking</a:t>
            </a:r>
          </a:p>
          <a:p>
            <a:pPr lvl="1"/>
            <a:r>
              <a:rPr lang="en-US" sz="1900" b="1" dirty="0"/>
              <a:t>Config-driven controls</a:t>
            </a:r>
            <a:r>
              <a:rPr lang="en-US" sz="1900" dirty="0"/>
              <a:t> for load type, DQ checks, etc.</a:t>
            </a:r>
          </a:p>
          <a:p>
            <a:r>
              <a:rPr lang="en-US" sz="1900" b="1" dirty="0"/>
              <a:t>Incremental Loads:</a:t>
            </a:r>
            <a:r>
              <a:rPr lang="en-US" sz="1900" dirty="0"/>
              <a:t> Hourly or more frequent, near real-time analytics.</a:t>
            </a:r>
          </a:p>
          <a:p>
            <a:r>
              <a:rPr lang="en-US" sz="1900" b="1" dirty="0"/>
              <a:t>No Stored Procedures:</a:t>
            </a:r>
            <a:r>
              <a:rPr lang="en-US" sz="1900" dirty="0"/>
              <a:t> All ETL logic in Glue—simpler, faster, scalable.</a:t>
            </a:r>
          </a:p>
          <a:p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3919777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F57CAD-0771-0D1E-A1BA-F3CFC85DE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Step-by-Step Comparison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62625C9-9B3B-2B4F-1876-5ACC5D7FE6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76579"/>
              </p:ext>
            </p:extLst>
          </p:nvPr>
        </p:nvGraphicFramePr>
        <p:xfrm>
          <a:off x="644056" y="2150167"/>
          <a:ext cx="10927829" cy="4117638"/>
        </p:xfrm>
        <a:graphic>
          <a:graphicData uri="http://schemas.openxmlformats.org/drawingml/2006/table">
            <a:tbl>
              <a:tblPr firstRow="1" bandRow="1"/>
              <a:tblGrid>
                <a:gridCol w="4710711">
                  <a:extLst>
                    <a:ext uri="{9D8B030D-6E8A-4147-A177-3AD203B41FA5}">
                      <a16:colId xmlns:a16="http://schemas.microsoft.com/office/drawing/2014/main" val="2307763280"/>
                    </a:ext>
                  </a:extLst>
                </a:gridCol>
                <a:gridCol w="6217118">
                  <a:extLst>
                    <a:ext uri="{9D8B030D-6E8A-4147-A177-3AD203B41FA5}">
                      <a16:colId xmlns:a16="http://schemas.microsoft.com/office/drawing/2014/main" val="3750677466"/>
                    </a:ext>
                  </a:extLst>
                </a:gridCol>
              </a:tblGrid>
              <a:tr h="492590">
                <a:tc>
                  <a:txBody>
                    <a:bodyPr/>
                    <a:lstStyle/>
                    <a:p>
                      <a:r>
                        <a:rPr lang="en-US" sz="2300" b="1"/>
                        <a:t>Existing Pipeline</a:t>
                      </a:r>
                    </a:p>
                  </a:txBody>
                  <a:tcPr marL="97612" marR="97612" marT="45051" marB="45051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300" b="1">
                          <a:effectLst/>
                        </a:rPr>
                        <a:t>NRT Pipeline</a:t>
                      </a:r>
                    </a:p>
                  </a:txBody>
                  <a:tcPr marL="97612" marR="97612" marT="45051" marB="45051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328523"/>
                  </a:ext>
                </a:extLst>
              </a:tr>
              <a:tr h="45313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100">
                          <a:effectLst/>
                        </a:rPr>
                        <a:t>Multiple Lambdas</a:t>
                      </a:r>
                    </a:p>
                  </a:txBody>
                  <a:tcPr marL="97612" marR="97612" marT="45051" marB="45051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100">
                          <a:effectLst/>
                        </a:rPr>
                        <a:t>Single Glue Job (Spark)</a:t>
                      </a:r>
                    </a:p>
                  </a:txBody>
                  <a:tcPr marL="97612" marR="97612" marT="45051" marB="45051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823940"/>
                  </a:ext>
                </a:extLst>
              </a:tr>
              <a:tr h="45313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100">
                          <a:effectLst/>
                        </a:rPr>
                        <a:t>Manual Scheduling</a:t>
                      </a:r>
                    </a:p>
                  </a:txBody>
                  <a:tcPr marL="97612" marR="97612" marT="45051" marB="45051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100">
                          <a:effectLst/>
                        </a:rPr>
                        <a:t>Event-driven, instant S3 triggers</a:t>
                      </a:r>
                    </a:p>
                  </a:txBody>
                  <a:tcPr marL="97612" marR="97612" marT="45051" marB="45051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692134"/>
                  </a:ext>
                </a:extLst>
              </a:tr>
              <a:tr h="45313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100">
                          <a:effectLst/>
                        </a:rPr>
                        <a:t>Stored Procedures</a:t>
                      </a:r>
                    </a:p>
                  </a:txBody>
                  <a:tcPr marL="97612" marR="97612" marT="45051" marB="45051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100">
                          <a:effectLst/>
                        </a:rPr>
                        <a:t>No stored procedures; Glue ETL only</a:t>
                      </a:r>
                    </a:p>
                  </a:txBody>
                  <a:tcPr marL="97612" marR="97612" marT="45051" marB="45051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7963460"/>
                  </a:ext>
                </a:extLst>
              </a:tr>
              <a:tr h="45313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100">
                          <a:effectLst/>
                        </a:rPr>
                        <a:t>No change detection</a:t>
                      </a:r>
                    </a:p>
                  </a:txBody>
                  <a:tcPr marL="97612" marR="97612" marT="45051" marB="45051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100">
                          <a:effectLst/>
                        </a:rPr>
                        <a:t>Hash code generation for SCD2 &amp; snapshots</a:t>
                      </a:r>
                    </a:p>
                  </a:txBody>
                  <a:tcPr marL="97612" marR="97612" marT="45051" marB="45051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978564"/>
                  </a:ext>
                </a:extLst>
              </a:tr>
              <a:tr h="45313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100">
                          <a:effectLst/>
                        </a:rPr>
                        <a:t>No versioning</a:t>
                      </a:r>
                    </a:p>
                  </a:txBody>
                  <a:tcPr marL="97612" marR="97612" marT="45051" marB="45051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100">
                          <a:effectLst/>
                        </a:rPr>
                        <a:t>Versioning, watermark columns in Redshift</a:t>
                      </a:r>
                    </a:p>
                  </a:txBody>
                  <a:tcPr marL="97612" marR="97612" marT="45051" marB="45051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983895"/>
                  </a:ext>
                </a:extLst>
              </a:tr>
              <a:tr h="45313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100">
                          <a:effectLst/>
                        </a:rPr>
                        <a:t>No order handling</a:t>
                      </a:r>
                    </a:p>
                  </a:txBody>
                  <a:tcPr marL="97612" marR="97612" marT="45051" marB="45051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100">
                          <a:effectLst/>
                        </a:rPr>
                        <a:t>SQS FIFO for strict sequential file processing</a:t>
                      </a:r>
                    </a:p>
                  </a:txBody>
                  <a:tcPr marL="97612" marR="97612" marT="45051" marB="45051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628474"/>
                  </a:ext>
                </a:extLst>
              </a:tr>
              <a:tr h="45313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100">
                          <a:effectLst/>
                        </a:rPr>
                        <a:t>Complex maintenance</a:t>
                      </a:r>
                    </a:p>
                  </a:txBody>
                  <a:tcPr marL="97612" marR="97612" marT="45051" marB="45051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100">
                          <a:effectLst/>
                        </a:rPr>
                        <a:t>Modular, config-driven, easy to scale/audit</a:t>
                      </a:r>
                    </a:p>
                  </a:txBody>
                  <a:tcPr marL="97612" marR="97612" marT="45051" marB="45051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029708"/>
                  </a:ext>
                </a:extLst>
              </a:tr>
              <a:tr h="45313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100">
                          <a:effectLst/>
                        </a:rPr>
                        <a:t>Limited history</a:t>
                      </a:r>
                    </a:p>
                  </a:txBody>
                  <a:tcPr marL="97612" marR="97612" marT="45051" marB="45051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100">
                          <a:effectLst/>
                        </a:rPr>
                        <a:t>SCD2, snapshots, audit trail</a:t>
                      </a:r>
                    </a:p>
                  </a:txBody>
                  <a:tcPr marL="97612" marR="97612" marT="45051" marB="45051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4248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824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5055A3-5DE1-B320-43FF-9486D03E8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3700" b="1">
                <a:solidFill>
                  <a:srgbClr val="FFFFFF"/>
                </a:solidFill>
              </a:rPr>
              <a:t>Snapshot vs. SCD2 Pipeline Execution Summary</a:t>
            </a:r>
            <a:endParaRPr lang="en-US" sz="3700">
              <a:solidFill>
                <a:srgbClr val="FFFFFF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4B50519-6D5A-FBA6-995E-7A69BE9820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2786353"/>
              </p:ext>
            </p:extLst>
          </p:nvPr>
        </p:nvGraphicFramePr>
        <p:xfrm>
          <a:off x="713917" y="2112579"/>
          <a:ext cx="10788108" cy="4192808"/>
        </p:xfrm>
        <a:graphic>
          <a:graphicData uri="http://schemas.openxmlformats.org/drawingml/2006/table">
            <a:tbl>
              <a:tblPr/>
              <a:tblGrid>
                <a:gridCol w="1852722">
                  <a:extLst>
                    <a:ext uri="{9D8B030D-6E8A-4147-A177-3AD203B41FA5}">
                      <a16:colId xmlns:a16="http://schemas.microsoft.com/office/drawing/2014/main" val="2292551266"/>
                    </a:ext>
                  </a:extLst>
                </a:gridCol>
                <a:gridCol w="5067295">
                  <a:extLst>
                    <a:ext uri="{9D8B030D-6E8A-4147-A177-3AD203B41FA5}">
                      <a16:colId xmlns:a16="http://schemas.microsoft.com/office/drawing/2014/main" val="3207218603"/>
                    </a:ext>
                  </a:extLst>
                </a:gridCol>
                <a:gridCol w="3868091">
                  <a:extLst>
                    <a:ext uri="{9D8B030D-6E8A-4147-A177-3AD203B41FA5}">
                      <a16:colId xmlns:a16="http://schemas.microsoft.com/office/drawing/2014/main" val="1742271983"/>
                    </a:ext>
                  </a:extLst>
                </a:gridCol>
              </a:tblGrid>
              <a:tr h="37619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 b="1">
                          <a:effectLst/>
                        </a:rPr>
                        <a:t>Category</a:t>
                      </a:r>
                    </a:p>
                  </a:txBody>
                  <a:tcPr marL="78597" marR="78597" marT="36276" marB="36276" anchor="ctr">
                    <a:lnL w="635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 b="1">
                          <a:effectLst/>
                        </a:rPr>
                        <a:t>Snapshot</a:t>
                      </a:r>
                    </a:p>
                  </a:txBody>
                  <a:tcPr marL="78597" marR="78597" marT="36276" marB="36276" anchor="ctr">
                    <a:lnL w="635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 b="1">
                          <a:effectLst/>
                        </a:rPr>
                        <a:t>SCD2 (EGI Table)</a:t>
                      </a:r>
                    </a:p>
                  </a:txBody>
                  <a:tcPr marL="78597" marR="78597" marT="36276" marB="36276" anchor="ctr">
                    <a:lnL w="635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570037"/>
                  </a:ext>
                </a:extLst>
              </a:tr>
              <a:tr h="63251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 b="1">
                          <a:effectLst/>
                        </a:rPr>
                        <a:t>Filename</a:t>
                      </a:r>
                      <a:endParaRPr lang="en-US" sz="1700">
                        <a:effectLst/>
                      </a:endParaRPr>
                    </a:p>
                  </a:txBody>
                  <a:tcPr marL="78597" marR="78597" marT="36276" marB="36276" anchor="ctr">
                    <a:lnL w="635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>
                          <a:effectLst/>
                        </a:rPr>
                        <a:t>WW_Cx_Fulfllmnt_Bklg_data_20251006213005.csv</a:t>
                      </a:r>
                    </a:p>
                  </a:txBody>
                  <a:tcPr marL="78597" marR="78597" marT="36276" marB="36276" anchor="ctr">
                    <a:lnL w="635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>
                          <a:effectLst/>
                        </a:rPr>
                        <a:t>EGI_2_0_INC_20250924040002.xlsx,</a:t>
                      </a:r>
                    </a:p>
                    <a:p>
                      <a:pPr>
                        <a:buNone/>
                      </a:pPr>
                      <a:r>
                        <a:rPr lang="en-US" sz="1700">
                          <a:effectLst/>
                        </a:rPr>
                        <a:t>EGI_2_0_INC_20250930043003.xlsx</a:t>
                      </a:r>
                    </a:p>
                  </a:txBody>
                  <a:tcPr marL="78597" marR="78597" marT="36276" marB="36276" anchor="ctr">
                    <a:lnL w="635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9555349"/>
                  </a:ext>
                </a:extLst>
              </a:tr>
              <a:tr h="37619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 b="1">
                          <a:effectLst/>
                        </a:rPr>
                        <a:t>Record Count</a:t>
                      </a:r>
                      <a:endParaRPr lang="en-US" sz="1700">
                        <a:effectLst/>
                      </a:endParaRPr>
                    </a:p>
                  </a:txBody>
                  <a:tcPr marL="78597" marR="78597" marT="36276" marB="36276" anchor="ctr">
                    <a:lnL w="635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>
                          <a:effectLst/>
                        </a:rPr>
                        <a:t>17,913</a:t>
                      </a:r>
                    </a:p>
                  </a:txBody>
                  <a:tcPr marL="78597" marR="78597" marT="36276" marB="36276" anchor="ctr">
                    <a:lnL w="635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>
                          <a:effectLst/>
                        </a:rPr>
                        <a:t>17,624, 19,259</a:t>
                      </a:r>
                    </a:p>
                  </a:txBody>
                  <a:tcPr marL="78597" marR="78597" marT="36276" marB="36276" anchor="ctr">
                    <a:lnL w="635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727196"/>
                  </a:ext>
                </a:extLst>
              </a:tr>
              <a:tr h="414312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700">
                        <a:effectLst/>
                      </a:endParaRPr>
                    </a:p>
                  </a:txBody>
                  <a:tcPr marL="78597" marR="78597" marT="36276" marB="36276" anchor="ctr">
                    <a:lnL w="635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700">
                        <a:effectLst/>
                      </a:endParaRPr>
                    </a:p>
                  </a:txBody>
                  <a:tcPr marL="78597" marR="78597" marT="36276" marB="36276" anchor="ctr">
                    <a:lnL w="635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700">
                        <a:effectLst/>
                      </a:endParaRPr>
                    </a:p>
                  </a:txBody>
                  <a:tcPr marL="78597" marR="78597" marT="36276" marB="36276" anchor="ctr">
                    <a:lnL w="635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955934"/>
                  </a:ext>
                </a:extLst>
              </a:tr>
              <a:tr h="37619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 b="1">
                          <a:effectLst/>
                        </a:rPr>
                        <a:t>Process Step</a:t>
                      </a:r>
                      <a:endParaRPr lang="en-US" sz="1700">
                        <a:effectLst/>
                      </a:endParaRPr>
                    </a:p>
                  </a:txBody>
                  <a:tcPr marL="78597" marR="78597" marT="36276" marB="36276" anchor="ctr">
                    <a:lnL w="635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 b="1">
                          <a:effectLst/>
                        </a:rPr>
                        <a:t>Execution Duration (seconds)</a:t>
                      </a:r>
                      <a:endParaRPr lang="en-US" sz="1700">
                        <a:effectLst/>
                      </a:endParaRPr>
                    </a:p>
                  </a:txBody>
                  <a:tcPr marL="78597" marR="78597" marT="36276" marB="36276" anchor="ctr">
                    <a:lnL w="635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 b="1">
                          <a:effectLst/>
                        </a:rPr>
                        <a:t>Execution Duration (seconds)</a:t>
                      </a:r>
                      <a:endParaRPr lang="en-US" sz="1700">
                        <a:effectLst/>
                      </a:endParaRPr>
                    </a:p>
                  </a:txBody>
                  <a:tcPr marL="78597" marR="78597" marT="36276" marB="36276" anchor="ctr">
                    <a:lnL w="635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7746775"/>
                  </a:ext>
                </a:extLst>
              </a:tr>
              <a:tr h="37619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>
                          <a:effectLst/>
                        </a:rPr>
                        <a:t>File Validation</a:t>
                      </a:r>
                    </a:p>
                  </a:txBody>
                  <a:tcPr marL="78597" marR="78597" marT="36276" marB="36276" anchor="ctr">
                    <a:lnL w="635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>
                          <a:effectLst/>
                        </a:rPr>
                        <a:t>3.31</a:t>
                      </a:r>
                    </a:p>
                  </a:txBody>
                  <a:tcPr marL="78597" marR="78597" marT="36276" marB="36276" anchor="ctr">
                    <a:lnL w="635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>
                          <a:effectLst/>
                        </a:rPr>
                        <a:t>0.98, 1.18</a:t>
                      </a:r>
                    </a:p>
                  </a:txBody>
                  <a:tcPr marL="78597" marR="78597" marT="36276" marB="36276" anchor="ctr">
                    <a:lnL w="635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088132"/>
                  </a:ext>
                </a:extLst>
              </a:tr>
              <a:tr h="37619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>
                          <a:effectLst/>
                        </a:rPr>
                        <a:t>Data Validation</a:t>
                      </a:r>
                    </a:p>
                  </a:txBody>
                  <a:tcPr marL="78597" marR="78597" marT="36276" marB="36276" anchor="ctr">
                    <a:lnL w="635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>
                          <a:effectLst/>
                        </a:rPr>
                        <a:t>101.46</a:t>
                      </a:r>
                    </a:p>
                  </a:txBody>
                  <a:tcPr marL="78597" marR="78597" marT="36276" marB="36276" anchor="ctr">
                    <a:lnL w="635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>
                          <a:effectLst/>
                        </a:rPr>
                        <a:t>86.57, 77.79</a:t>
                      </a:r>
                    </a:p>
                  </a:txBody>
                  <a:tcPr marL="78597" marR="78597" marT="36276" marB="36276" anchor="ctr">
                    <a:lnL w="635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307413"/>
                  </a:ext>
                </a:extLst>
              </a:tr>
              <a:tr h="63251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>
                          <a:effectLst/>
                        </a:rPr>
                        <a:t>Redshift Curated Load</a:t>
                      </a:r>
                    </a:p>
                  </a:txBody>
                  <a:tcPr marL="78597" marR="78597" marT="36276" marB="36276" anchor="ctr">
                    <a:lnL w="635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>
                          <a:effectLst/>
                        </a:rPr>
                        <a:t>76.28</a:t>
                      </a:r>
                    </a:p>
                  </a:txBody>
                  <a:tcPr marL="78597" marR="78597" marT="36276" marB="36276" anchor="ctr">
                    <a:lnL w="635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>
                          <a:effectLst/>
                        </a:rPr>
                        <a:t>20.62, 23.29</a:t>
                      </a:r>
                    </a:p>
                  </a:txBody>
                  <a:tcPr marL="78597" marR="78597" marT="36276" marB="36276" anchor="ctr">
                    <a:lnL w="635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415220"/>
                  </a:ext>
                </a:extLst>
              </a:tr>
              <a:tr h="63251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>
                          <a:effectLst/>
                        </a:rPr>
                        <a:t>Redshift Published</a:t>
                      </a:r>
                    </a:p>
                  </a:txBody>
                  <a:tcPr marL="78597" marR="78597" marT="36276" marB="36276" anchor="ctr">
                    <a:lnL w="635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>
                          <a:effectLst/>
                        </a:rPr>
                        <a:t>0.37</a:t>
                      </a:r>
                    </a:p>
                  </a:txBody>
                  <a:tcPr marL="78597" marR="78597" marT="36276" marB="36276" anchor="ctr">
                    <a:lnL w="635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>
                          <a:effectLst/>
                        </a:rPr>
                        <a:t>0.41, 0.39</a:t>
                      </a:r>
                    </a:p>
                  </a:txBody>
                  <a:tcPr marL="78597" marR="78597" marT="36276" marB="36276" anchor="ctr">
                    <a:lnL w="635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624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6751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281185-89BB-76F0-AE10-827B00A33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</a:rPr>
              <a:t>Business Benefits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6CC18-AEEE-9BFB-1675-7FC132330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Faster, more reliable, and accurate data loads. </a:t>
            </a:r>
          </a:p>
          <a:p>
            <a:r>
              <a:rPr lang="en-US" sz="2000"/>
              <a:t>Reduced complexity and maintenance effort. </a:t>
            </a:r>
          </a:p>
          <a:p>
            <a:r>
              <a:rPr lang="en-US" sz="2000"/>
              <a:t>Improved data quality, auditability, and compliance. </a:t>
            </a:r>
          </a:p>
          <a:p>
            <a:r>
              <a:rPr lang="en-US" sz="2000"/>
              <a:t>Ready for future scaling and new business needs.</a:t>
            </a:r>
          </a:p>
        </p:txBody>
      </p:sp>
    </p:spTree>
    <p:extLst>
      <p:ext uri="{BB962C8B-B14F-4D97-AF65-F5344CB8AC3E}">
        <p14:creationId xmlns:p14="http://schemas.microsoft.com/office/powerpoint/2010/main" val="3377633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B90DAF-C27C-CBA9-1CFF-50515448E0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5441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390</Words>
  <Application>Microsoft Office PowerPoint</Application>
  <PresentationFormat>Widescreen</PresentationFormat>
  <Paragraphs>72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NRT Pipeline Modernization Overview  </vt:lpstr>
      <vt:lpstr>Current State</vt:lpstr>
      <vt:lpstr>NRT Pipeline</vt:lpstr>
      <vt:lpstr>Step-by-Step Comparison</vt:lpstr>
      <vt:lpstr>Snapshot vs. SCD2 Pipeline Execution Summary</vt:lpstr>
      <vt:lpstr>Business Benefits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Reddy, Lokeswara</dc:creator>
  <cp:lastModifiedBy>Reddy, Lokeswara</cp:lastModifiedBy>
  <cp:revision>2</cp:revision>
  <dcterms:created xsi:type="dcterms:W3CDTF">2025-10-09T06:55:40Z</dcterms:created>
  <dcterms:modified xsi:type="dcterms:W3CDTF">2025-10-09T07:25:40Z</dcterms:modified>
</cp:coreProperties>
</file>