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l-regular.fntdata"/><Relationship Id="rId21" Type="http://schemas.openxmlformats.org/officeDocument/2006/relationships/slide" Target="slides/slide16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00" spcFirstLastPara="1" rIns="9120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These are only suggestions. Various programs can be used with the same purpose. The important thing is to understand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which programs can be used for a given task, and not only the tasks listed here and the following slides.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00" spcFirstLastPara="1" rIns="9120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See blastn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00" spcFirstLastPara="1" rIns="9120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See blastn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00" spcFirstLastPara="1" rIns="9120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See blastn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00" spcFirstLastPara="1" rIns="9120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See blastn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00" spcFirstLastPara="1" rIns="9120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student should be aware of the terms match, mismatch, gap opening and gap extension penalty and that they 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used in BLAST.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00" spcFirstLastPara="1" rIns="9120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Forget this slide.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00" spcFirstLastPara="1" rIns="9120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All this programs (or algorithms) should be known. Also here the concept of six frame translation must be understood.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0" y="150357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5802" y="185741"/>
            <a:ext cx="777093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BLAST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33"/>
              <a:buFont typeface="Arial"/>
              <a:buChar char="•"/>
            </a:pPr>
            <a:r>
              <a:rPr lang="en-GB"/>
              <a:t>Basic Local Alignment Search Tool Altschul et al. J. Mol Bio. 1990.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33"/>
              <a:buFont typeface="Arial"/>
              <a:buChar char="•"/>
            </a:pPr>
            <a:r>
              <a:rPr lang="en-GB"/>
              <a:t>Program for sequence similarity searching developed at NCBI</a:t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5333"/>
              <a:buFont typeface="Arial"/>
              <a:buChar char="•"/>
            </a:pPr>
            <a:r>
              <a:rPr lang="en-GB"/>
              <a:t>Executes sequence searches against the database of stored sequences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Evaluate your result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Top hit may not give you the correct answer! </a:t>
            </a:r>
            <a:br>
              <a:rPr lang="en-GB">
                <a:latin typeface="Corbel"/>
                <a:ea typeface="Corbel"/>
                <a:cs typeface="Corbel"/>
                <a:sym typeface="Corbel"/>
              </a:rPr>
            </a:br>
            <a:r>
              <a:rPr lang="en-GB">
                <a:latin typeface="Corbel"/>
                <a:ea typeface="Corbel"/>
                <a:cs typeface="Corbel"/>
                <a:sym typeface="Corbel"/>
              </a:rPr>
              <a:t>Reasons: </a:t>
            </a:r>
            <a:br>
              <a:rPr lang="en-GB">
                <a:latin typeface="Corbel"/>
                <a:ea typeface="Corbel"/>
                <a:cs typeface="Corbel"/>
                <a:sym typeface="Corbel"/>
              </a:rPr>
            </a:br>
            <a:r>
              <a:rPr lang="en-GB">
                <a:latin typeface="Corbel"/>
                <a:ea typeface="Corbel"/>
                <a:cs typeface="Corbel"/>
                <a:sym typeface="Corbel"/>
              </a:rPr>
              <a:t>- Database does not contain your species</a:t>
            </a:r>
            <a:br>
              <a:rPr lang="en-GB">
                <a:latin typeface="Corbel"/>
                <a:ea typeface="Corbel"/>
                <a:cs typeface="Corbel"/>
                <a:sym typeface="Corbel"/>
              </a:rPr>
            </a:br>
            <a:r>
              <a:rPr lang="en-GB">
                <a:latin typeface="Corbel"/>
                <a:ea typeface="Corbel"/>
                <a:cs typeface="Corbel"/>
                <a:sym typeface="Corbel"/>
              </a:rPr>
              <a:t>- Many equally good hits</a:t>
            </a:r>
            <a:br>
              <a:rPr lang="en-GB">
                <a:latin typeface="Corbel"/>
                <a:ea typeface="Corbel"/>
                <a:cs typeface="Corbel"/>
                <a:sym typeface="Corbel"/>
              </a:rPr>
            </a:br>
            <a:r>
              <a:rPr lang="en-GB">
                <a:latin typeface="Corbel"/>
                <a:ea typeface="Corbel"/>
                <a:cs typeface="Corbel"/>
                <a:sym typeface="Corbel"/>
              </a:rPr>
              <a:t>- Functional annotation may be wrong</a:t>
            </a:r>
            <a:br>
              <a:rPr lang="en-GB">
                <a:latin typeface="Corbel"/>
                <a:ea typeface="Corbel"/>
                <a:cs typeface="Corbel"/>
                <a:sym typeface="Corbel"/>
              </a:rPr>
            </a:br>
            <a:r>
              <a:rPr lang="en-GB">
                <a:latin typeface="Corbel"/>
                <a:ea typeface="Corbel"/>
                <a:cs typeface="Corbel"/>
                <a:sym typeface="Corbel"/>
              </a:rPr>
              <a:t>- Low complexity sequences can be misleading.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Annotation in NCBI is less reliable than in EBI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Treat your BLAST like an experiment.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685800" y="185738"/>
            <a:ext cx="7772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blastn uses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>
                <a:latin typeface="Corbel"/>
                <a:ea typeface="Corbel"/>
                <a:cs typeface="Corbel"/>
                <a:sym typeface="Corbel"/>
              </a:rPr>
              <a:t> Mapping oligos, cDNAs and PCR products to a genome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>
                <a:latin typeface="Corbel"/>
                <a:ea typeface="Corbel"/>
                <a:cs typeface="Corbel"/>
                <a:sym typeface="Corbel"/>
              </a:rPr>
              <a:t> Screening repetitive elements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>
                <a:latin typeface="Corbel"/>
                <a:ea typeface="Corbel"/>
                <a:cs typeface="Corbel"/>
                <a:sym typeface="Corbel"/>
              </a:rPr>
              <a:t> Comparing sequences between genomes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>
                <a:latin typeface="Corbel"/>
                <a:ea typeface="Corbel"/>
                <a:cs typeface="Corbel"/>
                <a:sym typeface="Corbel"/>
              </a:rPr>
              <a:t> Annotating genomic reads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685800" y="185738"/>
            <a:ext cx="7772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blastp uses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Identifying common regions between proteins</a:t>
            </a:r>
            <a:endParaRPr/>
          </a:p>
          <a:p>
            <a:pPr indent="-4064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Collecting sequencing for phylogenetic analyses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685800" y="185738"/>
            <a:ext cx="7772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blastx uses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 Determining if a cDNA corresponds to a   known protein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 Finding protein coding genes in genomic DNA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685800" y="185738"/>
            <a:ext cx="7772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tblastn uses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 Identifying transcripts similar to a given protein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 Mapping a protein to genomic DNA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685800" y="185738"/>
            <a:ext cx="7772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tblastx uses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Cross-species gene prediction at the genome or transcript level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Searching for genes missed by traditional methods or not yet in protein databases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Sequence similarity comparisons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33"/>
              <a:buFont typeface="Arial"/>
              <a:buChar char="•"/>
            </a:pPr>
            <a:r>
              <a:rPr lang="en-GB"/>
              <a:t>Alignments can be local or global: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Global alignment is an optimal alignment that includes all characters from each sequence.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A local alignment is an optimal alignment that includes only the most similar local region or regions.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Local and global alignment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Global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--T—-CC-C-AGT—-TATGT-CAGGGGACACG—A-GCATGCAGA-GAC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|  || |  ||  | | | |||	 || | | |  | ||||   |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AATTGCCGCC-GTCGT-T-TTCAG----CA-GTTATG—T-CAGAT--C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GB"/>
              <a:t>Local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GB"/>
              <a:t>            	    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tccCAGTTATGTCAGgggacacgagcatgcagagac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          ||||||||||||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aattgccgccgtcgttttcagCAGTTATGTCAGatc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Common alignment tools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33"/>
              <a:buFont typeface="Arial"/>
              <a:buChar char="•"/>
            </a:pPr>
            <a:r>
              <a:rPr lang="en-GB"/>
              <a:t>Local alignment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BLAST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BLAT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Fasta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5333"/>
              <a:buFont typeface="Arial"/>
              <a:buChar char="•"/>
            </a:pPr>
            <a:r>
              <a:rPr lang="en-GB"/>
              <a:t>Global alignment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ClustalW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Muscle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BLAST statements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BLAST is the Basic Local Alignment Search Tool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BLAST is probably the most important bioinformatics tool developed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All biologists should know how to use BLAST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685800" y="185738"/>
            <a:ext cx="7772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Calculating a score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685800" y="1752600"/>
            <a:ext cx="77724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Example:</a:t>
            </a:r>
            <a:endParaRPr/>
          </a:p>
          <a:p>
            <a:pPr indent="-228600" lvl="2" marL="11430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ACGGTAATCCAGGGG</a:t>
            </a:r>
            <a:r>
              <a:rPr lang="en-GB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</a:t>
            </a:r>
            <a:endParaRPr/>
          </a:p>
          <a:p>
            <a:pPr indent="-228600" lvl="2" marL="11430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ACGGT----CAGGGG</a:t>
            </a:r>
            <a:r>
              <a:rPr lang="en-GB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Match: +1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Mismatch: -1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Gap opening penalty: -3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Gap extension penalty: -1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The example gives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85800" y="185738"/>
            <a:ext cx="7772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The E=mc</a:t>
            </a:r>
            <a:r>
              <a:rPr baseline="30000" lang="en-GB"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GB">
                <a:latin typeface="Corbel"/>
                <a:ea typeface="Corbel"/>
                <a:cs typeface="Corbel"/>
                <a:sym typeface="Corbel"/>
              </a:rPr>
              <a:t> of bioinformatics</a:t>
            </a:r>
            <a:endParaRPr/>
          </a:p>
        </p:txBody>
      </p:sp>
      <p:sp>
        <p:nvSpPr>
          <p:cNvPr id="132" name="Google Shape;132;p21"/>
          <p:cNvSpPr txBox="1"/>
          <p:nvPr>
            <p:ph idx="4294967295" type="subTitle"/>
          </p:nvPr>
        </p:nvSpPr>
        <p:spPr>
          <a:xfrm>
            <a:off x="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E=kmne</a:t>
            </a:r>
            <a:r>
              <a:rPr b="0" baseline="30000" i="0" lang="en-GB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</a:t>
            </a:r>
            <a:r>
              <a:rPr b="0" baseline="30000" i="0" lang="en-GB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 </a:t>
            </a:r>
            <a:r>
              <a:rPr b="0" baseline="30000" i="0" lang="en-GB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baseline="3000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baseline="30000" i="0" lang="en-GB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equation states that the number of alignments expected by chance (E) during a sequence database search is a function of the size of the search space (m*n), the normalized score (</a:t>
            </a:r>
            <a:r>
              <a:rPr b="0" baseline="30000" i="0" lang="en-GB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 ∗</a:t>
            </a:r>
            <a:r>
              <a:rPr b="0" baseline="30000" i="0" lang="en-GB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S), and a minor constant (k).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baseline="3000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baseline="30000" i="0" lang="en-GB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Lower E-value is better!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85800" y="185738"/>
            <a:ext cx="77724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latin typeface="Corbel"/>
                <a:ea typeface="Corbel"/>
                <a:cs typeface="Corbel"/>
                <a:sym typeface="Corbel"/>
              </a:rPr>
              <a:t>The BLAST programs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685800" y="1752601"/>
            <a:ext cx="7772400" cy="463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b="1" lang="en-GB" sz="2720">
                <a:latin typeface="Corbel"/>
                <a:ea typeface="Corbel"/>
                <a:cs typeface="Corbel"/>
                <a:sym typeface="Corbel"/>
              </a:rPr>
              <a:t>blastn</a:t>
            </a:r>
            <a:r>
              <a:rPr lang="en-GB" sz="2720">
                <a:latin typeface="Corbel"/>
                <a:ea typeface="Corbel"/>
                <a:cs typeface="Corbel"/>
                <a:sym typeface="Corbel"/>
              </a:rPr>
              <a:t>: a nt query against a nt db</a:t>
            </a:r>
            <a:endParaRPr sz="2720">
              <a:latin typeface="Corbel"/>
              <a:ea typeface="Corbel"/>
              <a:cs typeface="Corbel"/>
              <a:sym typeface="Corbel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b="1" lang="en-GB" sz="2720">
                <a:latin typeface="Corbel"/>
                <a:ea typeface="Corbel"/>
                <a:cs typeface="Corbel"/>
                <a:sym typeface="Corbel"/>
              </a:rPr>
              <a:t>blastp</a:t>
            </a:r>
            <a:r>
              <a:rPr lang="en-GB" sz="2720">
                <a:latin typeface="Corbel"/>
                <a:ea typeface="Corbel"/>
                <a:cs typeface="Corbel"/>
                <a:sym typeface="Corbel"/>
              </a:rPr>
              <a:t>: a protein query against a protein db</a:t>
            </a:r>
            <a:endParaRPr sz="2720">
              <a:latin typeface="Corbel"/>
              <a:ea typeface="Corbel"/>
              <a:cs typeface="Corbel"/>
              <a:sym typeface="Corbel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b="1" lang="en-GB" sz="2720">
                <a:latin typeface="Corbel"/>
                <a:ea typeface="Corbel"/>
                <a:cs typeface="Corbel"/>
                <a:sym typeface="Corbel"/>
              </a:rPr>
              <a:t>blastx</a:t>
            </a:r>
            <a:r>
              <a:rPr lang="en-GB" sz="2720">
                <a:latin typeface="Corbel"/>
                <a:ea typeface="Corbel"/>
                <a:cs typeface="Corbel"/>
                <a:sym typeface="Corbel"/>
              </a:rPr>
              <a:t>: a translated nt query against a protein db</a:t>
            </a:r>
            <a:endParaRPr sz="2720">
              <a:latin typeface="Corbel"/>
              <a:ea typeface="Corbel"/>
              <a:cs typeface="Corbel"/>
              <a:sym typeface="Corbel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b="1" lang="en-GB" sz="2720">
                <a:latin typeface="Corbel"/>
                <a:ea typeface="Corbel"/>
                <a:cs typeface="Corbel"/>
                <a:sym typeface="Corbel"/>
              </a:rPr>
              <a:t>tblastn</a:t>
            </a:r>
            <a:r>
              <a:rPr lang="en-GB" sz="2720">
                <a:latin typeface="Corbel"/>
                <a:ea typeface="Corbel"/>
                <a:cs typeface="Corbel"/>
                <a:sym typeface="Corbel"/>
              </a:rPr>
              <a:t>: a protein query against a translated nt db</a:t>
            </a:r>
            <a:endParaRPr sz="2720">
              <a:latin typeface="Corbel"/>
              <a:ea typeface="Corbel"/>
              <a:cs typeface="Corbel"/>
              <a:sym typeface="Corbel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b="1" lang="en-GB" sz="2720">
                <a:latin typeface="Corbel"/>
                <a:ea typeface="Corbel"/>
                <a:cs typeface="Corbel"/>
                <a:sym typeface="Corbel"/>
              </a:rPr>
              <a:t>tblastx</a:t>
            </a:r>
            <a:r>
              <a:rPr lang="en-GB" sz="2720">
                <a:latin typeface="Corbel"/>
                <a:ea typeface="Corbel"/>
                <a:cs typeface="Corbel"/>
                <a:sym typeface="Corbel"/>
              </a:rPr>
              <a:t>: a translated nt query against a  translated nt db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None/>
            </a:pPr>
            <a:r>
              <a:rPr lang="en-GB" sz="1530">
                <a:latin typeface="Corbel"/>
                <a:ea typeface="Corbel"/>
                <a:cs typeface="Corbel"/>
                <a:sym typeface="Corbel"/>
              </a:rPr>
              <a:t>       </a:t>
            </a:r>
            <a:endParaRPr sz="153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None/>
            </a:pPr>
            <a:r>
              <a:rPr lang="en-GB" sz="1530">
                <a:latin typeface="Corbel"/>
                <a:ea typeface="Corbel"/>
                <a:cs typeface="Corbel"/>
                <a:sym typeface="Corbel"/>
              </a:rPr>
              <a:t>nt=nucleotide;                 db=database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Commonly used databases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33"/>
              <a:buFont typeface="Arial"/>
              <a:buChar char="•"/>
            </a:pPr>
            <a:r>
              <a:rPr lang="en-GB"/>
              <a:t>Protein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nr (from NCBI)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UniProt (TREMBL, SwissProt, PIR; from EBI)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SwissProt (SIB and EBI)</a:t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5333"/>
              <a:buFont typeface="Arial"/>
              <a:buChar char="•"/>
            </a:pPr>
            <a:r>
              <a:rPr lang="en-GB"/>
              <a:t>Nucleotide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nr/nt (from NCBI)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Refseq (from NCBI)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Courier New"/>
              <a:buChar char="o"/>
            </a:pPr>
            <a:r>
              <a:rPr lang="en-GB"/>
              <a:t>EMBL (EBI)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