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UZjcBiTDypYmhbYoL620uQNYl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6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Google Shape;10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ctrTitle"/>
          </p:nvPr>
        </p:nvSpPr>
        <p:spPr>
          <a:xfrm>
            <a:off x="311700" y="70375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54" name="Google Shape;54;p1" descr="Pastel workspace set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5352"/>
            <a:ext cx="9144000" cy="456814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6725" y="893852"/>
            <a:ext cx="773644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603: Big Data Processing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integration and Predictive analysis on Motor Vehicle Collision in NYC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Professor : Najam Hassan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55262" y="2946452"/>
            <a:ext cx="4033476" cy="193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: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Mohammed Abdul Rasheed Khan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Suhana sheik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Dixith Kumar Bandari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Lokesh Chava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overlay&#10;&#10;Description automatically generated">
            <a:extLst>
              <a:ext uri="{FF2B5EF4-FFF2-40B4-BE49-F238E27FC236}">
                <a16:creationId xmlns:a16="http://schemas.microsoft.com/office/drawing/2014/main" id="{000B2B7F-089F-A543-8CED-4DE57810A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87228"/>
            <a:ext cx="4572000" cy="4556271"/>
          </a:xfrm>
          <a:prstGeom prst="rect">
            <a:avLst/>
          </a:prstGeom>
        </p:spPr>
      </p:pic>
      <p:pic>
        <p:nvPicPr>
          <p:cNvPr id="6" name="Picture 5" descr="A graph of crashs across different boughs&#10;&#10;Description automatically generated">
            <a:extLst>
              <a:ext uri="{FF2B5EF4-FFF2-40B4-BE49-F238E27FC236}">
                <a16:creationId xmlns:a16="http://schemas.microsoft.com/office/drawing/2014/main" id="{3FCC04BA-BCF7-B70E-E904-A5E256A9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87228"/>
            <a:ext cx="4572000" cy="45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2693FC7A-4F51-B646-D67D-6782F7B4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450"/>
            <a:ext cx="9144000" cy="4573049"/>
          </a:xfrm>
          <a:prstGeom prst="rect">
            <a:avLst/>
          </a:prstGeom>
        </p:spPr>
      </p:pic>
      <p:pic>
        <p:nvPicPr>
          <p:cNvPr id="4" name="Picture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FDD69700-3853-C420-70D6-4D7D2E1E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5" y="3163698"/>
            <a:ext cx="2775071" cy="1979802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B7785198-652D-1E6F-1629-56AC885B2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079" y="2944536"/>
            <a:ext cx="3298557" cy="21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0" descr="Apache Spark in Big Data and Data Science Ecosystem - Folio3AI Blo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874" y="575353"/>
            <a:ext cx="5476125" cy="456814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Opportunities</a:t>
            </a:r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59958" y="166109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700"/>
              <a:buChar char="●"/>
            </a:pPr>
            <a:r>
              <a:rPr lang="en-US" sz="200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Analytics for Prediction</a:t>
            </a:r>
            <a:endParaRPr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700"/>
              <a:buChar char="●"/>
            </a:pPr>
            <a:r>
              <a:rPr lang="en-US" sz="200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with Autonomous Vehicles 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700"/>
              <a:buChar char="●"/>
            </a:pPr>
            <a:r>
              <a:rPr lang="en-US" sz="200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Data Analysis</a:t>
            </a:r>
            <a:endParaRPr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700"/>
              <a:buChar char="●"/>
            </a:pPr>
            <a:r>
              <a:rPr lang="en-US" sz="200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Infrastructure Planning</a:t>
            </a:r>
            <a:endParaRPr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700"/>
              <a:buChar char="●"/>
            </a:pPr>
            <a:r>
              <a:rPr lang="en-US" sz="200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Emergency Response</a:t>
            </a:r>
            <a:endParaRPr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700"/>
              <a:buChar char="●"/>
            </a:pPr>
            <a:r>
              <a:rPr lang="en-US" sz="200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Behavioral Analysis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 descr="Big Data Analytics Challenges and Solutions - Datame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958" y="575353"/>
            <a:ext cx="6185042" cy="456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311700" y="153504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Quality and Standardization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Big Data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Concerns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Interoperability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Ethical Considerations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Risks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311700" y="161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 vehicle collisions - Crashes - Comma separated Values file - catalog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(n.d.). https://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catalog.data.gov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/dataset/motor-vehicle-collisions-crashes/resource/b5a431d2-4832-43a6-9334-86b62bdb033f</a:t>
            </a:r>
            <a:endParaRPr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Data 603 class work and reference materials.</a:t>
            </a:r>
            <a:endParaRPr dirty="0">
              <a:solidFill>
                <a:schemeClr val="tx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 descr="Thank You Any Question Images HD | Questions? image, Faith quotes, Any  questions image for present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117" y="753224"/>
            <a:ext cx="6811766" cy="439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see many deaths related to accidents in day-to-day life.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the factors of these accidents we will delve deeper into the data collected in the New York city.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different datasets: crashes, vehicles and persons in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Data.gov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merge these datasets and look at meaningful insights of these datasets.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visualize many scenarios such as when most of the accidents occur, what are the factors causing these accidents, at what time a greater number of accidents occur, and reasons for the accidents and fatalities causes in accidents.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will be helpful for the city’s traffic polices to avoid accidents and take necessary measures to avoid accidents and reduce deaths.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311700" y="137656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purpose of this project is to apply big data analytics on the dataset of New </a:t>
            </a:r>
            <a:r>
              <a:rPr lang="en-US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ork state motor vehicle collisions. </a:t>
            </a:r>
            <a:endParaRPr dirty="0">
              <a:solidFill>
                <a:schemeClr val="tx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aim is to provide a more comprehensive and dynamic framework for evaluating the collisions and their time frames with all the details about the crash, location vulnerabilities and estimating damages.</a:t>
            </a:r>
            <a:endParaRPr dirty="0">
              <a:solidFill>
                <a:schemeClr val="tx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Integrate the data from different datasets like collisions, vehicles and persons.</a:t>
            </a:r>
            <a:endParaRPr dirty="0">
              <a:solidFill>
                <a:schemeClr val="tx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Data Integration, Predictive Analysis, Visualization, Reports stating the recommendation to the Government to avoid further incidents and the locations to focus on.</a:t>
            </a:r>
            <a:endParaRPr dirty="0">
              <a:solidFill>
                <a:schemeClr val="tx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Dataset Overview</a:t>
            </a:r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11700" y="1134986"/>
            <a:ext cx="8520600" cy="367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Data Source: 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catalog.data.gov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/dataset/motor-vehicle-collisions-crashes/resource/b5a431d2-4832-43a6-9334-86b62bdb033f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The data set is fetched from “</a:t>
            </a:r>
            <a:r>
              <a:rPr lang="en-US" sz="1800" dirty="0" err="1">
                <a:solidFill>
                  <a:schemeClr val="dk1"/>
                </a:solidFill>
              </a:rPr>
              <a:t>data.gov</a:t>
            </a:r>
            <a:r>
              <a:rPr lang="en-US" sz="1800" dirty="0">
                <a:solidFill>
                  <a:schemeClr val="dk1"/>
                </a:solidFill>
              </a:rPr>
              <a:t>” which is a legitimate United states government website.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The data access is set to public and has different kinds of Datasets collected directly from the government organizations and private organizations functioning under the US government.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The data set has been updated lastly in September, 2023 and has over 2 million rows of data.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Tools and Technologies </a:t>
            </a:r>
            <a:endParaRPr/>
          </a:p>
        </p:txBody>
      </p:sp>
      <p:pic>
        <p:nvPicPr>
          <p:cNvPr id="80" name="Google Shape;80;p5" descr="A close-up of a data processing lay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222450"/>
            <a:ext cx="8397309" cy="358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>
            <a:spLocks noGrp="1"/>
          </p:cNvSpPr>
          <p:nvPr>
            <p:ph type="body" idx="1"/>
          </p:nvPr>
        </p:nvSpPr>
        <p:spPr>
          <a:xfrm>
            <a:off x="-76141" y="993764"/>
            <a:ext cx="8716200" cy="4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Implementation of cloud storage using amazon S3 database.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Imputation of data sets into data bricks platform for data Pre - processing and integration.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Apache spark session is used for data stimulation integration of datasets into a single data frame.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Pandas, Seaborn and </a:t>
            </a:r>
            <a:r>
              <a:rPr lang="en-US" sz="2000" dirty="0" err="1">
                <a:solidFill>
                  <a:schemeClr val="dk1"/>
                </a:solidFill>
              </a:rPr>
              <a:t>Sklearn</a:t>
            </a:r>
            <a:r>
              <a:rPr lang="en-US" sz="2000" dirty="0">
                <a:solidFill>
                  <a:schemeClr val="dk1"/>
                </a:solidFill>
              </a:rPr>
              <a:t> Python packages are used for analysis and visualization of data.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Databricks dashboards created to generate reports with meaningful insights from the analyzed data.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Insights and Recommendations </a:t>
            </a:r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8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In most of the crash's road occupants are main reason for the incidents followed by Bicyclists.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Friday is the most accident occurring day among all days.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10PM to 12PM is the most accident happening time zone.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Male stands as the primary culprit for crashes influenced by distractions, drugs, alcohol and aggressive driving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Crashes with vehicle defects includes Accelerator defective as the primary reason followed Breaks defective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Human factors include emotional influence, illness and hormonal imbalance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Second part collision factors are right of the way, other vehicles using headphones mostly committed by the female group.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359849" y="410287"/>
            <a:ext cx="7860900" cy="18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Top vehicle models includes sedan, SUV and passenger vehicles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Motorist persists more injuries at 72.8%, followed by pedestrians at 18.4% and cyclists at 8.8%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Top zip codes are 11207, 11101, 11236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2020 has all time low accidents with a stable count of crashes from 2021 till date and 2016 to 2019 being the most accident happen period.</a:t>
            </a:r>
            <a:endParaRPr sz="1400" dirty="0"/>
          </a:p>
        </p:txBody>
      </p:sp>
      <p:pic>
        <p:nvPicPr>
          <p:cNvPr id="5" name="Picture 4" descr="A graph with red squares&#10;&#10;Description automatically generated">
            <a:extLst>
              <a:ext uri="{FF2B5EF4-FFF2-40B4-BE49-F238E27FC236}">
                <a16:creationId xmlns:a16="http://schemas.microsoft.com/office/drawing/2014/main" id="{8F6D4980-AA65-5FF3-E2BA-5E6E0E10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9" y="2013358"/>
            <a:ext cx="7772400" cy="3070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driver gender and injury in crash&#10;&#10;Description automatically generated">
            <a:extLst>
              <a:ext uri="{FF2B5EF4-FFF2-40B4-BE49-F238E27FC236}">
                <a16:creationId xmlns:a16="http://schemas.microsoft.com/office/drawing/2014/main" id="{855E99EE-9F27-4061-78BC-DE7E8A32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" y="656289"/>
            <a:ext cx="3976383" cy="2149544"/>
          </a:xfrm>
          <a:prstGeom prst="rect">
            <a:avLst/>
          </a:prstGeom>
        </p:spPr>
      </p:pic>
      <p:pic>
        <p:nvPicPr>
          <p:cNvPr id="7" name="Picture 6" descr="A graph of a crash&#10;&#10;Description automatically generated">
            <a:extLst>
              <a:ext uri="{FF2B5EF4-FFF2-40B4-BE49-F238E27FC236}">
                <a16:creationId xmlns:a16="http://schemas.microsoft.com/office/drawing/2014/main" id="{EE509CDF-D6D0-8545-DA7C-04CCA13FD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2805833"/>
            <a:ext cx="3916480" cy="2256233"/>
          </a:xfrm>
          <a:prstGeom prst="rect">
            <a:avLst/>
          </a:prstGeom>
        </p:spPr>
      </p:pic>
      <p:pic>
        <p:nvPicPr>
          <p:cNvPr id="10" name="Picture 9" descr="A graph of crash by day of the week&#10;&#10;Description automatically generated">
            <a:extLst>
              <a:ext uri="{FF2B5EF4-FFF2-40B4-BE49-F238E27FC236}">
                <a16:creationId xmlns:a16="http://schemas.microsoft.com/office/drawing/2014/main" id="{B4029041-C877-BFC9-22A4-89BD55ADB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279" y="2805834"/>
            <a:ext cx="3916480" cy="2157200"/>
          </a:xfrm>
          <a:prstGeom prst="rect">
            <a:avLst/>
          </a:prstGeom>
        </p:spPr>
      </p:pic>
      <p:pic>
        <p:nvPicPr>
          <p:cNvPr id="12" name="Picture 11" descr="A graph of a number of vehicles&#10;&#10;Description automatically generated">
            <a:extLst>
              <a:ext uri="{FF2B5EF4-FFF2-40B4-BE49-F238E27FC236}">
                <a16:creationId xmlns:a16="http://schemas.microsoft.com/office/drawing/2014/main" id="{FA8D6C74-8490-9979-5168-275AD0764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635119"/>
            <a:ext cx="4452269" cy="23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660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669</Words>
  <Application>Microsoft Macintosh PowerPoint</Application>
  <PresentationFormat>On-screen Show (16:9)</PresentationFormat>
  <Paragraphs>62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Lato</vt:lpstr>
      <vt:lpstr>Times New Roman</vt:lpstr>
      <vt:lpstr>Roboto</vt:lpstr>
      <vt:lpstr>Simple Light</vt:lpstr>
      <vt:lpstr>PowerPoint Presentation</vt:lpstr>
      <vt:lpstr>Introduction</vt:lpstr>
      <vt:lpstr>Objectives</vt:lpstr>
      <vt:lpstr>Dataset Overview</vt:lpstr>
      <vt:lpstr>Tools and Technologies </vt:lpstr>
      <vt:lpstr>PowerPoint Presentation</vt:lpstr>
      <vt:lpstr>Insights and Recommendations </vt:lpstr>
      <vt:lpstr>Top vehicle models includes sedan, SUV and passenger vehicles Motorist persists more injuries at 72.8%, followed by pedestrians at 18.4% and cyclists at 8.8% Top zip codes are 11207, 11101, 11236 2020 has all time low accidents with a stable count of crashes from 2021 till date and 2016 to 2019 being the most accident happen period.</vt:lpstr>
      <vt:lpstr>PowerPoint Presentation</vt:lpstr>
      <vt:lpstr>PowerPoint Presentation</vt:lpstr>
      <vt:lpstr>PowerPoint Presentation</vt:lpstr>
      <vt:lpstr>Future Opportunities</vt:lpstr>
      <vt:lpstr>Challenges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Dixith Bandari</dc:creator>
  <cp:lastModifiedBy>Lokesh Chava</cp:lastModifiedBy>
  <cp:revision>11</cp:revision>
  <dcterms:created xsi:type="dcterms:W3CDTF">2023-12-06T22:16:11Z</dcterms:created>
  <dcterms:modified xsi:type="dcterms:W3CDTF">2023-12-07T01:47:10Z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0x01010066ED8954222B1C429A59F0EC15EF7AA8</vt:lpwstr>
  </property>
</Properties>
</file>