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>
      <p:cViewPr varScale="1">
        <p:scale>
          <a:sx n="108" d="100"/>
          <a:sy n="108" d="100"/>
        </p:scale>
        <p:origin x="7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95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0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4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7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7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9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07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7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75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7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5/9/2024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829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65" r:id="rId7"/>
    <p:sldLayoutId id="2147483766" r:id="rId8"/>
    <p:sldLayoutId id="2147483767" r:id="rId9"/>
    <p:sldLayoutId id="2147483768" r:id="rId10"/>
    <p:sldLayoutId id="21474837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khusheekapoor/vehicle-insurance-fraud-dete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1FD5705B-63E0-4364-B909-EC902FEA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B7E355D-DAEA-4421-B67A-FA13C0FB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63C66-C50D-A343-4B4E-B7A136929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9" y="1122363"/>
            <a:ext cx="5047488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Vehicle Insurance Fraudulent Claim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16B72-BB15-1253-8846-620DAD6A4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9" y="3602038"/>
            <a:ext cx="5047488" cy="1655762"/>
          </a:xfrm>
        </p:spPr>
        <p:txBody>
          <a:bodyPr>
            <a:normAutofit/>
          </a:bodyPr>
          <a:lstStyle/>
          <a:p>
            <a:pPr algn="l"/>
            <a:r>
              <a:rPr lang="en-US"/>
              <a:t>UMBC Data Science Capstone Project</a:t>
            </a:r>
          </a:p>
          <a:p>
            <a:pPr algn="l"/>
            <a:r>
              <a:rPr lang="en-US"/>
              <a:t>Dr. Chaojie (Jay) Wang</a:t>
            </a:r>
          </a:p>
          <a:p>
            <a:pPr algn="l"/>
            <a:r>
              <a:rPr lang="en-US"/>
              <a:t>By – Lokesh Chava (YJ56814)</a:t>
            </a:r>
          </a:p>
        </p:txBody>
      </p:sp>
      <p:grpSp>
        <p:nvGrpSpPr>
          <p:cNvPr id="73" name="decorative circles">
            <a:extLst>
              <a:ext uri="{FF2B5EF4-FFF2-40B4-BE49-F238E27FC236}">
                <a16:creationId xmlns:a16="http://schemas.microsoft.com/office/drawing/2014/main" id="{61D9147E-6246-4344-B99C-7E58532D8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9D06285-CD49-4308-BDD4-0AF48D39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D4A3886-A465-4577-99CE-251AA7B92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B4A1D21-7CBB-44D9-A528-DB74C3107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73600DE0-90F9-4BD7-A084-ECB65A2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C243907-3995-49EB-94E9-35C68C13C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629A2DC-7066-4487-A307-68F21072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0508B2B-067E-421A-9C09-522CFF39F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89BA730-4DAE-4702-A5C5-013F9CEB0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4" name="Picture 63" descr="A white background with dots and lines&#10;&#10;Description automatically generated">
            <a:extLst>
              <a:ext uri="{FF2B5EF4-FFF2-40B4-BE49-F238E27FC236}">
                <a16:creationId xmlns:a16="http://schemas.microsoft.com/office/drawing/2014/main" id="{D5E07D1E-7E83-5C1D-7995-1E48A45147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1" r="33518" b="-1"/>
          <a:stretch/>
        </p:blipFill>
        <p:spPr>
          <a:xfrm>
            <a:off x="6306574" y="552339"/>
            <a:ext cx="5728174" cy="5728174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8065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A258B7CF-7D3E-458E-A0EF-C50451D41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B4454793-B5F3-4C84-A357-8A6E10AB4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E210D-9669-51A5-EBA8-5EE4B76F0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572495"/>
            <a:ext cx="6765026" cy="971799"/>
          </a:xfrm>
        </p:spPr>
        <p:txBody>
          <a:bodyPr anchor="b">
            <a:normAutofit/>
          </a:bodyPr>
          <a:lstStyle/>
          <a:p>
            <a:r>
              <a:rPr lang="en-US" sz="4400" dirty="0"/>
              <a:t>Random Forest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A6182-406C-A6EF-E0F4-AB52289EB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012028"/>
            <a:ext cx="7797920" cy="3220376"/>
          </a:xfrm>
        </p:spPr>
        <p:txBody>
          <a:bodyPr anchor="t">
            <a:normAutofit/>
          </a:bodyPr>
          <a:lstStyle/>
          <a:p>
            <a:r>
              <a:rPr lang="en-US" sz="1800" dirty="0"/>
              <a:t>It is an ensemble learning method for classification, regression and other tasks that operates by constructing a multitude of decision trees at training time.</a:t>
            </a:r>
          </a:p>
          <a:p>
            <a:r>
              <a:rPr lang="en-US" sz="1800" dirty="0"/>
              <a:t>Because of its complexity and being an ensemble model, it is prone to overfitting and other issues that other traditional decision tree models faces.</a:t>
            </a:r>
          </a:p>
          <a:p>
            <a:r>
              <a:rPr lang="en-US" sz="1800" dirty="0"/>
              <a:t>Model training by up-sampling the minor classes and down sampling the major classes</a:t>
            </a:r>
          </a:p>
          <a:p>
            <a:r>
              <a:rPr lang="en-US" sz="1800" dirty="0"/>
              <a:t>Down Sampling Accuracy: 0.77</a:t>
            </a:r>
          </a:p>
          <a:p>
            <a:r>
              <a:rPr lang="en-US" sz="1800" dirty="0"/>
              <a:t>Up Sampling Accuracy: 0.98</a:t>
            </a:r>
          </a:p>
          <a:p>
            <a:pPr marL="0" indent="0">
              <a:buNone/>
            </a:pP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  <p:sp>
        <p:nvSpPr>
          <p:cNvPr id="4107" name="Freeform: Shape 4106">
            <a:extLst>
              <a:ext uri="{FF2B5EF4-FFF2-40B4-BE49-F238E27FC236}">
                <a16:creationId xmlns:a16="http://schemas.microsoft.com/office/drawing/2014/main" id="{6C34A46E-7333-4D42-BE18-40B230373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1786" y="357441"/>
            <a:ext cx="3580214" cy="5994304"/>
          </a:xfrm>
          <a:custGeom>
            <a:avLst/>
            <a:gdLst>
              <a:gd name="connsiteX0" fmla="*/ 3127001 w 3735324"/>
              <a:gd name="connsiteY0" fmla="*/ 0 h 6254002"/>
              <a:gd name="connsiteX1" fmla="*/ 3603212 w 3735324"/>
              <a:gd name="connsiteY1" fmla="*/ 36030 h 6254002"/>
              <a:gd name="connsiteX2" fmla="*/ 3735324 w 3735324"/>
              <a:gd name="connsiteY2" fmla="*/ 59623 h 6254002"/>
              <a:gd name="connsiteX3" fmla="*/ 3735324 w 3735324"/>
              <a:gd name="connsiteY3" fmla="*/ 6194380 h 6254002"/>
              <a:gd name="connsiteX4" fmla="*/ 3603212 w 3735324"/>
              <a:gd name="connsiteY4" fmla="*/ 6217972 h 6254002"/>
              <a:gd name="connsiteX5" fmla="*/ 3127001 w 3735324"/>
              <a:gd name="connsiteY5" fmla="*/ 6254002 h 6254002"/>
              <a:gd name="connsiteX6" fmla="*/ 0 w 3735324"/>
              <a:gd name="connsiteY6" fmla="*/ 3127001 h 6254002"/>
              <a:gd name="connsiteX7" fmla="*/ 3127001 w 3735324"/>
              <a:gd name="connsiteY7" fmla="*/ 0 h 6254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09" name="Group 4108">
            <a:extLst>
              <a:ext uri="{FF2B5EF4-FFF2-40B4-BE49-F238E27FC236}">
                <a16:creationId xmlns:a16="http://schemas.microsoft.com/office/drawing/2014/main" id="{A3753F63-BF34-4FE9-B50C-0831B97A3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4110" name="Oval 4109">
              <a:extLst>
                <a:ext uri="{FF2B5EF4-FFF2-40B4-BE49-F238E27FC236}">
                  <a16:creationId xmlns:a16="http://schemas.microsoft.com/office/drawing/2014/main" id="{5D6AD2B4-0168-4100-8C04-ECE2BB5A5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1" name="Oval 4110">
              <a:extLst>
                <a:ext uri="{FF2B5EF4-FFF2-40B4-BE49-F238E27FC236}">
                  <a16:creationId xmlns:a16="http://schemas.microsoft.com/office/drawing/2014/main" id="{2099DCA1-B66C-462E-AE74-BEC2D2731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2" name="Oval 4111">
              <a:extLst>
                <a:ext uri="{FF2B5EF4-FFF2-40B4-BE49-F238E27FC236}">
                  <a16:creationId xmlns:a16="http://schemas.microsoft.com/office/drawing/2014/main" id="{FE2411A5-5D5E-4552-BA2E-C52771F1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3" name="Oval 4112">
              <a:extLst>
                <a:ext uri="{FF2B5EF4-FFF2-40B4-BE49-F238E27FC236}">
                  <a16:creationId xmlns:a16="http://schemas.microsoft.com/office/drawing/2014/main" id="{2A4A39DC-2A41-45B0-8720-28A0B7FB1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4" name="Oval 4113">
              <a:extLst>
                <a:ext uri="{FF2B5EF4-FFF2-40B4-BE49-F238E27FC236}">
                  <a16:creationId xmlns:a16="http://schemas.microsoft.com/office/drawing/2014/main" id="{18E7B6DF-EAE5-4B26-B4C3-485E6DF8C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98" name="Picture 2" descr="Random Forest Classifier using Scikit-learn - GeeksforGeeks">
            <a:extLst>
              <a:ext uri="{FF2B5EF4-FFF2-40B4-BE49-F238E27FC236}">
                <a16:creationId xmlns:a16="http://schemas.microsoft.com/office/drawing/2014/main" id="{DB7B237B-3021-A29B-E6DA-F80ACF73C9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2"/>
          <a:stretch/>
        </p:blipFill>
        <p:spPr bwMode="auto">
          <a:xfrm>
            <a:off x="8702256" y="2704238"/>
            <a:ext cx="3489744" cy="160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77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5279D-EF67-9208-87CE-99AC69896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 Boost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729A7-1B1F-D942-4637-8721AEB28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gradient boot model which involves adding decision trees to minimize errors.</a:t>
            </a:r>
          </a:p>
          <a:p>
            <a:r>
              <a:rPr lang="en-US" dirty="0"/>
              <a:t>It is designed for regression and classification problems having huge number of features.</a:t>
            </a:r>
          </a:p>
          <a:p>
            <a:r>
              <a:rPr lang="en-US" dirty="0"/>
              <a:t>It requires no encoding for the data</a:t>
            </a:r>
          </a:p>
          <a:p>
            <a:r>
              <a:rPr lang="en-US" dirty="0"/>
              <a:t>Implementation of Symmetric weighted Quantile Sketch(SWQS) algorithm to handle missing values.</a:t>
            </a:r>
          </a:p>
          <a:p>
            <a:r>
              <a:rPr lang="en-US" dirty="0"/>
              <a:t>It work excellent with default parameters as it hyper-tune itself through internal cross validation.</a:t>
            </a:r>
          </a:p>
          <a:p>
            <a:r>
              <a:rPr lang="en-US" dirty="0"/>
              <a:t>It also works best with imbalanced classes.</a:t>
            </a:r>
          </a:p>
          <a:p>
            <a:r>
              <a:rPr lang="en-US" dirty="0"/>
              <a:t>Model accuracy: 0.82</a:t>
            </a:r>
          </a:p>
        </p:txBody>
      </p:sp>
    </p:spTree>
    <p:extLst>
      <p:ext uri="{BB962C8B-B14F-4D97-AF65-F5344CB8AC3E}">
        <p14:creationId xmlns:p14="http://schemas.microsoft.com/office/powerpoint/2010/main" val="1027514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58B7CF-7D3E-458E-A0EF-C50451D41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454793-B5F3-4C84-A357-8A6E10AB4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DC14F2-7C0E-75FC-3817-0659B5C04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380" y="711569"/>
            <a:ext cx="6765026" cy="1160094"/>
          </a:xfrm>
        </p:spPr>
        <p:txBody>
          <a:bodyPr anchor="b">
            <a:normAutofit/>
          </a:bodyPr>
          <a:lstStyle/>
          <a:p>
            <a:r>
              <a:rPr lang="en-US" sz="4400" dirty="0"/>
              <a:t>Model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EA668-D2B9-E90B-E10B-3C817CD60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84" y="2468098"/>
            <a:ext cx="7437016" cy="2747963"/>
          </a:xfrm>
        </p:spPr>
        <p:txBody>
          <a:bodyPr anchor="t"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Streamlit</a:t>
            </a:r>
            <a:r>
              <a:rPr lang="en-US" dirty="0"/>
              <a:t> Application enables us to deploy a machine learning model and use it to predict fraudulent insurances cases based on user inputs.</a:t>
            </a:r>
          </a:p>
          <a:p>
            <a:r>
              <a:rPr lang="en-US" dirty="0"/>
              <a:t>The app takes "Fault","BasePolicy","AgeOfPolicyHolder","AgeOfVehicle","AddressChange-Claim","VehicleCategory” as inputs and gives “Yes”, ”No” representing Fraud or not fraud as output.</a:t>
            </a:r>
          </a:p>
          <a:p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C34A46E-7333-4D42-BE18-40B230373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1786" y="357441"/>
            <a:ext cx="3580214" cy="5994304"/>
          </a:xfrm>
          <a:custGeom>
            <a:avLst/>
            <a:gdLst>
              <a:gd name="connsiteX0" fmla="*/ 3127001 w 3735324"/>
              <a:gd name="connsiteY0" fmla="*/ 0 h 6254002"/>
              <a:gd name="connsiteX1" fmla="*/ 3603212 w 3735324"/>
              <a:gd name="connsiteY1" fmla="*/ 36030 h 6254002"/>
              <a:gd name="connsiteX2" fmla="*/ 3735324 w 3735324"/>
              <a:gd name="connsiteY2" fmla="*/ 59623 h 6254002"/>
              <a:gd name="connsiteX3" fmla="*/ 3735324 w 3735324"/>
              <a:gd name="connsiteY3" fmla="*/ 6194380 h 6254002"/>
              <a:gd name="connsiteX4" fmla="*/ 3603212 w 3735324"/>
              <a:gd name="connsiteY4" fmla="*/ 6217972 h 6254002"/>
              <a:gd name="connsiteX5" fmla="*/ 3127001 w 3735324"/>
              <a:gd name="connsiteY5" fmla="*/ 6254002 h 6254002"/>
              <a:gd name="connsiteX6" fmla="*/ 0 w 3735324"/>
              <a:gd name="connsiteY6" fmla="*/ 3127001 h 6254002"/>
              <a:gd name="connsiteX7" fmla="*/ 3127001 w 3735324"/>
              <a:gd name="connsiteY7" fmla="*/ 0 h 6254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753F63-BF34-4FE9-B50C-0831B97A3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D6AD2B4-0168-4100-8C04-ECE2BB5A5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099DCA1-B66C-462E-AE74-BEC2D2731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E2411A5-5D5E-4552-BA2E-C52771F1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A4A39DC-2A41-45B0-8720-28A0B7FB1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8E7B6DF-EAE5-4B26-B4C3-485E6DF8C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154ECA7-4CD1-035B-15A8-217F946EC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932" y="2361459"/>
            <a:ext cx="3334068" cy="21588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A4B533-894F-F7EC-395C-BF9E7EBFFCC5}"/>
              </a:ext>
            </a:extLst>
          </p:cNvPr>
          <p:cNvSpPr txBox="1"/>
          <p:nvPr/>
        </p:nvSpPr>
        <p:spPr>
          <a:xfrm>
            <a:off x="9774314" y="1992127"/>
            <a:ext cx="218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Interface</a:t>
            </a:r>
          </a:p>
        </p:txBody>
      </p:sp>
    </p:spTree>
    <p:extLst>
      <p:ext uri="{BB962C8B-B14F-4D97-AF65-F5344CB8AC3E}">
        <p14:creationId xmlns:p14="http://schemas.microsoft.com/office/powerpoint/2010/main" val="2335609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21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0" name="Freeform: Shape 22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1" name="Freeform: Shape 23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25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97AB4D1A-6270-4D15-9F1C-349AF05AF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2553057-9FF3-400D-90FC-4F8977343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76" name="Decorative Circles">
            <a:extLst>
              <a:ext uri="{FF2B5EF4-FFF2-40B4-BE49-F238E27FC236}">
                <a16:creationId xmlns:a16="http://schemas.microsoft.com/office/drawing/2014/main" id="{FFAB95AE-AE0F-4D82-A957-C1FE11C53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484" y="236341"/>
            <a:ext cx="10677791" cy="4262956"/>
            <a:chOff x="767484" y="236341"/>
            <a:chExt cx="10677791" cy="4262956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A5C0E34-833A-4A81-9A27-E03E0EB21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9767" y="3283228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43D5840-78C4-4DDD-A239-29FC71B8D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13359" y="38613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EA2506C-4097-4C37-AB61-12712392E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90699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3BA1AACA-257E-441B-837C-A7436CB2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7484" y="2755518"/>
              <a:ext cx="466441" cy="466441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AD1D194-BF30-4E78-B2C4-860ABCD58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31908" y="3813254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51373E2-E4A1-406C-AAF4-2750E933F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5095" y="3592374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1F67221-E5C0-4E62-9F4D-4E6FC8E73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4104" y="438593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Oval 2">
            <a:extLst>
              <a:ext uri="{FF2B5EF4-FFF2-40B4-BE49-F238E27FC236}">
                <a16:creationId xmlns:a16="http://schemas.microsoft.com/office/drawing/2014/main" id="{5D2FE535-33D9-4D08-9B67-47CF8CC7E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474" y="305966"/>
            <a:ext cx="2051331" cy="205133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1">
            <a:extLst>
              <a:ext uri="{FF2B5EF4-FFF2-40B4-BE49-F238E27FC236}">
                <a16:creationId xmlns:a16="http://schemas.microsoft.com/office/drawing/2014/main" id="{1CB206CF-E798-414B-B6B6-2B6E96871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8580" y="0"/>
            <a:ext cx="2733089" cy="2357297"/>
          </a:xfrm>
          <a:custGeom>
            <a:avLst/>
            <a:gdLst>
              <a:gd name="connsiteX0" fmla="*/ 288659 w 3192131"/>
              <a:gd name="connsiteY0" fmla="*/ 0 h 2753222"/>
              <a:gd name="connsiteX1" fmla="*/ 3192131 w 3192131"/>
              <a:gd name="connsiteY1" fmla="*/ 0 h 2753222"/>
              <a:gd name="connsiteX2" fmla="*/ 3192131 w 3192131"/>
              <a:gd name="connsiteY2" fmla="*/ 2058956 h 2753222"/>
              <a:gd name="connsiteX3" fmla="*/ 3158043 w 3192131"/>
              <a:gd name="connsiteY3" fmla="*/ 2104541 h 2753222"/>
              <a:gd name="connsiteX4" fmla="*/ 1782545 w 3192131"/>
              <a:gd name="connsiteY4" fmla="*/ 2753222 h 2753222"/>
              <a:gd name="connsiteX5" fmla="*/ 0 w 3192131"/>
              <a:gd name="connsiteY5" fmla="*/ 970677 h 2753222"/>
              <a:gd name="connsiteX6" fmla="*/ 215144 w 3192131"/>
              <a:gd name="connsiteY6" fmla="*/ 121011 h 2753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2131" h="2753222">
                <a:moveTo>
                  <a:pt x="288659" y="0"/>
                </a:moveTo>
                <a:lnTo>
                  <a:pt x="3192131" y="0"/>
                </a:lnTo>
                <a:lnTo>
                  <a:pt x="3192131" y="2058956"/>
                </a:lnTo>
                <a:lnTo>
                  <a:pt x="3158043" y="2104541"/>
                </a:lnTo>
                <a:cubicBezTo>
                  <a:pt x="2831098" y="2500707"/>
                  <a:pt x="2336311" y="2753222"/>
                  <a:pt x="1782545" y="2753222"/>
                </a:cubicBezTo>
                <a:cubicBezTo>
                  <a:pt x="798073" y="2753222"/>
                  <a:pt x="0" y="1955149"/>
                  <a:pt x="0" y="970677"/>
                </a:cubicBezTo>
                <a:cubicBezTo>
                  <a:pt x="0" y="663030"/>
                  <a:pt x="77937" y="373585"/>
                  <a:pt x="215144" y="121011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7" name="Graphic 86">
            <a:extLst>
              <a:ext uri="{FF2B5EF4-FFF2-40B4-BE49-F238E27FC236}">
                <a16:creationId xmlns:a16="http://schemas.microsoft.com/office/drawing/2014/main" id="{8A06537E-CB60-4703-A5FF-0C413BB01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31" t="30907" r="23362" b="17441"/>
          <a:stretch/>
        </p:blipFill>
        <p:spPr>
          <a:xfrm>
            <a:off x="9573575" y="-4327"/>
            <a:ext cx="2668147" cy="23758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29A92A-96F6-6E57-1055-096FCB1FA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114" y="2347743"/>
            <a:ext cx="7063739" cy="18709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dirty="0"/>
              <a:t>Thank You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7F427EE0-0478-4A7D-94D8-E51EE9ACB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6399" y="319698"/>
            <a:ext cx="2037600" cy="2037600"/>
          </a:xfrm>
          <a:prstGeom prst="rect">
            <a:avLst/>
          </a:prstGeom>
        </p:spPr>
      </p:pic>
      <p:sp>
        <p:nvSpPr>
          <p:cNvPr id="89" name="Oval 3">
            <a:extLst>
              <a:ext uri="{FF2B5EF4-FFF2-40B4-BE49-F238E27FC236}">
                <a16:creationId xmlns:a16="http://schemas.microsoft.com/office/drawing/2014/main" id="{11C1B1CF-F716-4EA9-BB3A-85AE11437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rot="16200000">
            <a:off x="-639576" y="4068576"/>
            <a:ext cx="2914772" cy="1635620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Graphic 89">
            <a:extLst>
              <a:ext uri="{FF2B5EF4-FFF2-40B4-BE49-F238E27FC236}">
                <a16:creationId xmlns:a16="http://schemas.microsoft.com/office/drawing/2014/main" id="{37083F91-C28A-466E-A0D2-C510356BB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5737" t="12146" r="12288" b="12942"/>
          <a:stretch/>
        </p:blipFill>
        <p:spPr>
          <a:xfrm>
            <a:off x="0" y="3409035"/>
            <a:ext cx="1633210" cy="2914772"/>
          </a:xfrm>
          <a:prstGeom prst="rect">
            <a:avLst/>
          </a:prstGeom>
        </p:spPr>
      </p:pic>
      <p:sp>
        <p:nvSpPr>
          <p:cNvPr id="54" name="Oval 4">
            <a:extLst>
              <a:ext uri="{FF2B5EF4-FFF2-40B4-BE49-F238E27FC236}">
                <a16:creationId xmlns:a16="http://schemas.microsoft.com/office/drawing/2014/main" id="{C5A4BEDA-180D-4F05-BED0-FCA62B717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994790" y="4395253"/>
            <a:ext cx="2216879" cy="2462747"/>
          </a:xfrm>
          <a:custGeom>
            <a:avLst/>
            <a:gdLst>
              <a:gd name="connsiteX0" fmla="*/ 2133985 w 3086667"/>
              <a:gd name="connsiteY0" fmla="*/ 0 h 3429000"/>
              <a:gd name="connsiteX1" fmla="*/ 2964628 w 3086667"/>
              <a:gd name="connsiteY1" fmla="*/ 167699 h 3429000"/>
              <a:gd name="connsiteX2" fmla="*/ 3086667 w 3086667"/>
              <a:gd name="connsiteY2" fmla="*/ 226489 h 3429000"/>
              <a:gd name="connsiteX3" fmla="*/ 3086667 w 3086667"/>
              <a:gd name="connsiteY3" fmla="*/ 3429000 h 3429000"/>
              <a:gd name="connsiteX4" fmla="*/ 440639 w 3086667"/>
              <a:gd name="connsiteY4" fmla="*/ 3429000 h 3429000"/>
              <a:gd name="connsiteX5" fmla="*/ 364451 w 3086667"/>
              <a:gd name="connsiteY5" fmla="*/ 3327116 h 3429000"/>
              <a:gd name="connsiteX6" fmla="*/ 0 w 3086667"/>
              <a:gd name="connsiteY6" fmla="*/ 2133985 h 3429000"/>
              <a:gd name="connsiteX7" fmla="*/ 2133985 w 3086667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6667" h="3429000">
                <a:moveTo>
                  <a:pt x="2133985" y="0"/>
                </a:moveTo>
                <a:cubicBezTo>
                  <a:pt x="2428627" y="0"/>
                  <a:pt x="2709322" y="59714"/>
                  <a:pt x="2964628" y="167699"/>
                </a:cubicBezTo>
                <a:lnTo>
                  <a:pt x="3086667" y="226489"/>
                </a:lnTo>
                <a:lnTo>
                  <a:pt x="3086667" y="3429000"/>
                </a:lnTo>
                <a:lnTo>
                  <a:pt x="440639" y="3429000"/>
                </a:lnTo>
                <a:lnTo>
                  <a:pt x="364451" y="3327116"/>
                </a:lnTo>
                <a:cubicBezTo>
                  <a:pt x="134356" y="2986530"/>
                  <a:pt x="0" y="2575948"/>
                  <a:pt x="0" y="2133985"/>
                </a:cubicBezTo>
                <a:cubicBezTo>
                  <a:pt x="0" y="955418"/>
                  <a:pt x="955418" y="0"/>
                  <a:pt x="2133985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2CC0D334-814F-4E8B-846F-D4001B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2606" t="11163" r="32354" b="30172"/>
          <a:stretch/>
        </p:blipFill>
        <p:spPr>
          <a:xfrm>
            <a:off x="9994790" y="4395253"/>
            <a:ext cx="2216879" cy="246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6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C7B00-84BB-C1BD-82F0-3C749BD9D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CC901-678D-1FC4-6C5D-112FE0E3E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1905524"/>
            <a:ext cx="10659110" cy="4351338"/>
          </a:xfrm>
        </p:spPr>
        <p:txBody>
          <a:bodyPr/>
          <a:lstStyle/>
          <a:p>
            <a:r>
              <a:rPr lang="en-US" sz="2400" dirty="0"/>
              <a:t>Insurance Fraud bumps up to millions of dollars every year for insurance companies. </a:t>
            </a:r>
          </a:p>
          <a:p>
            <a:r>
              <a:rPr lang="en-US" sz="2400" dirty="0"/>
              <a:t>It is very essential to have a fraud detection system in place to avoid fraudulent claims</a:t>
            </a:r>
          </a:p>
          <a:p>
            <a:r>
              <a:rPr lang="en-US" sz="2400" dirty="0"/>
              <a:t>With the help of such system in hand we can identifying fraudulent requests for insurance claims and avoid frauds, also preserving right claims.</a:t>
            </a:r>
          </a:p>
          <a:p>
            <a:r>
              <a:rPr lang="en-US" sz="2400" dirty="0"/>
              <a:t>Fraudulent claims introduce additional risk to insurance portfolios.</a:t>
            </a:r>
          </a:p>
          <a:p>
            <a:r>
              <a:rPr lang="en-US" sz="2400" dirty="0"/>
              <a:t>By detecting and preventing fraud, insurance companies can better manage their risk exposure and maintain the financial health of the organization.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960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1536-207F-24B3-E031-3945D0BDD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37E44-96CB-69EB-3028-EFA75496C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1887768"/>
            <a:ext cx="10659110" cy="4351338"/>
          </a:xfrm>
        </p:spPr>
        <p:txBody>
          <a:bodyPr/>
          <a:lstStyle/>
          <a:p>
            <a:r>
              <a:rPr lang="en-US" sz="2400" dirty="0"/>
              <a:t>Source: </a:t>
            </a:r>
            <a:r>
              <a:rPr lang="en-US" sz="2400" dirty="0">
                <a:hlinkClick r:id="rId2"/>
              </a:rPr>
              <a:t>https://www.kaggle.com/datasets/khusheekapoor/vehicle-insurance-fraud-detection</a:t>
            </a:r>
            <a:endParaRPr lang="en-US" sz="2400" dirty="0"/>
          </a:p>
          <a:p>
            <a:r>
              <a:rPr lang="en-US" sz="2400" dirty="0"/>
              <a:t>Size: 3.69MB</a:t>
            </a:r>
          </a:p>
          <a:p>
            <a:r>
              <a:rPr lang="en-US" sz="2400" dirty="0"/>
              <a:t>Data Shape: 15420 Rows and 30 Columns</a:t>
            </a:r>
          </a:p>
          <a:p>
            <a:r>
              <a:rPr lang="en-US" sz="2400" dirty="0"/>
              <a:t>The dataset is an automobile insurance dataset “car claims”, which is publicly available and is provided by </a:t>
            </a:r>
            <a:r>
              <a:rPr lang="en-US" sz="2400" dirty="0" err="1"/>
              <a:t>Angoss</a:t>
            </a:r>
            <a:r>
              <a:rPr lang="en-US" sz="2400" dirty="0"/>
              <a:t> Knowledge Seeker. It has 15420 samples, of which 14497 are legitimate and 923 fraudulent.</a:t>
            </a:r>
          </a:p>
          <a:p>
            <a:r>
              <a:rPr lang="en-US" sz="2400" dirty="0"/>
              <a:t>This dataset contains columns like make, year, accident area, etc. and there are of integer, Object and String datatypes.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88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92A84-68C9-DAA5-3B60-976022626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895" y="2068205"/>
            <a:ext cx="10570210" cy="253042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Target Variable: “</a:t>
            </a:r>
            <a:r>
              <a:rPr lang="en-US" dirty="0" err="1"/>
              <a:t>FraudFound</a:t>
            </a:r>
            <a:r>
              <a:rPr lang="en-US" dirty="0"/>
              <a:t>” is one of the features which labels weather a given entry is a fraudulent claim or not. It is of object type which contains either “yes” or “No” values in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Predictor Variables: Make, </a:t>
            </a:r>
            <a:r>
              <a:rPr lang="en-US" dirty="0" err="1"/>
              <a:t>DriverRating</a:t>
            </a:r>
            <a:r>
              <a:rPr lang="en-US" dirty="0"/>
              <a:t>, </a:t>
            </a:r>
            <a:r>
              <a:rPr lang="en-US" dirty="0" err="1"/>
              <a:t>AgeOfPolicyholder</a:t>
            </a:r>
            <a:r>
              <a:rPr lang="en-US" dirty="0"/>
              <a:t>, </a:t>
            </a:r>
            <a:r>
              <a:rPr lang="en-US" dirty="0" err="1"/>
              <a:t>AgeOfVehicle</a:t>
            </a:r>
            <a:r>
              <a:rPr lang="en-US" dirty="0"/>
              <a:t>, </a:t>
            </a:r>
            <a:r>
              <a:rPr lang="en-US" dirty="0" err="1"/>
              <a:t>PastNumberOfClaims</a:t>
            </a:r>
            <a:r>
              <a:rPr lang="en-US" dirty="0"/>
              <a:t>, </a:t>
            </a:r>
            <a:r>
              <a:rPr lang="en-US" dirty="0" err="1"/>
              <a:t>NumberOfSuppliments</a:t>
            </a:r>
            <a:r>
              <a:rPr lang="en-US" dirty="0"/>
              <a:t>, Year, </a:t>
            </a:r>
            <a:r>
              <a:rPr lang="en-US" dirty="0" err="1"/>
              <a:t>VehiclePrice</a:t>
            </a:r>
            <a:r>
              <a:rPr lang="en-US" dirty="0"/>
              <a:t> are the features that we will be using as predictor variables.</a:t>
            </a:r>
          </a:p>
        </p:txBody>
      </p:sp>
    </p:spTree>
    <p:extLst>
      <p:ext uri="{BB962C8B-B14F-4D97-AF65-F5344CB8AC3E}">
        <p14:creationId xmlns:p14="http://schemas.microsoft.com/office/powerpoint/2010/main" val="176103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922F7-27F4-93EA-D3C5-9BA8BA80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8" y="0"/>
            <a:ext cx="8140982" cy="1012119"/>
          </a:xfrm>
        </p:spPr>
        <p:txBody>
          <a:bodyPr>
            <a:normAutofit/>
          </a:bodyPr>
          <a:lstStyle/>
          <a:p>
            <a:r>
              <a:rPr lang="en-US" sz="4400" dirty="0"/>
              <a:t>Explorative Data Analysis</a:t>
            </a:r>
          </a:p>
        </p:txBody>
      </p:sp>
      <p:pic>
        <p:nvPicPr>
          <p:cNvPr id="68" name="Content Placeholder 67" descr="A pie chart with a blue triangle and orange triangle&#10;&#10;Description automatically generated">
            <a:extLst>
              <a:ext uri="{FF2B5EF4-FFF2-40B4-BE49-F238E27FC236}">
                <a16:creationId xmlns:a16="http://schemas.microsoft.com/office/drawing/2014/main" id="{5A235BBB-1E9A-442E-CEC9-92466BFCF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680" y="849801"/>
            <a:ext cx="2939142" cy="2953526"/>
          </a:xfrm>
        </p:spPr>
      </p:pic>
      <p:pic>
        <p:nvPicPr>
          <p:cNvPr id="70" name="Picture 69" descr="A blue circle with orange triangle and black text&#10;&#10;Description automatically generated">
            <a:extLst>
              <a:ext uri="{FF2B5EF4-FFF2-40B4-BE49-F238E27FC236}">
                <a16:creationId xmlns:a16="http://schemas.microsoft.com/office/drawing/2014/main" id="{E8E6CC7D-99DA-C459-A4C7-CEE07D6BC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22" y="777947"/>
            <a:ext cx="3505178" cy="2978192"/>
          </a:xfrm>
          <a:prstGeom prst="rect">
            <a:avLst/>
          </a:prstGeom>
        </p:spPr>
      </p:pic>
      <p:pic>
        <p:nvPicPr>
          <p:cNvPr id="74" name="Picture 73" descr="A blue circle with orange triangle and black text&#10;&#10;Description automatically generated">
            <a:extLst>
              <a:ext uri="{FF2B5EF4-FFF2-40B4-BE49-F238E27FC236}">
                <a16:creationId xmlns:a16="http://schemas.microsoft.com/office/drawing/2014/main" id="{121C18C4-691B-9066-48EE-0C40B2C0F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777947"/>
            <a:ext cx="3102303" cy="3097234"/>
          </a:xfrm>
          <a:prstGeom prst="rect">
            <a:avLst/>
          </a:prstGeom>
        </p:spPr>
      </p:pic>
      <p:pic>
        <p:nvPicPr>
          <p:cNvPr id="93" name="Picture 92" descr="A pie chart with a blue triangle&#10;&#10;Description automatically generated">
            <a:extLst>
              <a:ext uri="{FF2B5EF4-FFF2-40B4-BE49-F238E27FC236}">
                <a16:creationId xmlns:a16="http://schemas.microsoft.com/office/drawing/2014/main" id="{9E0EB023-9060-0109-A98D-6B6A840531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22" y="3760766"/>
            <a:ext cx="3505178" cy="309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09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778038F-62F5-8734-E3EF-70532F0CB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654756"/>
            <a:ext cx="5822506" cy="260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E0102F7-8F0B-1A74-D93F-EA5EB1FCFD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74" y="654756"/>
            <a:ext cx="6011355" cy="260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8185D61-FAB1-FC3B-2CC0-2F412E2F0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61078"/>
            <a:ext cx="6197600" cy="337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2E10E88-DB8E-ACB6-4EAA-1E537B1D7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176" y="3341511"/>
            <a:ext cx="6011355" cy="317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393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BB9D678-CE58-D8E2-C59A-051F58BCC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62" y="2065868"/>
            <a:ext cx="6148991" cy="373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37C1B87-4439-A9F9-650C-09F04E6FD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053" y="2119490"/>
            <a:ext cx="5904822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126FC9-B546-F1F4-0AE3-7FDE18AF6E24}"/>
              </a:ext>
            </a:extLst>
          </p:cNvPr>
          <p:cNvSpPr txBox="1"/>
          <p:nvPr/>
        </p:nvSpPr>
        <p:spPr>
          <a:xfrm>
            <a:off x="1862667" y="1623157"/>
            <a:ext cx="268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Correlation for all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B07DF-E585-F8D0-61CC-6A820E6AA850}"/>
              </a:ext>
            </a:extLst>
          </p:cNvPr>
          <p:cNvSpPr txBox="1"/>
          <p:nvPr/>
        </p:nvSpPr>
        <p:spPr>
          <a:xfrm>
            <a:off x="7656407" y="1623157"/>
            <a:ext cx="3269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Correlation for selected features</a:t>
            </a:r>
          </a:p>
        </p:txBody>
      </p:sp>
    </p:spTree>
    <p:extLst>
      <p:ext uri="{BB962C8B-B14F-4D97-AF65-F5344CB8AC3E}">
        <p14:creationId xmlns:p14="http://schemas.microsoft.com/office/powerpoint/2010/main" val="687127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5E46A-E81E-A55B-A64B-4A1DA6555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58AD8-CE46-2EBE-5DAE-AE766650F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118588"/>
            <a:ext cx="10659110" cy="2444534"/>
          </a:xfrm>
        </p:spPr>
        <p:txBody>
          <a:bodyPr/>
          <a:lstStyle/>
          <a:p>
            <a:r>
              <a:rPr lang="en-US" sz="2400" dirty="0"/>
              <a:t>Features selection based on correlation matrix with respect to the target variable</a:t>
            </a:r>
          </a:p>
          <a:p>
            <a:r>
              <a:rPr lang="en-US" sz="2400" dirty="0"/>
              <a:t>Encoding the features using LabelEncoder</a:t>
            </a:r>
          </a:p>
          <a:p>
            <a:r>
              <a:rPr lang="en-US" sz="2400" dirty="0"/>
              <a:t>Splitting the data using train_test_split</a:t>
            </a:r>
          </a:p>
          <a:p>
            <a:r>
              <a:rPr lang="en-US" sz="2400" dirty="0"/>
              <a:t>Balancing using under sampling and over sampling</a:t>
            </a:r>
          </a:p>
          <a:p>
            <a:r>
              <a:rPr lang="en-US" sz="2400" dirty="0"/>
              <a:t>Feature importance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51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8" name="Rectangle 3107">
            <a:extLst>
              <a:ext uri="{FF2B5EF4-FFF2-40B4-BE49-F238E27FC236}">
                <a16:creationId xmlns:a16="http://schemas.microsoft.com/office/drawing/2014/main" id="{A258B7CF-7D3E-458E-A0EF-C50451D41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10" name="Rectangle 3109">
            <a:extLst>
              <a:ext uri="{FF2B5EF4-FFF2-40B4-BE49-F238E27FC236}">
                <a16:creationId xmlns:a16="http://schemas.microsoft.com/office/drawing/2014/main" id="{B4454793-B5F3-4C84-A357-8A6E10AB4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A0BC7-EE60-96A1-9070-67C6B1D9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97962"/>
            <a:ext cx="6765026" cy="1216538"/>
          </a:xfrm>
        </p:spPr>
        <p:txBody>
          <a:bodyPr anchor="b">
            <a:normAutofit/>
          </a:bodyPr>
          <a:lstStyle/>
          <a:p>
            <a:r>
              <a:rPr lang="en-US" sz="4400" dirty="0"/>
              <a:t>Logistic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494FE-1B49-607F-1AF5-720724A11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171" y="1993166"/>
            <a:ext cx="7850989" cy="4285158"/>
          </a:xfrm>
        </p:spPr>
        <p:txBody>
          <a:bodyPr anchor="t">
            <a:normAutofit/>
          </a:bodyPr>
          <a:lstStyle/>
          <a:p>
            <a:r>
              <a:rPr lang="en-US" dirty="0"/>
              <a:t>It is mainly used to check the association of independent variables with (categorical or continuous) with a binary variable</a:t>
            </a:r>
          </a:p>
          <a:p>
            <a:r>
              <a:rPr lang="en-US" dirty="0"/>
              <a:t>It is easy to set up and use</a:t>
            </a:r>
          </a:p>
          <a:p>
            <a:r>
              <a:rPr lang="en-US" dirty="0"/>
              <a:t>Model training by up-sampling the minor classes and down sampling the major classes</a:t>
            </a:r>
          </a:p>
          <a:p>
            <a:r>
              <a:rPr lang="en-US" dirty="0"/>
              <a:t>Down Sampling Accuracy: 0.75</a:t>
            </a:r>
          </a:p>
          <a:p>
            <a:r>
              <a:rPr lang="en-US" dirty="0"/>
              <a:t>Up Sampling Accuracy: 0.73</a:t>
            </a:r>
          </a:p>
        </p:txBody>
      </p:sp>
      <p:sp>
        <p:nvSpPr>
          <p:cNvPr id="3112" name="Freeform: Shape 3111">
            <a:extLst>
              <a:ext uri="{FF2B5EF4-FFF2-40B4-BE49-F238E27FC236}">
                <a16:creationId xmlns:a16="http://schemas.microsoft.com/office/drawing/2014/main" id="{6C34A46E-7333-4D42-BE18-40B230373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1786" y="357441"/>
            <a:ext cx="3580214" cy="5994304"/>
          </a:xfrm>
          <a:custGeom>
            <a:avLst/>
            <a:gdLst>
              <a:gd name="connsiteX0" fmla="*/ 3127001 w 3735324"/>
              <a:gd name="connsiteY0" fmla="*/ 0 h 6254002"/>
              <a:gd name="connsiteX1" fmla="*/ 3603212 w 3735324"/>
              <a:gd name="connsiteY1" fmla="*/ 36030 h 6254002"/>
              <a:gd name="connsiteX2" fmla="*/ 3735324 w 3735324"/>
              <a:gd name="connsiteY2" fmla="*/ 59623 h 6254002"/>
              <a:gd name="connsiteX3" fmla="*/ 3735324 w 3735324"/>
              <a:gd name="connsiteY3" fmla="*/ 6194380 h 6254002"/>
              <a:gd name="connsiteX4" fmla="*/ 3603212 w 3735324"/>
              <a:gd name="connsiteY4" fmla="*/ 6217972 h 6254002"/>
              <a:gd name="connsiteX5" fmla="*/ 3127001 w 3735324"/>
              <a:gd name="connsiteY5" fmla="*/ 6254002 h 6254002"/>
              <a:gd name="connsiteX6" fmla="*/ 0 w 3735324"/>
              <a:gd name="connsiteY6" fmla="*/ 3127001 h 6254002"/>
              <a:gd name="connsiteX7" fmla="*/ 3127001 w 3735324"/>
              <a:gd name="connsiteY7" fmla="*/ 0 h 6254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14" name="Group 3113">
            <a:extLst>
              <a:ext uri="{FF2B5EF4-FFF2-40B4-BE49-F238E27FC236}">
                <a16:creationId xmlns:a16="http://schemas.microsoft.com/office/drawing/2014/main" id="{A3753F63-BF34-4FE9-B50C-0831B97A3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115" name="Oval 3114">
              <a:extLst>
                <a:ext uri="{FF2B5EF4-FFF2-40B4-BE49-F238E27FC236}">
                  <a16:creationId xmlns:a16="http://schemas.microsoft.com/office/drawing/2014/main" id="{5D6AD2B4-0168-4100-8C04-ECE2BB5A5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6" name="Oval 3115">
              <a:extLst>
                <a:ext uri="{FF2B5EF4-FFF2-40B4-BE49-F238E27FC236}">
                  <a16:creationId xmlns:a16="http://schemas.microsoft.com/office/drawing/2014/main" id="{2099DCA1-B66C-462E-AE74-BEC2D2731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7" name="Oval 3116">
              <a:extLst>
                <a:ext uri="{FF2B5EF4-FFF2-40B4-BE49-F238E27FC236}">
                  <a16:creationId xmlns:a16="http://schemas.microsoft.com/office/drawing/2014/main" id="{FE2411A5-5D5E-4552-BA2E-C52771F1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8" name="Oval 3117">
              <a:extLst>
                <a:ext uri="{FF2B5EF4-FFF2-40B4-BE49-F238E27FC236}">
                  <a16:creationId xmlns:a16="http://schemas.microsoft.com/office/drawing/2014/main" id="{2A4A39DC-2A41-45B0-8720-28A0B7FB1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9" name="Oval 3118">
              <a:extLst>
                <a:ext uri="{FF2B5EF4-FFF2-40B4-BE49-F238E27FC236}">
                  <a16:creationId xmlns:a16="http://schemas.microsoft.com/office/drawing/2014/main" id="{18E7B6DF-EAE5-4B26-B4C3-485E6DF8C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Logistic Regression: Equation ...">
            <a:extLst>
              <a:ext uri="{FF2B5EF4-FFF2-40B4-BE49-F238E27FC236}">
                <a16:creationId xmlns:a16="http://schemas.microsoft.com/office/drawing/2014/main" id="{55C0C80A-823F-2F7C-0B25-0C729751B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88829" y="2358579"/>
            <a:ext cx="2781945" cy="202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044876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600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Nova</vt:lpstr>
      <vt:lpstr>ConfettiVTI</vt:lpstr>
      <vt:lpstr>Vehicle Insurance Fraudulent Claim Detection</vt:lpstr>
      <vt:lpstr>Introduction</vt:lpstr>
      <vt:lpstr>Data</vt:lpstr>
      <vt:lpstr>PowerPoint Presentation</vt:lpstr>
      <vt:lpstr>Explorative Data Analysis</vt:lpstr>
      <vt:lpstr>PowerPoint Presentation</vt:lpstr>
      <vt:lpstr>PowerPoint Presentation</vt:lpstr>
      <vt:lpstr>Data Preparation</vt:lpstr>
      <vt:lpstr>Logistic Regression Model</vt:lpstr>
      <vt:lpstr>Random Forest Classifier</vt:lpstr>
      <vt:lpstr>Cat Boost Model</vt:lpstr>
      <vt:lpstr>Model Deployment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Insurance Fraudlent Claim Detection</dc:title>
  <dc:creator>Lokesh Chava</dc:creator>
  <cp:lastModifiedBy>Nithin Goud Kumbam</cp:lastModifiedBy>
  <cp:revision>4</cp:revision>
  <dcterms:created xsi:type="dcterms:W3CDTF">2024-05-08T02:15:39Z</dcterms:created>
  <dcterms:modified xsi:type="dcterms:W3CDTF">2024-05-09T23:00:54Z</dcterms:modified>
</cp:coreProperties>
</file>