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303" r:id="rId7"/>
    <p:sldId id="282" r:id="rId8"/>
    <p:sldId id="364" r:id="rId9"/>
  </p:sldIdLst>
  <p:sldSz cx="18288000" cy="10287000"/>
  <p:notesSz cx="6858000" cy="9144000"/>
  <p:embeddedFontLst>
    <p:embeddedFont>
      <p:font typeface="Barlow Bold" panose="020B0604020202020204" charset="0"/>
      <p:regular r:id="rId11"/>
    </p:embeddedFont>
    <p:embeddedFont>
      <p:font typeface="Space Grotesk" panose="020B0604020202020204" charset="0"/>
      <p:regular r:id="rId12"/>
      <p:bold r:id="rId13"/>
    </p:embeddedFont>
    <p:embeddedFont>
      <p:font typeface="Space Grotesk Medium" panose="020B0604020202020204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2E750-4AB1-427B-8934-A508C15A9FB2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46AE9-8852-4178-9D29-A75BE40F1A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8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6e3a91b602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6e3a91b602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26e3a91b602_0_1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26e3a91b602_0_1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800" lvl="1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518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8229" y="-31782"/>
            <a:ext cx="184404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4218" y="8329724"/>
            <a:ext cx="4173289" cy="1591214"/>
            <a:chOff x="0" y="0"/>
            <a:chExt cx="1099138" cy="4190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9138" cy="419085"/>
            </a:xfrm>
            <a:custGeom>
              <a:avLst/>
              <a:gdLst/>
              <a:ahLst/>
              <a:cxnLst/>
              <a:rect l="l" t="t" r="r" b="b"/>
              <a:pathLst>
                <a:path w="1099138" h="419085">
                  <a:moveTo>
                    <a:pt x="0" y="0"/>
                  </a:moveTo>
                  <a:lnTo>
                    <a:pt x="1099138" y="0"/>
                  </a:lnTo>
                  <a:lnTo>
                    <a:pt x="1099138" y="419085"/>
                  </a:lnTo>
                  <a:lnTo>
                    <a:pt x="0" y="419085"/>
                  </a:lnTo>
                  <a:close/>
                </a:path>
              </a:pathLst>
            </a:custGeom>
            <a:solidFill>
              <a:srgbClr val="183717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099138" cy="457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83114" y="8572398"/>
            <a:ext cx="1694194" cy="340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9"/>
              </a:lnSpc>
            </a:pPr>
            <a:endParaRPr lang="en-US" sz="2400" dirty="0">
              <a:solidFill>
                <a:srgbClr val="F8F4E5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pic>
        <p:nvPicPr>
          <p:cNvPr id="18" name="Google Shape;766;p62">
            <a:extLst>
              <a:ext uri="{FF2B5EF4-FFF2-40B4-BE49-F238E27FC236}">
                <a16:creationId xmlns:a16="http://schemas.microsoft.com/office/drawing/2014/main" id="{EBB1813E-6A22-D0BD-570C-42D2563644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0" y="2171700"/>
            <a:ext cx="6218737" cy="5378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835AA9-F7B6-9398-4762-14B50F7531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3" y="7850781"/>
            <a:ext cx="4375642" cy="2404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2F1111-7A02-386C-BDEC-2878E87BE821}"/>
              </a:ext>
            </a:extLst>
          </p:cNvPr>
          <p:cNvSpPr txBox="1"/>
          <p:nvPr/>
        </p:nvSpPr>
        <p:spPr>
          <a:xfrm>
            <a:off x="914400" y="2324100"/>
            <a:ext cx="92177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Agriculture for Tech &amp; Rural Development</a:t>
            </a:r>
            <a:endParaRPr lang="en-IN" sz="8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E0D14B-34EC-EE6B-ACFA-5817CBE9807F}"/>
              </a:ext>
            </a:extLst>
          </p:cNvPr>
          <p:cNvSpPr txBox="1"/>
          <p:nvPr/>
        </p:nvSpPr>
        <p:spPr>
          <a:xfrm>
            <a:off x="13912225" y="8663822"/>
            <a:ext cx="2394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Farmotech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70F531-3D56-AA6E-7EB8-D381646B19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572500"/>
            <a:ext cx="3480194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42D847-8AB4-2722-7227-EAF839ECE2EA}"/>
              </a:ext>
            </a:extLst>
          </p:cNvPr>
          <p:cNvSpPr txBox="1"/>
          <p:nvPr/>
        </p:nvSpPr>
        <p:spPr>
          <a:xfrm>
            <a:off x="0" y="0"/>
            <a:ext cx="18288000" cy="1043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Our solution focuses on </a:t>
            </a:r>
            <a:r>
              <a:rPr lang="en-US" sz="3200" b="1" dirty="0"/>
              <a:t>integrating cutting-edge technology into rural agriculture</a:t>
            </a:r>
            <a:r>
              <a:rPr lang="en-US" sz="3200" dirty="0"/>
              <a:t>, addressing the critical issue of </a:t>
            </a:r>
            <a:r>
              <a:rPr lang="en-US" sz="3200" b="1" dirty="0"/>
              <a:t>resource depletion</a:t>
            </a:r>
            <a:r>
              <a:rPr lang="en-US" sz="3200" dirty="0"/>
              <a:t> and </a:t>
            </a:r>
            <a:r>
              <a:rPr lang="en-US" sz="3200" b="1" dirty="0"/>
              <a:t>low productivity</a:t>
            </a:r>
            <a:r>
              <a:rPr lang="en-US" sz="3200" dirty="0"/>
              <a:t> in rural areas. It leverages </a:t>
            </a:r>
            <a:r>
              <a:rPr lang="en-US" sz="3200" b="1" dirty="0"/>
              <a:t>IoT, AI, and Blockchain</a:t>
            </a:r>
            <a:r>
              <a:rPr lang="en-US" sz="3200" dirty="0"/>
              <a:t> to create a data-driven ecosystem that improves farming practices, boosts efficiency, and ensures transparency in the supply chain.</a:t>
            </a:r>
          </a:p>
          <a:p>
            <a:r>
              <a:rPr lang="en-US" sz="3200" b="1" dirty="0"/>
              <a:t>How It Addresses the Problem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The primary issues in rural agriculture are the lack of modern tools, water scarcity, soil degradation, and poor market access. Our solution uses: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Precision agriculture tools</a:t>
            </a:r>
            <a:r>
              <a:rPr lang="en-US" sz="3200" dirty="0"/>
              <a:t> like IoT sensors to monitor soil health and automate irrigation.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Drones</a:t>
            </a:r>
            <a:r>
              <a:rPr lang="en-US" sz="3200" dirty="0"/>
              <a:t> for precision spraying, reducing chemical overuse.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Blockchain</a:t>
            </a:r>
            <a:r>
              <a:rPr lang="en-US" sz="3200" dirty="0"/>
              <a:t> for fair trade and transparent market access, cutting out middlemen.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Mobile apps</a:t>
            </a:r>
            <a:r>
              <a:rPr lang="en-US" sz="3200" dirty="0"/>
              <a:t> that give farmers real-time data on weather, crop prices, and pest management.</a:t>
            </a:r>
          </a:p>
          <a:p>
            <a:r>
              <a:rPr lang="en-US" sz="3200" b="1" dirty="0"/>
              <a:t>Innovation and Uniqueness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Data-driven farming</a:t>
            </a:r>
            <a:r>
              <a:rPr lang="en-US" sz="3200" dirty="0"/>
              <a:t>: Leveraging AI to predict crop health and optimize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Low-cost hardware</a:t>
            </a:r>
            <a:r>
              <a:rPr lang="en-US" sz="3200" dirty="0"/>
              <a:t>: Utilizing affordable IoT devices and solar-powered tools for rural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Blockchain integration</a:t>
            </a:r>
            <a:r>
              <a:rPr lang="en-US" sz="3200" dirty="0"/>
              <a:t>: Ensuring supply chain transparency and fair pricing for rural farmers.</a:t>
            </a:r>
          </a:p>
          <a:p>
            <a:r>
              <a:rPr lang="en-US" sz="3200" b="1" dirty="0"/>
              <a:t>Key Features and Benefits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Real-time data analytics</a:t>
            </a:r>
            <a:r>
              <a:rPr lang="en-US" sz="3200" dirty="0"/>
              <a:t> for soil and crop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Automated irrigation systems</a:t>
            </a:r>
            <a:r>
              <a:rPr lang="en-US" sz="3200" dirty="0"/>
              <a:t> that conserve water.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E-commerce integration</a:t>
            </a:r>
            <a:r>
              <a:rPr lang="en-US" sz="3200" dirty="0"/>
              <a:t> to help farmers directly reach buyers.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Blockchain for secure transactions</a:t>
            </a:r>
            <a:r>
              <a:rPr lang="en-US" sz="3200" dirty="0"/>
              <a:t>, reducing exploitation by middlemen.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Mobile app</a:t>
            </a:r>
            <a:r>
              <a:rPr lang="en-US" sz="3200" dirty="0"/>
              <a:t> for on-the-go access to market trends and farming tips.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549CB9-4AB8-B622-CC54-B48512AAFE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496300"/>
            <a:ext cx="3480194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E06E89-0B84-DF22-ADDA-462B07C778C9}"/>
              </a:ext>
            </a:extLst>
          </p:cNvPr>
          <p:cNvSpPr txBox="1"/>
          <p:nvPr/>
        </p:nvSpPr>
        <p:spPr>
          <a:xfrm>
            <a:off x="19664" y="0"/>
            <a:ext cx="17049135" cy="932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TECH STACK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b="1" dirty="0"/>
              <a:t>Frontend Technologies</a:t>
            </a:r>
            <a:r>
              <a:rPr lang="en-IN" sz="4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000" b="1" dirty="0"/>
              <a:t>React</a:t>
            </a:r>
            <a:r>
              <a:rPr lang="en-IN" sz="4000" dirty="0"/>
              <a:t> for dynamic UI and real-time data rendering.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000" b="1" dirty="0"/>
              <a:t>Bootstrap</a:t>
            </a:r>
            <a:r>
              <a:rPr lang="en-IN" sz="4000" dirty="0"/>
              <a:t> for responsive, mobile-friendly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b="1" dirty="0"/>
              <a:t>Backend Technologies</a:t>
            </a:r>
            <a:r>
              <a:rPr lang="en-IN" sz="4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000" b="1" dirty="0"/>
              <a:t>Node.js</a:t>
            </a:r>
            <a:r>
              <a:rPr lang="en-IN" sz="4000" dirty="0"/>
              <a:t> (with Express) for scalable and fast API development.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000" b="1" dirty="0"/>
              <a:t>Django</a:t>
            </a:r>
            <a:r>
              <a:rPr lang="en-IN" sz="4000" dirty="0"/>
              <a:t> for secure and data-driven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b="1" dirty="0"/>
              <a:t>Database</a:t>
            </a:r>
            <a:r>
              <a:rPr lang="en-IN" sz="4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000" b="1" dirty="0"/>
              <a:t>MongoDB</a:t>
            </a:r>
            <a:r>
              <a:rPr lang="en-IN" sz="4000" dirty="0"/>
              <a:t> for handling large datasets of real-time IoT sensor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000" b="1" dirty="0"/>
              <a:t>PostgreSQL</a:t>
            </a:r>
            <a:r>
              <a:rPr lang="en-IN" sz="4000" dirty="0"/>
              <a:t> for transaction-heavy applications like blockchain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b="1" dirty="0"/>
              <a:t>Other Tools/Services</a:t>
            </a:r>
            <a:r>
              <a:rPr lang="en-IN" sz="4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000" b="1" dirty="0"/>
              <a:t>AWS (Amazon Web Services)</a:t>
            </a:r>
            <a:r>
              <a:rPr lang="en-IN" sz="4000" dirty="0"/>
              <a:t> for cloud hosting and scaling.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000" b="1" dirty="0"/>
              <a:t>Docker</a:t>
            </a:r>
            <a:r>
              <a:rPr lang="en-IN" sz="4000" dirty="0"/>
              <a:t> for containerization, ensuring the solution is portable and scalable.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000" b="1" dirty="0"/>
              <a:t>Firebase</a:t>
            </a:r>
            <a:r>
              <a:rPr lang="en-IN" sz="4000" dirty="0"/>
              <a:t> for real-time database integration for mobile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000" b="1" dirty="0"/>
              <a:t>Git</a:t>
            </a:r>
            <a:r>
              <a:rPr lang="en-IN" sz="4000" dirty="0"/>
              <a:t> for version control and team collaboration.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0C5E1B-7FE1-A09C-0366-C7FEE78B7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382000"/>
            <a:ext cx="3480194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42A0A3-685F-5C96-BCA2-4B3025325947}"/>
              </a:ext>
            </a:extLst>
          </p:cNvPr>
          <p:cNvSpPr txBox="1"/>
          <p:nvPr/>
        </p:nvSpPr>
        <p:spPr>
          <a:xfrm>
            <a:off x="0" y="23352"/>
            <a:ext cx="18288000" cy="1043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SCALABILITY AND FUTURE SCOPE</a:t>
            </a:r>
          </a:p>
          <a:p>
            <a:r>
              <a:rPr lang="en-US" sz="3200" b="1" dirty="0"/>
              <a:t>Handling Increased Load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 system is designed with </a:t>
            </a:r>
            <a:r>
              <a:rPr lang="en-US" sz="3200" b="1" dirty="0"/>
              <a:t>microservices architecture</a:t>
            </a:r>
            <a:r>
              <a:rPr lang="en-US" sz="3200" dirty="0"/>
              <a:t>, ensuring that different components (e.g., data analytics, blockchain, and irrigation systems) work independently and scale as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Using </a:t>
            </a:r>
            <a:r>
              <a:rPr lang="en-US" sz="3200" b="1" dirty="0"/>
              <a:t>cloud services (AWS)</a:t>
            </a:r>
            <a:r>
              <a:rPr lang="en-US" sz="3200" dirty="0"/>
              <a:t> allows for elastic scaling, ensuring the system can handle increased traffic, users, and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Load balancing</a:t>
            </a:r>
            <a:r>
              <a:rPr lang="en-US" sz="3200" dirty="0"/>
              <a:t> ensures equal distribution of traffic across servers to avoid overload.</a:t>
            </a:r>
          </a:p>
          <a:p>
            <a:r>
              <a:rPr lang="en-US" sz="3200" b="1" dirty="0"/>
              <a:t>Architecture Considerations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Serverless computing</a:t>
            </a:r>
            <a:r>
              <a:rPr lang="en-US" sz="3200" dirty="0"/>
              <a:t> (AWS Lambda) can be implemented for specific event-based tasks like sensor data collection and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Database partitioning</a:t>
            </a:r>
            <a:r>
              <a:rPr lang="en-US" sz="3200" dirty="0"/>
              <a:t> and </a:t>
            </a:r>
            <a:r>
              <a:rPr lang="en-US" sz="3200" b="1" dirty="0"/>
              <a:t>sharding</a:t>
            </a:r>
            <a:r>
              <a:rPr lang="en-US" sz="3200" dirty="0"/>
              <a:t> can ensure efficient data management as the user base grows.</a:t>
            </a:r>
          </a:p>
          <a:p>
            <a:r>
              <a:rPr lang="en-US" sz="3200" b="1" dirty="0"/>
              <a:t>Technologies Supporting Scalability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Microservices</a:t>
            </a:r>
            <a:r>
              <a:rPr lang="en-US" sz="3200" dirty="0"/>
              <a:t>: Each component of the system is built as a service, which can be independently deployed and scaled.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Containerization with Docker</a:t>
            </a:r>
            <a:r>
              <a:rPr lang="en-US" sz="3200" dirty="0"/>
              <a:t>: Ensures that the application can be replicated and scaled across multiple environments with 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Kubernetes</a:t>
            </a:r>
            <a:r>
              <a:rPr lang="en-US" sz="3200" dirty="0"/>
              <a:t>: Used for orchestration, managing containers across clusters for even greater scalability.</a:t>
            </a:r>
          </a:p>
          <a:p>
            <a:r>
              <a:rPr lang="en-US" sz="3200" b="1" dirty="0"/>
              <a:t>Additional Functionalities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AI-driven prediction models</a:t>
            </a:r>
            <a:r>
              <a:rPr lang="en-US" sz="3200" dirty="0"/>
              <a:t> for crop yields based on historical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Drone-based automated crop spraying</a:t>
            </a:r>
            <a:r>
              <a:rPr lang="en-US" sz="3200" dirty="0"/>
              <a:t> for precision pest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Smart contract integration</a:t>
            </a:r>
            <a:r>
              <a:rPr lang="en-US" sz="3200" dirty="0"/>
              <a:t> using Blockchain to automatically execute fair transactions.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3273C5-0273-3100-927E-D3F87D03B2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806" y="8382000"/>
            <a:ext cx="3480194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13515D-AE75-033A-5F98-29CDAFDD5760}"/>
              </a:ext>
            </a:extLst>
          </p:cNvPr>
          <p:cNvSpPr txBox="1"/>
          <p:nvPr/>
        </p:nvSpPr>
        <p:spPr>
          <a:xfrm>
            <a:off x="0" y="0"/>
            <a:ext cx="18288000" cy="9941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FEASIBILITY</a:t>
            </a:r>
          </a:p>
          <a:p>
            <a:r>
              <a:rPr lang="en-US" sz="4000" b="1" dirty="0"/>
              <a:t>Potential Challenges and Risks</a:t>
            </a:r>
            <a:r>
              <a:rPr lang="en-US" sz="4000" dirty="0"/>
              <a:t>:</a:t>
            </a:r>
          </a:p>
          <a:p>
            <a:pPr>
              <a:buFont typeface="+mj-lt"/>
              <a:buAutoNum type="arabicPeriod"/>
            </a:pPr>
            <a:r>
              <a:rPr lang="en-US" sz="4000" b="1" dirty="0"/>
              <a:t>Initial Adoption Resistance</a:t>
            </a:r>
            <a:r>
              <a:rPr lang="en-US" sz="4000" dirty="0"/>
              <a:t>: Farmers in rural areas might resist new technologies.</a:t>
            </a:r>
          </a:p>
          <a:p>
            <a:pPr>
              <a:buFont typeface="+mj-lt"/>
              <a:buAutoNum type="arabicPeriod"/>
            </a:pPr>
            <a:r>
              <a:rPr lang="en-US" sz="4000" b="1" dirty="0"/>
              <a:t>Connectivity Issues</a:t>
            </a:r>
            <a:r>
              <a:rPr lang="en-US" sz="4000" dirty="0"/>
              <a:t>: Rural areas often lack the infrastructure for stable internet access, limiting real-time data transmission.</a:t>
            </a:r>
          </a:p>
          <a:p>
            <a:pPr>
              <a:buFont typeface="+mj-lt"/>
              <a:buAutoNum type="arabicPeriod"/>
            </a:pPr>
            <a:r>
              <a:rPr lang="en-US" sz="4000" b="1" dirty="0"/>
              <a:t>High Initial Costs</a:t>
            </a:r>
            <a:r>
              <a:rPr lang="en-US" sz="4000" dirty="0"/>
              <a:t>: Even with affordable IoT solutions, some farmers might find it difficult to afford the technology upfront.</a:t>
            </a:r>
          </a:p>
          <a:p>
            <a:r>
              <a:rPr lang="en-US" sz="4000" b="1" dirty="0"/>
              <a:t>Strategies for Overcoming These Challenges</a:t>
            </a:r>
            <a:r>
              <a:rPr lang="en-US" sz="4000" dirty="0"/>
              <a:t>:</a:t>
            </a:r>
          </a:p>
          <a:p>
            <a:pPr>
              <a:buFont typeface="+mj-lt"/>
              <a:buAutoNum type="arabicPeriod"/>
            </a:pPr>
            <a:r>
              <a:rPr lang="en-US" sz="4000" b="1" dirty="0"/>
              <a:t>Education and Training</a:t>
            </a:r>
            <a:r>
              <a:rPr lang="en-US" sz="4000" dirty="0"/>
              <a:t>: Offering workshops and demonstrations to help farmers understand the benefits of adopting these technologies.</a:t>
            </a:r>
          </a:p>
          <a:p>
            <a:pPr>
              <a:buFont typeface="+mj-lt"/>
              <a:buAutoNum type="arabicPeriod"/>
            </a:pPr>
            <a:r>
              <a:rPr lang="en-US" sz="4000" b="1" dirty="0"/>
              <a:t>Offline Functionality</a:t>
            </a:r>
            <a:r>
              <a:rPr lang="en-US" sz="4000" dirty="0"/>
              <a:t>: Building a system that works offline and syncs data when internet connectivity is restored.</a:t>
            </a:r>
          </a:p>
          <a:p>
            <a:pPr>
              <a:buFont typeface="+mj-lt"/>
              <a:buAutoNum type="arabicPeriod"/>
            </a:pPr>
            <a:r>
              <a:rPr lang="en-US" sz="4000" b="1" dirty="0"/>
              <a:t>Government and NGO Partnerships</a:t>
            </a:r>
            <a:r>
              <a:rPr lang="en-US" sz="4000" dirty="0"/>
              <a:t>: Collaborating with local governments and non-profits to subsidize costs and provide low-interest loans to farmers.</a:t>
            </a:r>
          </a:p>
          <a:p>
            <a:pPr>
              <a:buFont typeface="+mj-lt"/>
              <a:buAutoNum type="arabicPeriod"/>
            </a:pPr>
            <a:r>
              <a:rPr lang="en-US" sz="4000" b="1" dirty="0"/>
              <a:t>Scalable Pricing Models</a:t>
            </a:r>
            <a:r>
              <a:rPr lang="en-US" sz="4000" dirty="0"/>
              <a:t>: Providing low-cost versions of IoT devices and expanding as adoption increases.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828800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60"/>
          <p:cNvSpPr txBox="1">
            <a:spLocks noGrp="1"/>
          </p:cNvSpPr>
          <p:nvPr>
            <p:ph type="ctrTitle" idx="4294967295"/>
          </p:nvPr>
        </p:nvSpPr>
        <p:spPr>
          <a:xfrm>
            <a:off x="1219200" y="4343281"/>
            <a:ext cx="15505800" cy="1600438"/>
          </a:xfrm>
          <a:prstGeom prst="rect">
            <a:avLst/>
          </a:prstGeom>
        </p:spPr>
        <p:txBody>
          <a:bodyPr spcFirstLastPara="1" vert="horz" wrap="square" lIns="182850" tIns="0" rIns="182850" bIns="0" rtlCol="0" anchor="t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sz="10400" dirty="0">
                <a:solidFill>
                  <a:srgbClr val="51DA4B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&gt;</a:t>
            </a:r>
            <a:r>
              <a:rPr lang="en" sz="10400" dirty="0">
                <a:solidFill>
                  <a:schemeClr val="bg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Team Details</a:t>
            </a:r>
            <a:endParaRPr sz="10400" dirty="0">
              <a:solidFill>
                <a:schemeClr val="bg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711168"/>
            <a:ext cx="9392146" cy="633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41"/>
              </a:lnSpc>
            </a:pPr>
            <a:endParaRPr lang="en-US" sz="3338" spc="50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pic>
        <p:nvPicPr>
          <p:cNvPr id="25" name="Google Shape;429;p38">
            <a:extLst>
              <a:ext uri="{FF2B5EF4-FFF2-40B4-BE49-F238E27FC236}">
                <a16:creationId xmlns:a16="http://schemas.microsoft.com/office/drawing/2014/main" id="{F9AA3E22-2771-B50B-6252-02C5D15E88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800" y="5900321"/>
            <a:ext cx="18288000" cy="58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436;p38">
            <a:extLst>
              <a:ext uri="{FF2B5EF4-FFF2-40B4-BE49-F238E27FC236}">
                <a16:creationId xmlns:a16="http://schemas.microsoft.com/office/drawing/2014/main" id="{C886842E-DBDA-BD73-5755-F75232C2A3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9" y="1829696"/>
            <a:ext cx="2147702" cy="21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438;p38">
            <a:extLst>
              <a:ext uri="{FF2B5EF4-FFF2-40B4-BE49-F238E27FC236}">
                <a16:creationId xmlns:a16="http://schemas.microsoft.com/office/drawing/2014/main" id="{4985559C-6BFE-B100-02F9-6DC10B72F391}"/>
              </a:ext>
            </a:extLst>
          </p:cNvPr>
          <p:cNvSpPr txBox="1">
            <a:spLocks/>
          </p:cNvSpPr>
          <p:nvPr/>
        </p:nvSpPr>
        <p:spPr>
          <a:xfrm>
            <a:off x="3409550" y="214275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CHAVALI LOKESH</a:t>
            </a:r>
            <a:endParaRPr lang="en-IN" sz="3600" dirty="0">
              <a:solidFill>
                <a:srgbClr val="1C1C1C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33" name="Google Shape;439;p38">
            <a:extLst>
              <a:ext uri="{FF2B5EF4-FFF2-40B4-BE49-F238E27FC236}">
                <a16:creationId xmlns:a16="http://schemas.microsoft.com/office/drawing/2014/main" id="{9C1098F2-1107-B12C-9260-912403062A71}"/>
              </a:ext>
            </a:extLst>
          </p:cNvPr>
          <p:cNvSpPr txBox="1">
            <a:spLocks/>
          </p:cNvSpPr>
          <p:nvPr/>
        </p:nvSpPr>
        <p:spPr>
          <a:xfrm>
            <a:off x="3364705" y="3009176"/>
            <a:ext cx="4962000" cy="430887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Software Developer</a:t>
            </a:r>
          </a:p>
        </p:txBody>
      </p:sp>
      <p:pic>
        <p:nvPicPr>
          <p:cNvPr id="34" name="Google Shape;440;p38">
            <a:extLst>
              <a:ext uri="{FF2B5EF4-FFF2-40B4-BE49-F238E27FC236}">
                <a16:creationId xmlns:a16="http://schemas.microsoft.com/office/drawing/2014/main" id="{B1A5140B-4BD4-A5F2-5CB1-5688B28988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9" y="455344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441;p38">
            <a:extLst>
              <a:ext uri="{FF2B5EF4-FFF2-40B4-BE49-F238E27FC236}">
                <a16:creationId xmlns:a16="http://schemas.microsoft.com/office/drawing/2014/main" id="{F8BFD89E-F476-D3DB-E7AC-2083D69FAD5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308" y="455344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" name="Google Shape;442;p38">
            <a:extLst>
              <a:ext uri="{FF2B5EF4-FFF2-40B4-BE49-F238E27FC236}">
                <a16:creationId xmlns:a16="http://schemas.microsoft.com/office/drawing/2014/main" id="{5B23F3ED-F76A-DFEB-A4B1-0C7766DE58A2}"/>
              </a:ext>
            </a:extLst>
          </p:cNvPr>
          <p:cNvSpPr txBox="1">
            <a:spLocks/>
          </p:cNvSpPr>
          <p:nvPr/>
        </p:nvSpPr>
        <p:spPr>
          <a:xfrm>
            <a:off x="3409550" y="486650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P</a:t>
            </a:r>
            <a:r>
              <a:rPr lang="en-IN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 DHEERAJ</a:t>
            </a:r>
          </a:p>
        </p:txBody>
      </p:sp>
      <p:sp>
        <p:nvSpPr>
          <p:cNvPr id="37" name="Google Shape;443;p38">
            <a:extLst>
              <a:ext uri="{FF2B5EF4-FFF2-40B4-BE49-F238E27FC236}">
                <a16:creationId xmlns:a16="http://schemas.microsoft.com/office/drawing/2014/main" id="{F655218F-C9E7-D85F-4E85-3152516C104B}"/>
              </a:ext>
            </a:extLst>
          </p:cNvPr>
          <p:cNvSpPr txBox="1">
            <a:spLocks/>
          </p:cNvSpPr>
          <p:nvPr/>
        </p:nvSpPr>
        <p:spPr>
          <a:xfrm>
            <a:off x="3409550" y="5532719"/>
            <a:ext cx="4962000" cy="430887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Software Developer</a:t>
            </a:r>
          </a:p>
        </p:txBody>
      </p:sp>
      <p:pic>
        <p:nvPicPr>
          <p:cNvPr id="38" name="Google Shape;444;p38">
            <a:extLst>
              <a:ext uri="{FF2B5EF4-FFF2-40B4-BE49-F238E27FC236}">
                <a16:creationId xmlns:a16="http://schemas.microsoft.com/office/drawing/2014/main" id="{072D6E6A-CCC2-CEFF-D6E1-AB76B70DD2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759" y="182969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445;p38">
            <a:extLst>
              <a:ext uri="{FF2B5EF4-FFF2-40B4-BE49-F238E27FC236}">
                <a16:creationId xmlns:a16="http://schemas.microsoft.com/office/drawing/2014/main" id="{FA10CAB4-DCEA-B43C-7ED9-F93537BB007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6758" y="182969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46;p38">
            <a:extLst>
              <a:ext uri="{FF2B5EF4-FFF2-40B4-BE49-F238E27FC236}">
                <a16:creationId xmlns:a16="http://schemas.microsoft.com/office/drawing/2014/main" id="{9487D600-70E6-F866-C1D9-2C5561630DBC}"/>
              </a:ext>
            </a:extLst>
          </p:cNvPr>
          <p:cNvSpPr txBox="1">
            <a:spLocks/>
          </p:cNvSpPr>
          <p:nvPr/>
        </p:nvSpPr>
        <p:spPr>
          <a:xfrm>
            <a:off x="11429999" y="2142751"/>
            <a:ext cx="5517209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M</a:t>
            </a:r>
            <a:r>
              <a:rPr lang="en-IN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.N. TANISHK REDDY</a:t>
            </a:r>
          </a:p>
        </p:txBody>
      </p:sp>
      <p:sp>
        <p:nvSpPr>
          <p:cNvPr id="41" name="Google Shape;447;p38">
            <a:extLst>
              <a:ext uri="{FF2B5EF4-FFF2-40B4-BE49-F238E27FC236}">
                <a16:creationId xmlns:a16="http://schemas.microsoft.com/office/drawing/2014/main" id="{F497EB50-13FB-0FA0-8E8E-AD2797F844C7}"/>
              </a:ext>
            </a:extLst>
          </p:cNvPr>
          <p:cNvSpPr txBox="1">
            <a:spLocks/>
          </p:cNvSpPr>
          <p:nvPr/>
        </p:nvSpPr>
        <p:spPr>
          <a:xfrm>
            <a:off x="11430000" y="2784912"/>
            <a:ext cx="4962000" cy="430887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Software Developer</a:t>
            </a:r>
          </a:p>
        </p:txBody>
      </p:sp>
      <p:pic>
        <p:nvPicPr>
          <p:cNvPr id="42" name="Google Shape;448;p38">
            <a:extLst>
              <a:ext uri="{FF2B5EF4-FFF2-40B4-BE49-F238E27FC236}">
                <a16:creationId xmlns:a16="http://schemas.microsoft.com/office/drawing/2014/main" id="{3EA1987F-9861-04B7-DD05-E3695EEF82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759" y="455344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49;p38">
            <a:extLst>
              <a:ext uri="{FF2B5EF4-FFF2-40B4-BE49-F238E27FC236}">
                <a16:creationId xmlns:a16="http://schemas.microsoft.com/office/drawing/2014/main" id="{73EC894A-6068-C4E4-291D-295A2B7FFFF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6758" y="455344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" name="Google Shape;450;p38">
            <a:extLst>
              <a:ext uri="{FF2B5EF4-FFF2-40B4-BE49-F238E27FC236}">
                <a16:creationId xmlns:a16="http://schemas.microsoft.com/office/drawing/2014/main" id="{ADFAB062-E572-B46B-EB57-FC4AE009248E}"/>
              </a:ext>
            </a:extLst>
          </p:cNvPr>
          <p:cNvSpPr txBox="1">
            <a:spLocks/>
          </p:cNvSpPr>
          <p:nvPr/>
        </p:nvSpPr>
        <p:spPr>
          <a:xfrm>
            <a:off x="11430000" y="486650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K</a:t>
            </a:r>
            <a:r>
              <a:rPr lang="en-IN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 BALACHANDRA</a:t>
            </a:r>
          </a:p>
        </p:txBody>
      </p:sp>
      <p:sp>
        <p:nvSpPr>
          <p:cNvPr id="45" name="Google Shape;451;p38">
            <a:extLst>
              <a:ext uri="{FF2B5EF4-FFF2-40B4-BE49-F238E27FC236}">
                <a16:creationId xmlns:a16="http://schemas.microsoft.com/office/drawing/2014/main" id="{395CCC72-8FCB-FE3E-93BF-B2EF861C0A91}"/>
              </a:ext>
            </a:extLst>
          </p:cNvPr>
          <p:cNvSpPr txBox="1">
            <a:spLocks/>
          </p:cNvSpPr>
          <p:nvPr/>
        </p:nvSpPr>
        <p:spPr>
          <a:xfrm>
            <a:off x="11430000" y="5524109"/>
            <a:ext cx="4962000" cy="430887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Software Developer</a:t>
            </a:r>
          </a:p>
        </p:txBody>
      </p:sp>
      <p:sp>
        <p:nvSpPr>
          <p:cNvPr id="46" name="Freeform 2">
            <a:extLst>
              <a:ext uri="{FF2B5EF4-FFF2-40B4-BE49-F238E27FC236}">
                <a16:creationId xmlns:a16="http://schemas.microsoft.com/office/drawing/2014/main" id="{E18BB2A0-0305-3DE2-D996-346379538DCB}"/>
              </a:ext>
            </a:extLst>
          </p:cNvPr>
          <p:cNvSpPr/>
          <p:nvPr/>
        </p:nvSpPr>
        <p:spPr>
          <a:xfrm>
            <a:off x="6019801" y="4786939"/>
            <a:ext cx="12268200" cy="5496374"/>
          </a:xfrm>
          <a:custGeom>
            <a:avLst/>
            <a:gdLst/>
            <a:ahLst/>
            <a:cxnLst/>
            <a:rect l="l" t="t" r="r" b="b"/>
            <a:pathLst>
              <a:path w="12563227" h="7066815">
                <a:moveTo>
                  <a:pt x="0" y="0"/>
                </a:moveTo>
                <a:lnTo>
                  <a:pt x="12563227" y="0"/>
                </a:lnTo>
                <a:lnTo>
                  <a:pt x="12563227" y="7066815"/>
                </a:lnTo>
                <a:lnTo>
                  <a:pt x="0" y="70668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05795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2" name="Google Shape;1722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828800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23" name="Google Shape;1723;p121"/>
          <p:cNvSpPr txBox="1">
            <a:spLocks noGrp="1"/>
          </p:cNvSpPr>
          <p:nvPr>
            <p:ph type="ctrTitle"/>
          </p:nvPr>
        </p:nvSpPr>
        <p:spPr>
          <a:xfrm>
            <a:off x="1391100" y="4000500"/>
            <a:ext cx="15505800" cy="1631216"/>
          </a:xfrm>
          <a:prstGeom prst="rect">
            <a:avLst/>
          </a:prstGeom>
        </p:spPr>
        <p:txBody>
          <a:bodyPr spcFirstLastPara="1" vert="horz" wrap="square" lIns="0" tIns="0" rIns="182850" bIns="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sz="10600" dirty="0">
                <a:solidFill>
                  <a:srgbClr val="F4F0E0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Thanks</a:t>
            </a:r>
            <a:endParaRPr sz="10600" dirty="0">
              <a:solidFill>
                <a:srgbClr val="F4F0E0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731</Words>
  <Application>Microsoft Office PowerPoint</Application>
  <PresentationFormat>Custom</PresentationFormat>
  <Paragraphs>69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Barlow Bold</vt:lpstr>
      <vt:lpstr>Space Grotesk</vt:lpstr>
      <vt:lpstr>Calibri</vt:lpstr>
      <vt:lpstr>Space Grotesk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&gt;Team Details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goes here</dc:title>
  <dc:creator>DELL</dc:creator>
  <cp:lastModifiedBy>CHAVALI LOKESH</cp:lastModifiedBy>
  <cp:revision>6</cp:revision>
  <dcterms:created xsi:type="dcterms:W3CDTF">2006-08-16T00:00:00Z</dcterms:created>
  <dcterms:modified xsi:type="dcterms:W3CDTF">2024-10-25T06:14:04Z</dcterms:modified>
  <dc:identifier>DAGTMY47ztE</dc:identifier>
</cp:coreProperties>
</file>