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09" r:id="rId11"/>
    <p:sldId id="410" r:id="rId12"/>
    <p:sldId id="404"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6" d="100"/>
          <a:sy n="86" d="100"/>
        </p:scale>
        <p:origin x="787" y="-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716791" y="1415045"/>
            <a:ext cx="7218326"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b="1" cap="small" dirty="0">
                <a:solidFill>
                  <a:srgbClr val="000000"/>
                </a:solidFill>
                <a:latin typeface="Times New Roman" panose="02020603050405020304" pitchFamily="18" charset="0"/>
                <a:cs typeface="Times New Roman" panose="02020603050405020304" pitchFamily="18" charset="0"/>
              </a:rPr>
              <a:t>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855240" y="425730"/>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Times New Roman" panose="02020603050405020304" pitchFamily="18" charset="0"/>
                <a:cs typeface="Times New Roman" panose="02020603050405020304" pitchFamily="18" charset="0"/>
              </a:rPr>
              <a:t>Social Distancing Detector</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66664" y="4417358"/>
            <a:ext cx="4044697" cy="1938992"/>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Tushar Chauhan (18BCS6162)</a:t>
            </a:r>
          </a:p>
          <a:p>
            <a:r>
              <a:rPr lang="en-US" sz="2000" dirty="0">
                <a:latin typeface="Times New Roman" panose="02020603050405020304" pitchFamily="18" charset="0"/>
                <a:cs typeface="Times New Roman" panose="02020603050405020304" pitchFamily="18" charset="0"/>
              </a:rPr>
              <a:t>Saksham Bahuguna (18BCS6164)</a:t>
            </a:r>
          </a:p>
          <a:p>
            <a:r>
              <a:rPr lang="en-US" sz="2000" dirty="0">
                <a:latin typeface="Times New Roman" panose="02020603050405020304" pitchFamily="18" charset="0"/>
                <a:cs typeface="Times New Roman" panose="02020603050405020304" pitchFamily="18" charset="0"/>
              </a:rPr>
              <a:t>Deepanshu Manchanda (18BCS6212)</a:t>
            </a:r>
          </a:p>
          <a:p>
            <a:r>
              <a:rPr lang="en-US" sz="2000" dirty="0">
                <a:latin typeface="Times New Roman" panose="02020603050405020304" pitchFamily="18" charset="0"/>
                <a:cs typeface="Times New Roman" panose="02020603050405020304" pitchFamily="18" charset="0"/>
              </a:rPr>
              <a:t>Lokesh </a:t>
            </a:r>
            <a:r>
              <a:rPr lang="en-US" sz="2000" dirty="0" err="1">
                <a:latin typeface="Times New Roman" panose="02020603050405020304" pitchFamily="18" charset="0"/>
                <a:cs typeface="Times New Roman" panose="02020603050405020304" pitchFamily="18" charset="0"/>
              </a:rPr>
              <a:t>Deshwal</a:t>
            </a:r>
            <a:r>
              <a:rPr lang="en-US" sz="2000" dirty="0">
                <a:latin typeface="Times New Roman" panose="02020603050405020304" pitchFamily="18" charset="0"/>
                <a:cs typeface="Times New Roman" panose="02020603050405020304" pitchFamily="18" charset="0"/>
              </a:rPr>
              <a:t> (18BCS6219)</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615895" y="4420161"/>
            <a:ext cx="3070264"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Prof. </a:t>
            </a:r>
            <a:r>
              <a:rPr lang="en-IN" sz="2000" dirty="0" err="1">
                <a:latin typeface="Times New Roman" panose="02020603050405020304" pitchFamily="18" charset="0"/>
                <a:cs typeface="Times New Roman" panose="02020603050405020304" pitchFamily="18" charset="0"/>
              </a:rPr>
              <a:t>Shifali</a:t>
            </a:r>
            <a:r>
              <a:rPr lang="en-IN" sz="2000" dirty="0">
                <a:latin typeface="Times New Roman" panose="02020603050405020304" pitchFamily="18" charset="0"/>
                <a:cs typeface="Times New Roman" panose="02020603050405020304" pitchFamily="18" charset="0"/>
              </a:rPr>
              <a:t> Sharma</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pic>
        <p:nvPicPr>
          <p:cNvPr id="6" name="Content Placeholder 5">
            <a:extLst>
              <a:ext uri="{FF2B5EF4-FFF2-40B4-BE49-F238E27FC236}">
                <a16:creationId xmlns:a16="http://schemas.microsoft.com/office/drawing/2014/main" id="{618A0514-3D59-4A79-BF5F-B3CE10972F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980" y="2150063"/>
            <a:ext cx="4724556" cy="2894471"/>
          </a:xfr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8" name="Picture 7">
            <a:extLst>
              <a:ext uri="{FF2B5EF4-FFF2-40B4-BE49-F238E27FC236}">
                <a16:creationId xmlns:a16="http://schemas.microsoft.com/office/drawing/2014/main" id="{8BE32391-01E4-40CE-8F88-8F77050A9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465" y="2150063"/>
            <a:ext cx="4758335" cy="2894471"/>
          </a:xfrm>
          <a:prstGeom prst="rect">
            <a:avLst/>
          </a:prstGeom>
        </p:spPr>
      </p:pic>
      <p:pic>
        <p:nvPicPr>
          <p:cNvPr id="10" name="Picture 9">
            <a:extLst>
              <a:ext uri="{FF2B5EF4-FFF2-40B4-BE49-F238E27FC236}">
                <a16:creationId xmlns:a16="http://schemas.microsoft.com/office/drawing/2014/main" id="{3269B992-7393-4EA6-9DDC-2E0537B067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14230" y="-26633"/>
            <a:ext cx="1525958" cy="1325563"/>
          </a:xfrm>
          <a:prstGeom prst="rect">
            <a:avLst/>
          </a:prstGeom>
        </p:spPr>
      </p:pic>
      <p:pic>
        <p:nvPicPr>
          <p:cNvPr id="7" name="Picture 6">
            <a:extLst>
              <a:ext uri="{FF2B5EF4-FFF2-40B4-BE49-F238E27FC236}">
                <a16:creationId xmlns:a16="http://schemas.microsoft.com/office/drawing/2014/main" id="{2F8C4654-9F64-407C-8A4F-4B56173B66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1409" y="5405618"/>
            <a:ext cx="2285697" cy="1714273"/>
          </a:xfrm>
          <a:prstGeom prst="rect">
            <a:avLst/>
          </a:prstGeom>
        </p:spPr>
      </p:pic>
      <p:sp>
        <p:nvSpPr>
          <p:cNvPr id="3" name="Explosion: 14 Points 2">
            <a:extLst>
              <a:ext uri="{FF2B5EF4-FFF2-40B4-BE49-F238E27FC236}">
                <a16:creationId xmlns:a16="http://schemas.microsoft.com/office/drawing/2014/main" id="{5822C9DA-5353-4F1D-8E9C-EF41392ADFFD}"/>
              </a:ext>
            </a:extLst>
          </p:cNvPr>
          <p:cNvSpPr/>
          <p:nvPr/>
        </p:nvSpPr>
        <p:spPr>
          <a:xfrm>
            <a:off x="4054834" y="4450033"/>
            <a:ext cx="3760062" cy="2271442"/>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Please follow Social Distancing.</a:t>
            </a:r>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5690B1E-F28C-4069-B4ED-CBFF838D5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053" y="1776166"/>
            <a:ext cx="5440578" cy="3305668"/>
          </a:xfrm>
        </p:spPr>
      </p:pic>
      <p:sp>
        <p:nvSpPr>
          <p:cNvPr id="4" name="Slide Number Placeholder 3">
            <a:extLst>
              <a:ext uri="{FF2B5EF4-FFF2-40B4-BE49-F238E27FC236}">
                <a16:creationId xmlns:a16="http://schemas.microsoft.com/office/drawing/2014/main" id="{F34CBD23-EFFB-4A5F-8214-70ACAD0EB4E1}"/>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Picture 7">
            <a:extLst>
              <a:ext uri="{FF2B5EF4-FFF2-40B4-BE49-F238E27FC236}">
                <a16:creationId xmlns:a16="http://schemas.microsoft.com/office/drawing/2014/main" id="{4BC06DED-9D8B-4A42-96F4-EC6789793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260" y="1722900"/>
            <a:ext cx="5699999" cy="3412200"/>
          </a:xfrm>
          <a:prstGeom prst="rect">
            <a:avLst/>
          </a:prstGeom>
        </p:spPr>
      </p:pic>
      <p:pic>
        <p:nvPicPr>
          <p:cNvPr id="7" name="Picture 6">
            <a:extLst>
              <a:ext uri="{FF2B5EF4-FFF2-40B4-BE49-F238E27FC236}">
                <a16:creationId xmlns:a16="http://schemas.microsoft.com/office/drawing/2014/main" id="{0E54CA2D-35B7-4DDA-8312-7EA1408845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14230" y="-26633"/>
            <a:ext cx="1525958" cy="1325563"/>
          </a:xfrm>
          <a:prstGeom prst="rect">
            <a:avLst/>
          </a:prstGeom>
        </p:spPr>
      </p:pic>
    </p:spTree>
    <p:extLst>
      <p:ext uri="{BB962C8B-B14F-4D97-AF65-F5344CB8AC3E}">
        <p14:creationId xmlns:p14="http://schemas.microsoft.com/office/powerpoint/2010/main" val="8219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chor="ctr">
            <a:normAutofit/>
          </a:bodyPr>
          <a:lstStyle/>
          <a:p>
            <a:r>
              <a:rPr lang="en-IN" sz="2400" dirty="0">
                <a:latin typeface="Times New Roman" panose="02020603050405020304" pitchFamily="18" charset="0"/>
                <a:cs typeface="Times New Roman" panose="02020603050405020304" pitchFamily="18" charset="0"/>
              </a:rPr>
              <a:t>Social Distance is a self-explanatory word that means to distance ourselves from everyone around us.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Our work distinguishes the social distancing pattern and classifies them as a violation of social distancing or maintaining the social distancing norm. Additionally, it also displays labels as per the object detection.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thereby helps in reducing the spread of contaminated and contagious diseases like the novel COVID-19 these days.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C9ABE0D1-1AD6-4076-A423-37A325C2B5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5910" y="269691"/>
            <a:ext cx="1410771" cy="1340233"/>
          </a:xfrm>
          <a:prstGeom prst="rect">
            <a:avLst/>
          </a:prstGeom>
        </p:spPr>
      </p:pic>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2242874"/>
            <a:ext cx="10515600" cy="4351338"/>
          </a:xfrm>
        </p:spPr>
        <p:txBody>
          <a:bodyPr>
            <a:normAutofit/>
          </a:bodyPr>
          <a:lstStyle/>
          <a:p>
            <a:r>
              <a:rPr lang="en-IN" sz="2400" dirty="0">
                <a:effectLst/>
                <a:latin typeface="Times New Roman" panose="02020603050405020304" pitchFamily="18" charset="0"/>
                <a:cs typeface="Times New Roman" panose="02020603050405020304" pitchFamily="18" charset="0"/>
              </a:rPr>
              <a:t>The classifier was then implemented for live video streams and images also. This system can be used in CCTV for surveillance of people during pandemics. </a:t>
            </a:r>
          </a:p>
          <a:p>
            <a:r>
              <a:rPr lang="en-IN" sz="2400" dirty="0">
                <a:effectLst/>
                <a:latin typeface="Times New Roman" panose="02020603050405020304" pitchFamily="18" charset="0"/>
                <a:cs typeface="Times New Roman" panose="02020603050405020304" pitchFamily="18" charset="0"/>
              </a:rPr>
              <a:t>Mass screening is possible and hence can be used in crowded places like railway stations, bus stops, markets, streets, mall entrances, schools, colleges, etc. </a:t>
            </a:r>
          </a:p>
          <a:p>
            <a:r>
              <a:rPr lang="en-IN" sz="2400" dirty="0">
                <a:effectLst/>
                <a:latin typeface="Times New Roman" panose="02020603050405020304" pitchFamily="18" charset="0"/>
                <a:cs typeface="Times New Roman" panose="02020603050405020304" pitchFamily="18" charset="0"/>
              </a:rPr>
              <a:t>By monitoring the distance between two individuals, we can make sure that an individual is maintaining social distancing in the right way which will enable us to curb the virus.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F8D95B3E-33D3-4635-8238-1FE2D22514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2914" y="228052"/>
            <a:ext cx="1500663" cy="1748500"/>
          </a:xfrm>
          <a:prstGeom prst="rect">
            <a:avLst/>
          </a:prstGeom>
        </p:spPr>
      </p:pic>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2695636"/>
            <a:ext cx="10515600" cy="4351338"/>
          </a:xfrm>
        </p:spPr>
        <p:txBody>
          <a:bodyPr>
            <a:normAutofit/>
          </a:bodyPr>
          <a:lstStyle/>
          <a:p>
            <a:r>
              <a:rPr lang="en-IN" sz="2400" dirty="0">
                <a:effectLst/>
                <a:latin typeface="Times New Roman" panose="02020603050405020304" pitchFamily="18" charset="0"/>
              </a:rPr>
              <a:t>[1]S Yadav Deep learning based safe social distancing and face mask detection in public areas for covid-19 safety guidelines adherence</a:t>
            </a:r>
          </a:p>
          <a:p>
            <a:r>
              <a:rPr lang="en-IN" sz="2400" dirty="0">
                <a:effectLst/>
                <a:latin typeface="Times New Roman" panose="02020603050405020304" pitchFamily="18" charset="0"/>
              </a:rPr>
              <a:t>[2]W Liu, D </a:t>
            </a:r>
            <a:r>
              <a:rPr lang="en-IN" sz="2400" dirty="0" err="1">
                <a:effectLst/>
                <a:latin typeface="Times New Roman" panose="02020603050405020304" pitchFamily="18" charset="0"/>
              </a:rPr>
              <a:t>Anguelov</a:t>
            </a:r>
            <a:r>
              <a:rPr lang="en-IN" sz="2400" dirty="0">
                <a:effectLst/>
                <a:latin typeface="Times New Roman" panose="02020603050405020304" pitchFamily="18" charset="0"/>
              </a:rPr>
              <a:t>, D Erhan, C </a:t>
            </a:r>
            <a:r>
              <a:rPr lang="en-IN" sz="2400" dirty="0" err="1">
                <a:effectLst/>
                <a:latin typeface="Times New Roman" panose="02020603050405020304" pitchFamily="18" charset="0"/>
              </a:rPr>
              <a:t>Szegedy</a:t>
            </a:r>
            <a:r>
              <a:rPr lang="en-IN" sz="2400" dirty="0">
                <a:effectLst/>
                <a:latin typeface="Times New Roman" panose="02020603050405020304" pitchFamily="18" charset="0"/>
              </a:rPr>
              <a:t>, S Reed, C Y Fu, A C Berg European conference on computer vision, p. 21 - 37 Posted: 2016</a:t>
            </a:r>
          </a:p>
          <a:p>
            <a:r>
              <a:rPr lang="en-IN" sz="2400" dirty="0">
                <a:effectLst/>
                <a:latin typeface="Times New Roman" panose="02020603050405020304" pitchFamily="18" charset="0"/>
              </a:rPr>
              <a:t> [3]N Singh </a:t>
            </a:r>
            <a:r>
              <a:rPr lang="en-IN" sz="2400" dirty="0" err="1">
                <a:effectLst/>
                <a:latin typeface="Times New Roman" panose="02020603050405020304" pitchFamily="18" charset="0"/>
              </a:rPr>
              <a:t>Punn</a:t>
            </a:r>
            <a:r>
              <a:rPr lang="en-IN" sz="2400" dirty="0">
                <a:effectLst/>
                <a:latin typeface="Times New Roman" panose="02020603050405020304" pitchFamily="18" charset="0"/>
              </a:rPr>
              <a:t>, S K </a:t>
            </a:r>
            <a:r>
              <a:rPr lang="en-IN" sz="2400" dirty="0" err="1">
                <a:effectLst/>
                <a:latin typeface="Times New Roman" panose="02020603050405020304" pitchFamily="18" charset="0"/>
              </a:rPr>
              <a:t>Sonbhadra</a:t>
            </a:r>
            <a:r>
              <a:rPr lang="en-IN" sz="2400" dirty="0">
                <a:effectLst/>
                <a:latin typeface="Times New Roman" panose="02020603050405020304" pitchFamily="18" charset="0"/>
              </a:rPr>
              <a:t>, S Agarwal Monitoring covid-19 social distancing with person detection and tracking via fine-tuned yolo v3 and </a:t>
            </a:r>
            <a:r>
              <a:rPr lang="en-IN" sz="2400" dirty="0" err="1">
                <a:effectLst/>
                <a:latin typeface="Times New Roman" panose="02020603050405020304" pitchFamily="18" charset="0"/>
              </a:rPr>
              <a:t>deepsort</a:t>
            </a:r>
            <a:r>
              <a:rPr lang="en-IN" sz="2400" dirty="0">
                <a:effectLst/>
                <a:latin typeface="Times New Roman" panose="02020603050405020304" pitchFamily="18" charset="0"/>
              </a:rPr>
              <a:t> technique</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CD705375-8C2C-4DC0-9C9B-4B25A32163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1" y="257451"/>
            <a:ext cx="1565571" cy="1837046"/>
          </a:xfrm>
          <a:prstGeom prst="rect">
            <a:avLst/>
          </a:prstGeom>
        </p:spPr>
      </p:pic>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sz="2400" dirty="0">
                <a:latin typeface="Times New Roman" panose="02020603050405020304" pitchFamily="18" charset="0"/>
                <a:cs typeface="Times New Roman" panose="02020603050405020304" pitchFamily="18" charset="0"/>
              </a:rPr>
              <a:t>Introduction to Project</a:t>
            </a:r>
          </a:p>
          <a:p>
            <a:r>
              <a:rPr lang="en-US" sz="2400" dirty="0">
                <a:latin typeface="Times New Roman" panose="02020603050405020304" pitchFamily="18" charset="0"/>
                <a:cs typeface="Times New Roman" panose="02020603050405020304" pitchFamily="18" charset="0"/>
              </a:rPr>
              <a:t>Problem Formulation</a:t>
            </a:r>
          </a:p>
          <a:p>
            <a:r>
              <a:rPr lang="en-US" sz="2400" dirty="0">
                <a:latin typeface="Times New Roman" panose="02020603050405020304" pitchFamily="18" charset="0"/>
                <a:cs typeface="Times New Roman" panose="02020603050405020304" pitchFamily="18" charset="0"/>
              </a:rPr>
              <a:t>Objectives of the work </a:t>
            </a:r>
          </a:p>
          <a:p>
            <a:r>
              <a:rPr lang="en-US" sz="2400" dirty="0">
                <a:latin typeface="Times New Roman" panose="02020603050405020304" pitchFamily="18" charset="0"/>
                <a:cs typeface="Times New Roman" panose="02020603050405020304" pitchFamily="18" charset="0"/>
              </a:rPr>
              <a:t>Methodology used</a:t>
            </a:r>
          </a:p>
          <a:p>
            <a:r>
              <a:rPr lang="en-US" sz="2400" spc="-10" dirty="0">
                <a:latin typeface="Times New Roman" panose="02020603050405020304" pitchFamily="18" charset="0"/>
                <a:cs typeface="Times New Roman" panose="02020603050405020304" pitchFamily="18" charset="0"/>
              </a:rPr>
              <a:t>Results and Outputs</a:t>
            </a:r>
          </a:p>
          <a:p>
            <a:r>
              <a:rPr lang="en-US" sz="2400" spc="-1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id="{76F13DA9-D294-490C-B94E-382B14481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100170" y="3675355"/>
            <a:ext cx="1938317" cy="3138639"/>
          </a:xfrm>
          <a:prstGeom prst="rect">
            <a:avLst/>
          </a:prstGeom>
        </p:spPr>
      </p:pic>
      <p:pic>
        <p:nvPicPr>
          <p:cNvPr id="9" name="Picture 8">
            <a:extLst>
              <a:ext uri="{FF2B5EF4-FFF2-40B4-BE49-F238E27FC236}">
                <a16:creationId xmlns:a16="http://schemas.microsoft.com/office/drawing/2014/main" id="{050D5789-4B7D-4B44-A8EF-FAF4E14BB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062" y="317527"/>
            <a:ext cx="5160885" cy="3870664"/>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r>
              <a:rPr lang="en-IN" sz="2400" dirty="0">
                <a:effectLst/>
                <a:latin typeface="Times New Roman" panose="02020603050405020304" pitchFamily="18" charset="0"/>
                <a:cs typeface="Times New Roman" panose="02020603050405020304" pitchFamily="18" charset="0"/>
              </a:rPr>
              <a:t>COVID-19 has made people learn a new word Social Distance and thereby encouraged people to maintain Social Distancing. </a:t>
            </a:r>
          </a:p>
          <a:p>
            <a:r>
              <a:rPr lang="en-IN" sz="2400" dirty="0">
                <a:latin typeface="Times New Roman" panose="02020603050405020304" pitchFamily="18" charset="0"/>
                <a:cs typeface="Times New Roman" panose="02020603050405020304" pitchFamily="18" charset="0"/>
              </a:rPr>
              <a:t>Social Distance is a self-explanatory word that means to distance ourselves from everyone around us.</a:t>
            </a:r>
            <a:endParaRPr lang="en-IN" sz="2400" dirty="0">
              <a:effectLst/>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cs typeface="Times New Roman" panose="02020603050405020304" pitchFamily="18" charset="0"/>
              </a:rPr>
              <a:t>Social Distancing Detector basically detects whether social distancing is properly followed in the input provided. </a:t>
            </a:r>
          </a:p>
          <a:p>
            <a:r>
              <a:rPr lang="en-IN" sz="2400" dirty="0">
                <a:latin typeface="Times New Roman" panose="02020603050405020304" pitchFamily="18" charset="0"/>
                <a:cs typeface="Times New Roman" panose="02020603050405020304" pitchFamily="18" charset="0"/>
              </a:rPr>
              <a:t>The output of the model is the objects traced by red and green rectangles. Red illustrates Social Distance Violation and Green represents that the Social Distancing norms are followed. </a:t>
            </a:r>
            <a:endParaRPr lang="en-IN" sz="2400" dirty="0">
              <a:effectLst/>
              <a:latin typeface="Times New Roman" panose="02020603050405020304" pitchFamily="18" charset="0"/>
              <a:cs typeface="Times New Roman" panose="02020603050405020304" pitchFamily="18" charset="0"/>
            </a:endParaRPr>
          </a:p>
          <a:p>
            <a:endParaRPr lang="en-IN" sz="240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8D96E442-F20C-4A7E-8578-1C625911C5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1920" y="310552"/>
            <a:ext cx="1336838" cy="976710"/>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C681-5205-4B00-A737-80F5696D106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1F0334-FA77-4EF4-B64F-F252EA940E0D}"/>
              </a:ext>
            </a:extLst>
          </p:cNvPr>
          <p:cNvSpPr>
            <a:spLocks noGrp="1"/>
          </p:cNvSpPr>
          <p:nvPr>
            <p:ph idx="1"/>
          </p:nvPr>
        </p:nvSpPr>
        <p:spPr/>
        <p:txBody>
          <a:bodyPr>
            <a:normAutofit/>
          </a:bodyPr>
          <a:lstStyle/>
          <a:p>
            <a:pPr algn="just"/>
            <a:r>
              <a:rPr lang="en-IN" sz="2400" dirty="0">
                <a:effectLst/>
                <a:latin typeface="Times New Roman" panose="02020603050405020304" pitchFamily="18" charset="0"/>
              </a:rPr>
              <a:t>This project Social Distancing Detector aims at detecting whether social distancing is being followed under a given input in the form of a video. This project uses OpenCV, Deep learning and computer vision in implementing the Social Distancing. The input is the video or mp4 file of any street or shop where we have moving objects (humans here). </a:t>
            </a:r>
          </a:p>
          <a:p>
            <a:pPr algn="just"/>
            <a:r>
              <a:rPr lang="en-IN" sz="2400" dirty="0">
                <a:effectLst/>
                <a:latin typeface="Times New Roman" panose="02020603050405020304" pitchFamily="18" charset="0"/>
              </a:rPr>
              <a:t>After the computational work done at the backend in the code, the output is the objects traced by red and green rectangles. Red illustrates Social Distance Violation and Green represents that the Social Distancing norms are followed. The output also consists of the number of Social Distancing Violations that could help a lot. </a:t>
            </a:r>
            <a:endParaRPr lang="en-IN" sz="2400" dirty="0"/>
          </a:p>
        </p:txBody>
      </p:sp>
      <p:sp>
        <p:nvSpPr>
          <p:cNvPr id="4" name="Slide Number Placeholder 3">
            <a:extLst>
              <a:ext uri="{FF2B5EF4-FFF2-40B4-BE49-F238E27FC236}">
                <a16:creationId xmlns:a16="http://schemas.microsoft.com/office/drawing/2014/main" id="{A40240FB-1C83-43B1-99CD-A7B4BC8F42BD}"/>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id="{1E824E64-611F-453B-99CA-53DF2E0A64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9482" y="230188"/>
            <a:ext cx="1325323" cy="968297"/>
          </a:xfrm>
          <a:prstGeom prst="rect">
            <a:avLst/>
          </a:prstGeom>
        </p:spPr>
      </p:pic>
    </p:spTree>
    <p:extLst>
      <p:ext uri="{BB962C8B-B14F-4D97-AF65-F5344CB8AC3E}">
        <p14:creationId xmlns:p14="http://schemas.microsoft.com/office/powerpoint/2010/main" val="150975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1523784"/>
            <a:ext cx="10515600" cy="435133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cs typeface="Times New Roman" panose="02020603050405020304" pitchFamily="18" charset="0"/>
              </a:rPr>
              <a:t>COVID-19 is the toughest time the world is suffering through.</a:t>
            </a:r>
            <a:r>
              <a:rPr lang="en-US" sz="2400" dirty="0">
                <a:effectLst/>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Social Distancing is a new problem these days</a:t>
            </a:r>
            <a:r>
              <a:rPr lang="en-US" sz="2400" dirty="0">
                <a:effectLst/>
                <a:latin typeface="Times New Roman" panose="02020603050405020304" pitchFamily="18" charset="0"/>
                <a:cs typeface="Times New Roman" panose="02020603050405020304" pitchFamily="18" charset="0"/>
              </a:rPr>
              <a:t>.</a:t>
            </a:r>
          </a:p>
          <a:p>
            <a:r>
              <a:rPr lang="en-IN" sz="2400" dirty="0">
                <a:effectLst/>
                <a:latin typeface="Times New Roman" panose="02020603050405020304" pitchFamily="18" charset="0"/>
                <a:cs typeface="Times New Roman" panose="02020603050405020304" pitchFamily="18" charset="0"/>
              </a:rPr>
              <a:t>On one side there are people who take all these terms like Social Distancing, wearing mask seriously but a coin has two sides and on the other side people are violating Social Distancing and here is the scenario where this model solves the problem. </a:t>
            </a:r>
          </a:p>
          <a:p>
            <a:r>
              <a:rPr lang="en-IN" sz="2400" dirty="0">
                <a:effectLst/>
                <a:latin typeface="Times New Roman" panose="02020603050405020304" pitchFamily="18" charset="0"/>
                <a:cs typeface="Times New Roman" panose="02020603050405020304" pitchFamily="18" charset="0"/>
              </a:rPr>
              <a:t>Social Distancing Detector is a model which is capable of segregating humans and then identifying whether social distancing is followed or not. The model detects humans and then calculate the distance between them by considering the moving people as objects and allocating rectangles to them.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6" name="Picture 5">
            <a:extLst>
              <a:ext uri="{FF2B5EF4-FFF2-40B4-BE49-F238E27FC236}">
                <a16:creationId xmlns:a16="http://schemas.microsoft.com/office/drawing/2014/main" id="{ED4A8212-C1BD-43AD-BD16-07A4E33132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9418" y="198221"/>
            <a:ext cx="1325563" cy="1325563"/>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917"/>
            <a:ext cx="10515600" cy="1325563"/>
          </a:xfrm>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r>
              <a:rPr lang="en-IN" sz="2400" dirty="0">
                <a:effectLst/>
                <a:latin typeface="Times New Roman" panose="02020603050405020304" pitchFamily="18" charset="0"/>
              </a:rPr>
              <a:t>Social Distancing Detector aims at providing accurate results of the given input stream by effectively calculating the distance between the persons and separating them as violation of the norms or social distance is maintained. </a:t>
            </a:r>
          </a:p>
          <a:p>
            <a:pPr marL="0" indent="0">
              <a:buNone/>
            </a:pPr>
            <a:endParaRPr lang="en-US" sz="2400" dirty="0">
              <a:effectLst/>
              <a:latin typeface="Times New Roman" panose="02020603050405020304" pitchFamily="18" charset="0"/>
            </a:endParaRPr>
          </a:p>
          <a:p>
            <a:r>
              <a:rPr lang="en-IN" sz="2400" dirty="0">
                <a:latin typeface="Times New Roman" panose="02020603050405020304" pitchFamily="18" charset="0"/>
              </a:rPr>
              <a:t>Model</a:t>
            </a:r>
            <a:r>
              <a:rPr lang="en-IN" sz="2400" dirty="0">
                <a:effectLst/>
                <a:latin typeface="Times New Roman" panose="02020603050405020304" pitchFamily="18" charset="0"/>
              </a:rPr>
              <a:t> helps in maintaining social distancing and detecting whether social distancing is followed or not.</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378F59B4-59CE-42D9-8E84-A638F5A3B4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0829" y="179692"/>
            <a:ext cx="1688722" cy="1249613"/>
          </a:xfrm>
          <a:prstGeom prst="rect">
            <a:avLst/>
          </a:prstGeom>
        </p:spPr>
      </p:pic>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861137"/>
            <a:ext cx="10515600" cy="4351338"/>
          </a:xfrm>
        </p:spPr>
        <p:txBody>
          <a:bodyPr>
            <a:normAutofit/>
          </a:bodyPr>
          <a:lstStyle/>
          <a:p>
            <a:pPr marL="0" indent="0">
              <a:buNone/>
            </a:pPr>
            <a:r>
              <a:rPr lang="en-IN" sz="2400" dirty="0">
                <a:effectLst/>
                <a:latin typeface="Times New Roman" panose="02020603050405020304" pitchFamily="18" charset="0"/>
                <a:cs typeface="Times New Roman" panose="02020603050405020304" pitchFamily="18" charset="0"/>
              </a:rPr>
              <a:t>The following methodology will be followed to achieve the objectives defined for proposed research work: </a:t>
            </a:r>
            <a:endParaRPr lang="en-US"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cs typeface="Times New Roman" panose="02020603050405020304" pitchFamily="18" charset="0"/>
              </a:rPr>
              <a:t>The model/project used OpenCV, deep learning and computer vision for the detection of social distancing.</a:t>
            </a:r>
            <a:endParaRPr lang="en-US" sz="2400" dirty="0">
              <a:effectLst/>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cs typeface="Times New Roman" panose="02020603050405020304" pitchFamily="18" charset="0"/>
              </a:rPr>
              <a:t>Object detection is applied to detect only people from the input video. Then the distances are calculated pairwise among the people and finally the distance between two persons, if it is less than ‘n’ pixels then a violation is counted else Social Distancing is followed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YOLO object detector is used to detect people.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a:extLst>
              <a:ext uri="{FF2B5EF4-FFF2-40B4-BE49-F238E27FC236}">
                <a16:creationId xmlns:a16="http://schemas.microsoft.com/office/drawing/2014/main" id="{2FB570C5-E9C5-4E89-BA34-8B78A88083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9743" y="0"/>
            <a:ext cx="1615112" cy="1615112"/>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1794D-2425-4A6D-8FD2-870637F4E421}"/>
              </a:ext>
            </a:extLst>
          </p:cNvPr>
          <p:cNvSpPr>
            <a:spLocks noGrp="1"/>
          </p:cNvSpPr>
          <p:nvPr>
            <p:ph idx="1"/>
          </p:nvPr>
        </p:nvSpPr>
        <p:spPr>
          <a:xfrm>
            <a:off x="838200" y="1855433"/>
            <a:ext cx="10515600" cy="4351338"/>
          </a:xfrm>
        </p:spPr>
        <p:txBody>
          <a:bodyPr>
            <a:normAutofit/>
          </a:bodyPr>
          <a:lstStyle/>
          <a:p>
            <a:r>
              <a:rPr lang="en-IN" sz="2400" dirty="0">
                <a:effectLst/>
                <a:latin typeface="Times New Roman" panose="02020603050405020304" pitchFamily="18" charset="0"/>
              </a:rPr>
              <a:t>The input of the video stream can be provided by giving the path else the webcam will be used as an input. The output of the video is must else the video will not be exported to the disk.</a:t>
            </a:r>
          </a:p>
          <a:p>
            <a:r>
              <a:rPr lang="en-IN" sz="2400" dirty="0">
                <a:effectLst/>
                <a:latin typeface="Times New Roman" panose="02020603050405020304" pitchFamily="18" charset="0"/>
              </a:rPr>
              <a:t>Euclidian distance is calculated between the centroids of the boxes. If the distance calculated is violated then it is added to the violate variable or list. </a:t>
            </a:r>
          </a:p>
          <a:p>
            <a:r>
              <a:rPr lang="en-IN" sz="2400" dirty="0">
                <a:effectLst/>
                <a:latin typeface="Times New Roman" panose="02020603050405020304" pitchFamily="18" charset="0"/>
              </a:rPr>
              <a:t>The box coordinates are extracted and the boxes are initialised as green colour. The bounding of the persons is drawn and their centroid. The number of violations is displayed on the output screen. </a:t>
            </a:r>
            <a:endParaRPr lang="en-IN" sz="2400" dirty="0"/>
          </a:p>
        </p:txBody>
      </p:sp>
      <p:sp>
        <p:nvSpPr>
          <p:cNvPr id="4" name="Slide Number Placeholder 3">
            <a:extLst>
              <a:ext uri="{FF2B5EF4-FFF2-40B4-BE49-F238E27FC236}">
                <a16:creationId xmlns:a16="http://schemas.microsoft.com/office/drawing/2014/main" id="{EE29CCBE-B9BE-47FE-9D5D-06D5328CBF4E}"/>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88CB3CC6-E503-48BA-8906-95DCE8101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9743" y="0"/>
            <a:ext cx="1615112" cy="1615112"/>
          </a:xfrm>
          <a:prstGeom prst="rect">
            <a:avLst/>
          </a:prstGeom>
        </p:spPr>
      </p:pic>
    </p:spTree>
    <p:extLst>
      <p:ext uri="{BB962C8B-B14F-4D97-AF65-F5344CB8AC3E}">
        <p14:creationId xmlns:p14="http://schemas.microsoft.com/office/powerpoint/2010/main" val="62945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31EE-1F66-4BE1-9F48-2214D12F0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C3509FF-F490-45AF-A752-152FC4222158}"/>
              </a:ext>
            </a:extLst>
          </p:cNvPr>
          <p:cNvPicPr>
            <a:picLocks noGrp="1" noChangeAspect="1"/>
          </p:cNvPicPr>
          <p:nvPr>
            <p:ph idx="1"/>
          </p:nvPr>
        </p:nvPicPr>
        <p:blipFill>
          <a:blip r:embed="rId2"/>
          <a:stretch>
            <a:fillRect/>
          </a:stretch>
        </p:blipFill>
        <p:spPr>
          <a:xfrm>
            <a:off x="2143125" y="1362075"/>
            <a:ext cx="7905750" cy="4133850"/>
          </a:xfrm>
        </p:spPr>
      </p:pic>
      <p:sp>
        <p:nvSpPr>
          <p:cNvPr id="4" name="Slide Number Placeholder 3">
            <a:extLst>
              <a:ext uri="{FF2B5EF4-FFF2-40B4-BE49-F238E27FC236}">
                <a16:creationId xmlns:a16="http://schemas.microsoft.com/office/drawing/2014/main" id="{40722939-F2F1-478D-AE7E-F61E4DF17929}"/>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2052044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6258</TotalTime>
  <Words>940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Objectives</vt:lpstr>
      <vt:lpstr>Methodology used</vt:lpstr>
      <vt:lpstr>PowerPoint Presentation</vt:lpstr>
      <vt:lpstr>Flowchart</vt:lpstr>
      <vt:lpstr>Results and Outputs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lenovo</cp:lastModifiedBy>
  <cp:revision>505</cp:revision>
  <dcterms:created xsi:type="dcterms:W3CDTF">2019-01-09T10:33:58Z</dcterms:created>
  <dcterms:modified xsi:type="dcterms:W3CDTF">2020-12-07T15:01:07Z</dcterms:modified>
</cp:coreProperties>
</file>